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Default Extension="vml" ContentType="application/vnd.openxmlformats-officedocument.vmlDrawing"/>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2"/>
    <p:sldId id="258" r:id="rId3"/>
    <p:sldId id="775" r:id="rId4"/>
    <p:sldId id="286" r:id="rId5"/>
    <p:sldId id="789" r:id="rId6"/>
    <p:sldId id="814" r:id="rId7"/>
    <p:sldId id="815" r:id="rId8"/>
    <p:sldId id="273" r:id="rId9"/>
    <p:sldId id="886" r:id="rId10"/>
    <p:sldId id="817" r:id="rId11"/>
    <p:sldId id="842" r:id="rId12"/>
    <p:sldId id="790" r:id="rId13"/>
    <p:sldId id="356" r:id="rId14"/>
    <p:sldId id="843" r:id="rId15"/>
    <p:sldId id="357" r:id="rId16"/>
    <p:sldId id="358" r:id="rId17"/>
    <p:sldId id="784" r:id="rId18"/>
    <p:sldId id="359" r:id="rId19"/>
    <p:sldId id="363" r:id="rId20"/>
    <p:sldId id="364" r:id="rId21"/>
    <p:sldId id="845" r:id="rId22"/>
    <p:sldId id="779" r:id="rId23"/>
    <p:sldId id="780" r:id="rId24"/>
    <p:sldId id="781" r:id="rId25"/>
    <p:sldId id="77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996" autoAdjust="0"/>
  </p:normalViewPr>
  <p:slideViewPr>
    <p:cSldViewPr snapToGrid="0">
      <p:cViewPr varScale="1">
        <p:scale>
          <a:sx n="67" d="100"/>
          <a:sy n="67" d="100"/>
        </p:scale>
        <p:origin x="-92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36E5C-0794-4F0E-B734-C581D20F4EEC}" type="datetimeFigureOut">
              <a:rPr lang="zh-CN" altLang="en-US" smtClean="0"/>
              <a:pPr/>
              <a:t>2023-02-07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ACD46-4A92-493A-BBDB-13CE520C289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阿拉伯扩张的过程也就是伊斯兰教传播的过程，后者为前者提供精神动力和组织形式</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l">
              <a:buFont typeface="Arial" panose="020B0604020202020204" pitchFamily="34" charset="0"/>
              <a:buNone/>
            </a:pPr>
            <a:r>
              <a:rPr lang="zh-CN" altLang="en-US"/>
              <a:t>言论集形成《古兰经》</a:t>
            </a:r>
            <a:r>
              <a:rPr lang="en-US" altLang="zh-CN"/>
              <a:t> 1只有真主安拉是宇宙中唯一的神,穆罕默德是安拉呼的使者,穆斯林必须履行的宗教义务有五项，我国穆斯林称为“五功”，主要指念、礼、斋、课、朝。念，就是心口如一的经常诵念“清真言”。以表示对伊斯兰教信仰的公开表白和“作证”。</a:t>
            </a:r>
          </a:p>
          <a:p>
            <a:pPr algn="l">
              <a:buFont typeface="Arial" panose="020B0604020202020204" pitchFamily="34" charset="0"/>
              <a:buNone/>
            </a:pPr>
            <a:r>
              <a:rPr lang="en-US" altLang="zh-CN"/>
              <a:t>礼，就礼拜。这是穆斯林向安拉呼表示归顺、感恩、赞颂、恳求、禀告的一种宗教仪式，借此保持心灵纯净，祈福消灾。</a:t>
            </a:r>
          </a:p>
          <a:p>
            <a:pPr algn="l">
              <a:buFont typeface="Arial" panose="020B0604020202020204" pitchFamily="34" charset="0"/>
              <a:buNone/>
            </a:pPr>
            <a:r>
              <a:rPr lang="en-US" altLang="zh-CN"/>
              <a:t>斋，就是每年伊斯兰教历的9月（热麦丹日）斋戒一个月。斋戒期间，从黎明至日落禁止饮食和房事等。病人、孕妇和哺乳者可以例外。课，即纳天课。就是伊斯兰教徒向清真寺捐助敛、钱财，用以救助贫穷者，这被视为宗教上的“善功”。</a:t>
            </a:r>
          </a:p>
          <a:p>
            <a:pPr algn="l">
              <a:buFont typeface="Arial" panose="020B0604020202020204" pitchFamily="34" charset="0"/>
              <a:buNone/>
            </a:pPr>
            <a:r>
              <a:rPr lang="en-US" altLang="zh-CN"/>
              <a:t>朝，就是朝觐。伊斯兰教规定，凡身体健康，旅途方便，并具有经济能力的成年穆斯林，一生中至少应去一次麦加，朝觐克尔白</a:t>
            </a:r>
            <a:r>
              <a:rPr lang="zh-CN" altLang="en-US"/>
              <a:t>。</a:t>
            </a:r>
            <a:r>
              <a:rPr lang="en-US" altLang="zh-CN"/>
              <a:t> </a:t>
            </a:r>
          </a:p>
          <a:p>
            <a:pPr algn="l">
              <a:buFont typeface="Arial" panose="020B0604020202020204" pitchFamily="34" charset="0"/>
              <a:buNone/>
            </a:pPr>
            <a:r>
              <a:rPr lang="zh-CN" altLang="en-US"/>
              <a:t>（安拉的房屋</a:t>
            </a:r>
            <a:r>
              <a:rPr lang="en-US" altLang="zh-CN"/>
              <a:t> </a:t>
            </a:r>
            <a:r>
              <a:rPr lang="zh-CN" altLang="en-US"/>
              <a:t>立方体形状）</a:t>
            </a:r>
            <a:endParaRPr lang="en-US" altLang="zh-CN"/>
          </a:p>
          <a:p>
            <a:pPr algn="l">
              <a:buFont typeface="Arial" panose="020B0604020202020204" pitchFamily="34" charset="0"/>
              <a:buNone/>
            </a:pPr>
            <a:r>
              <a:rPr lang="en-US" altLang="zh-CN"/>
              <a:t> </a:t>
            </a:r>
            <a:r>
              <a:rPr kumimoji="1" lang="zh-CN" altLang="en-US" b="1">
                <a:solidFill>
                  <a:srgbClr val="FF0000"/>
                </a:solidFill>
                <a:latin typeface="Times New Roman" panose="02020603050405020304" pitchFamily="18" charset="0"/>
                <a:ea typeface="黑体" panose="02010609060101010101" pitchFamily="49" charset="-122"/>
                <a:sym typeface="+mn-ea"/>
              </a:rPr>
              <a:t>西临</a:t>
            </a:r>
            <a:r>
              <a:rPr kumimoji="1" lang="zh-CN" altLang="en-US" b="1">
                <a:latin typeface="Times New Roman" panose="02020603050405020304" pitchFamily="18" charset="0"/>
                <a:ea typeface="黑体" panose="02010609060101010101" pitchFamily="49" charset="-122"/>
                <a:sym typeface="+mn-ea"/>
              </a:rPr>
              <a:t>大西洋</a:t>
            </a:r>
            <a:r>
              <a:rPr kumimoji="1" lang="en-US" altLang="zh-CN" b="1">
                <a:latin typeface="Times New Roman" panose="02020603050405020304" pitchFamily="18" charset="0"/>
                <a:ea typeface="黑体" panose="02010609060101010101" pitchFamily="49" charset="-122"/>
                <a:sym typeface="+mn-ea"/>
              </a:rPr>
              <a:t>   </a:t>
            </a:r>
            <a:r>
              <a:rPr kumimoji="1" lang="zh-CN" altLang="en-US" b="1">
                <a:solidFill>
                  <a:srgbClr val="FF0000"/>
                </a:solidFill>
                <a:latin typeface="Times New Roman" panose="02020603050405020304" pitchFamily="18" charset="0"/>
                <a:ea typeface="黑体" panose="02010609060101010101" pitchFamily="49" charset="-122"/>
                <a:sym typeface="+mn-ea"/>
              </a:rPr>
              <a:t>北接黑海和里海</a:t>
            </a:r>
            <a:r>
              <a:rPr kumimoji="1" lang="en-US" altLang="zh-CN" b="1">
                <a:solidFill>
                  <a:srgbClr val="FF0000"/>
                </a:solidFill>
                <a:latin typeface="Times New Roman" panose="02020603050405020304" pitchFamily="18" charset="0"/>
                <a:ea typeface="黑体" panose="02010609060101010101" pitchFamily="49" charset="-122"/>
                <a:sym typeface="+mn-ea"/>
              </a:rPr>
              <a:t>   </a:t>
            </a:r>
            <a:r>
              <a:rPr kumimoji="1" lang="zh-CN" altLang="en-US" b="1">
                <a:solidFill>
                  <a:srgbClr val="FF0000"/>
                </a:solidFill>
                <a:latin typeface="Times New Roman" panose="02020603050405020304" pitchFamily="18" charset="0"/>
                <a:ea typeface="黑体" panose="02010609060101010101" pitchFamily="49" charset="-122"/>
                <a:sym typeface="+mn-ea"/>
              </a:rPr>
              <a:t>东到</a:t>
            </a:r>
            <a:r>
              <a:rPr kumimoji="1" lang="zh-CN" altLang="en-US" b="1">
                <a:latin typeface="Times New Roman" panose="02020603050405020304" pitchFamily="18" charset="0"/>
                <a:ea typeface="黑体" panose="02010609060101010101" pitchFamily="49" charset="-122"/>
                <a:sym typeface="+mn-ea"/>
              </a:rPr>
              <a:t>印度河流域</a:t>
            </a:r>
            <a:r>
              <a:rPr kumimoji="1" lang="en-US" altLang="zh-CN" b="1">
                <a:latin typeface="Times New Roman" panose="02020603050405020304" pitchFamily="18" charset="0"/>
                <a:ea typeface="黑体" panose="02010609060101010101" pitchFamily="49" charset="-122"/>
                <a:sym typeface="+mn-ea"/>
              </a:rPr>
              <a:t>   </a:t>
            </a:r>
            <a:r>
              <a:rPr kumimoji="1" lang="zh-CN" altLang="en-US" b="1">
                <a:solidFill>
                  <a:srgbClr val="FF0000"/>
                </a:solidFill>
                <a:latin typeface="Times New Roman" panose="02020603050405020304" pitchFamily="18" charset="0"/>
                <a:ea typeface="黑体" panose="02010609060101010101" pitchFamily="49" charset="-122"/>
                <a:sym typeface="+mn-ea"/>
              </a:rPr>
              <a:t>南包</a:t>
            </a:r>
            <a:r>
              <a:rPr kumimoji="1" lang="zh-CN" altLang="en-US" b="1">
                <a:latin typeface="Times New Roman" panose="02020603050405020304" pitchFamily="18" charset="0"/>
                <a:ea typeface="黑体" panose="02010609060101010101" pitchFamily="49" charset="-122"/>
                <a:sym typeface="+mn-ea"/>
              </a:rPr>
              <a:t>整个半岛</a:t>
            </a:r>
            <a:r>
              <a:rPr kumimoji="1" lang="en-US" altLang="zh-CN" b="1">
                <a:latin typeface="Times New Roman" panose="02020603050405020304" pitchFamily="18" charset="0"/>
                <a:ea typeface="黑体" panose="02010609060101010101" pitchFamily="49" charset="-122"/>
                <a:sym typeface="+mn-ea"/>
              </a:rPr>
              <a:t>  </a:t>
            </a:r>
            <a:r>
              <a:rPr lang="zh-CN" altLang="en-US" b="1">
                <a:solidFill>
                  <a:srgbClr val="FF0000"/>
                </a:solidFill>
                <a:latin typeface="Times New Roman" panose="02020603050405020304" pitchFamily="18" charset="0"/>
                <a:sym typeface="+mn-ea"/>
              </a:rPr>
              <a:t>西南</a:t>
            </a:r>
            <a:r>
              <a:rPr lang="zh-CN" altLang="en-US" b="1">
                <a:latin typeface="Times New Roman" panose="02020603050405020304" pitchFamily="18" charset="0"/>
                <a:sym typeface="+mn-ea"/>
              </a:rPr>
              <a:t>尼罗河下游。</a:t>
            </a:r>
            <a:r>
              <a:rPr lang="zh-CN" altLang="en-US" b="1">
                <a:ln w="17780" cmpd="sng">
                  <a:solidFill>
                    <a:srgbClr val="FFFFFF"/>
                  </a:solidFill>
                  <a:prstDash val="solid"/>
                  <a:miter lim="800000"/>
                </a:ln>
                <a:solidFill>
                  <a:srgbClr val="FFFF00"/>
                </a:solidFill>
                <a:latin typeface="楷体" panose="02010609060101010101" pitchFamily="49" charset="-122"/>
                <a:ea typeface="楷体" panose="02010609060101010101" pitchFamily="49" charset="-122"/>
                <a:sym typeface="+mn-ea"/>
              </a:rPr>
              <a:t>当时世界上疆域最大的帝国</a:t>
            </a:r>
            <a:r>
              <a:rPr lang="en-US" altLang="zh-CN" b="1">
                <a:ln w="17780" cmpd="sng">
                  <a:solidFill>
                    <a:srgbClr val="FFFFFF"/>
                  </a:solidFill>
                  <a:prstDash val="solid"/>
                  <a:miter lim="800000"/>
                </a:ln>
                <a:solidFill>
                  <a:srgbClr val="FFFF00"/>
                </a:solidFill>
                <a:latin typeface="楷体" panose="02010609060101010101" pitchFamily="49" charset="-122"/>
                <a:ea typeface="楷体" panose="02010609060101010101" pitchFamily="49" charset="-122"/>
                <a:sym typeface="+mn-ea"/>
              </a:rPr>
              <a:t>     </a:t>
            </a:r>
            <a:r>
              <a:rPr lang="en-US" altLang="zh-CN" b="1">
                <a:solidFill>
                  <a:schemeClr val="bg1"/>
                </a:solidFill>
                <a:latin typeface="微软雅黑" panose="020B0503020204020204" pitchFamily="34" charset="-122"/>
                <a:ea typeface="微软雅黑" panose="020B0503020204020204" pitchFamily="34" charset="-122"/>
                <a:cs typeface="华文楷体"/>
                <a:sym typeface="+mn-ea"/>
              </a:rPr>
              <a:t>8—9</a:t>
            </a:r>
            <a:r>
              <a:rPr lang="zh-CN" altLang="en-US" b="1">
                <a:solidFill>
                  <a:schemeClr val="bg1"/>
                </a:solidFill>
                <a:latin typeface="微软雅黑" panose="020B0503020204020204" pitchFamily="34" charset="-122"/>
                <a:ea typeface="微软雅黑" panose="020B0503020204020204" pitchFamily="34" charset="-122"/>
                <a:cs typeface="华文楷体"/>
                <a:sym typeface="+mn-ea"/>
              </a:rPr>
              <a:t>世纪鼎盛，</a:t>
            </a:r>
            <a:r>
              <a:rPr lang="en-US" altLang="zh-CN" b="1">
                <a:solidFill>
                  <a:schemeClr val="bg1"/>
                </a:solidFill>
                <a:latin typeface="微软雅黑" panose="020B0503020204020204" pitchFamily="34" charset="-122"/>
                <a:ea typeface="微软雅黑" panose="020B0503020204020204" pitchFamily="34" charset="-122"/>
                <a:cs typeface="华文楷体"/>
                <a:sym typeface="+mn-ea"/>
              </a:rPr>
              <a:t>10</a:t>
            </a:r>
            <a:r>
              <a:rPr lang="zh-CN" altLang="en-US" b="1">
                <a:solidFill>
                  <a:schemeClr val="bg1"/>
                </a:solidFill>
                <a:latin typeface="微软雅黑" panose="020B0503020204020204" pitchFamily="34" charset="-122"/>
                <a:ea typeface="微软雅黑" panose="020B0503020204020204" pitchFamily="34" charset="-122"/>
                <a:cs typeface="华文楷体"/>
                <a:sym typeface="+mn-ea"/>
              </a:rPr>
              <a:t>世纪衰落，</a:t>
            </a:r>
            <a:r>
              <a:rPr lang="en-US" altLang="zh-CN" b="1">
                <a:solidFill>
                  <a:schemeClr val="bg1"/>
                </a:solidFill>
                <a:latin typeface="微软雅黑" panose="020B0503020204020204" pitchFamily="34" charset="-122"/>
                <a:ea typeface="微软雅黑" panose="020B0503020204020204" pitchFamily="34" charset="-122"/>
                <a:cs typeface="华文楷体"/>
                <a:sym typeface="+mn-ea"/>
              </a:rPr>
              <a:t>1258</a:t>
            </a:r>
            <a:r>
              <a:rPr lang="zh-CN" altLang="en-US" b="1">
                <a:solidFill>
                  <a:schemeClr val="bg1"/>
                </a:solidFill>
                <a:latin typeface="微软雅黑" panose="020B0503020204020204" pitchFamily="34" charset="-122"/>
                <a:ea typeface="微软雅黑" panose="020B0503020204020204" pitchFamily="34" charset="-122"/>
                <a:cs typeface="华文楷体"/>
                <a:sym typeface="+mn-ea"/>
              </a:rPr>
              <a:t>年被蒙古西征军灭</a:t>
            </a:r>
            <a:endParaRPr lang="en-US" altLang="zh-CN" b="1">
              <a:ln w="17780" cmpd="sng">
                <a:solidFill>
                  <a:srgbClr val="FFFFFF"/>
                </a:solidFill>
                <a:prstDash val="solid"/>
                <a:miter lim="800000"/>
              </a:ln>
              <a:solidFill>
                <a:srgbClr val="FFFF00"/>
              </a:solidFill>
              <a:latin typeface="楷体" panose="02010609060101010101" pitchFamily="49" charset="-122"/>
              <a:ea typeface="楷体" panose="02010609060101010101" pitchFamily="49" charset="-122"/>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E3F3F-8719-44B1-9A9A-F859FBE27272}" type="slidenum">
              <a:rPr lang="zh-CN" altLang="en-US" smtClean="0"/>
              <a:pPr/>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3" name="备注占位符 2"/>
          <p:cNvSpPr>
            <a:spLocks noGrp="1"/>
          </p:cNvSpPr>
          <p:nvPr>
            <p:ph type="body" idx="1"/>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477636" name="灯片编号占位符 3"/>
          <p:cNvSpPr txBox="1">
            <a:spLocks noGrp="1"/>
          </p:cNvSpP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b="0"/>
              <a:pPr lvl="0" algn="r"/>
              <a:t>14</a:t>
            </a:fld>
            <a:endParaRPr lang="zh-CN" altLang="en-US"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印度教是由婆罗门教演变而来的，继承了古印度的种姓制度</a:t>
            </a:r>
          </a:p>
          <a:p>
            <a:r>
              <a:rPr lang="zh-CN" altLang="en-US"/>
              <a:t>德里苏丹国的统治阶级都是中亚来的伊斯兰教军事封建贵族，以突厥人和阿富汗人、波斯人“为核心，他们占有大量的军事采邑土地，并依靠中亚外族雇佣军为统治支柱。苏丹政权对印度教封建主及各阶层广大居民采取敌对、歧视、迫害等高压统治政策，尤其是强征人头税及强迫改宗伊斯兰教，刺激了印度教各阶层的民族感情和宗教情绪。人民起义和教派运动不断爆发，民族、宗教及阶级矛盾十分尖锐。</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0F88DDE-2EC9-41B9-A1A6-1BD0B1A2926B}" type="datetimeFigureOut">
              <a:rPr lang="zh-CN" altLang="en-US" smtClean="0"/>
              <a:pPr/>
              <a:t>2023-02-07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3583E48-784A-4A17-97AB-C14BE2403A8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665"/>
            </a:lvl1pPr>
            <a:lvl2pPr marL="512445" indent="0" algn="ctr">
              <a:buNone/>
              <a:defRPr sz="2265"/>
            </a:lvl2pPr>
            <a:lvl3pPr marL="1023620" indent="0" algn="ctr">
              <a:buNone/>
              <a:defRPr sz="2000"/>
            </a:lvl3pPr>
            <a:lvl4pPr marL="1536065" indent="0" algn="ctr">
              <a:buNone/>
              <a:defRPr sz="1865"/>
            </a:lvl4pPr>
            <a:lvl5pPr marL="2047240" indent="0" algn="ctr">
              <a:buNone/>
              <a:defRPr sz="1865"/>
            </a:lvl5pPr>
            <a:lvl6pPr marL="2559685" indent="0" algn="ctr">
              <a:buNone/>
              <a:defRPr sz="1865"/>
            </a:lvl6pPr>
            <a:lvl7pPr marL="3071495" indent="0" algn="ctr">
              <a:buNone/>
              <a:defRPr sz="1865"/>
            </a:lvl7pPr>
            <a:lvl8pPr marL="3583305" indent="0" algn="ctr">
              <a:buNone/>
              <a:defRPr sz="1865"/>
            </a:lvl8pPr>
            <a:lvl9pPr marL="4095115" indent="0" algn="ctr">
              <a:buNone/>
              <a:defRPr sz="1865"/>
            </a:lvl9pPr>
          </a:lstStyle>
          <a:p>
            <a:r>
              <a:rPr lang="zh-CN" altLang="en-US"/>
              <a:t>单击此处编辑母版副标题样式</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0F88DDE-2EC9-41B9-A1A6-1BD0B1A2926B}" type="datetimeFigureOut">
              <a:rPr lang="zh-CN" altLang="en-US" smtClean="0"/>
              <a:pPr/>
              <a:t>2023-02-07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A3583E48-784A-4A17-97AB-C14BE2403A8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B7E9968F-F40A-446E-AA5D-CE1236B0B444}"/>
              </a:ext>
            </a:extLst>
          </p:cNvPr>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9615" y="42862"/>
            <a:ext cx="12192000" cy="6858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3" name="直接连接符 12"/>
          <p:cNvCxnSpPr/>
          <p:nvPr userDrawn="1"/>
        </p:nvCxnSpPr>
        <p:spPr>
          <a:xfrm>
            <a:off x="9615" y="492369"/>
            <a:ext cx="12154119" cy="0"/>
          </a:xfrm>
          <a:prstGeom prst="line">
            <a:avLst/>
          </a:prstGeom>
          <a:ln w="28575">
            <a:solidFill>
              <a:srgbClr val="00B050"/>
            </a:solidFill>
            <a:prstDash val="sysDot"/>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圆角矩形 29"/>
          <p:cNvSpPr/>
          <p:nvPr userDrawn="1"/>
        </p:nvSpPr>
        <p:spPr bwMode="auto">
          <a:xfrm>
            <a:off x="-1" y="6638192"/>
            <a:ext cx="12163735" cy="262670"/>
          </a:xfrm>
          <a:prstGeom prst="roundRect">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userDrawn="1"/>
        </p:nvCxnSpPr>
        <p:spPr>
          <a:xfrm>
            <a:off x="6096000" y="565772"/>
            <a:ext cx="0" cy="6177818"/>
          </a:xfrm>
          <a:prstGeom prst="line">
            <a:avLst/>
          </a:prstGeom>
          <a:ln w="28575">
            <a:solidFill>
              <a:srgbClr val="00B050"/>
            </a:solidFill>
            <a:prstDash val="sysDot"/>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6" name="图片 15" descr="齐连中制 (1)">
            <a:extLst>
              <a:ext uri="{FF2B5EF4-FFF2-40B4-BE49-F238E27FC236}">
                <a16:creationId xmlns:a16="http://schemas.microsoft.com/office/drawing/2014/main" xmlns="" id="{BC88010D-D50F-49E9-AFCC-FF41D5443CEB}"/>
              </a:ext>
            </a:extLst>
          </p:cNvPr>
          <p:cNvPicPr>
            <a:picLocks noChangeAspect="1"/>
          </p:cNvPicPr>
          <p:nvPr userDrawn="1">
            <p:custDataLst>
              <p:tags r:id="rId6"/>
            </p:custDataLst>
          </p:nvPr>
        </p:nvPicPr>
        <p:blipFill>
          <a:blip r:embed="rId8" cstate="print"/>
          <a:stretch>
            <a:fillRect/>
          </a:stretch>
        </p:blipFill>
        <p:spPr>
          <a:xfrm>
            <a:off x="11567160" y="6223000"/>
            <a:ext cx="635000" cy="635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1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2.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
          <p:cNvSpPr>
            <a:spLocks noChangeArrowheads="1"/>
          </p:cNvSpPr>
          <p:nvPr/>
        </p:nvSpPr>
        <p:spPr bwMode="auto">
          <a:xfrm>
            <a:off x="3496826" y="518058"/>
            <a:ext cx="8695174" cy="1396027"/>
          </a:xfrm>
          <a:prstGeom prst="rect">
            <a:avLst/>
          </a:prstGeom>
          <a:noFill/>
          <a:ln w="9525">
            <a:noFill/>
            <a:miter lim="800000"/>
          </a:ln>
        </p:spPr>
        <p:txBody>
          <a:bodyPr wrap="square" lIns="102364" tIns="51183" rIns="102364" bIns="51183">
            <a:spAutoFit/>
          </a:bodyPr>
          <a:lstStyle/>
          <a:p>
            <a:pPr eaLnBrk="0" fontAlgn="base" hangingPunct="0">
              <a:spcBef>
                <a:spcPct val="0"/>
              </a:spcBef>
              <a:spcAft>
                <a:spcPct val="0"/>
              </a:spcAft>
            </a:pPr>
            <a:r>
              <a:rPr lang="zh-CN" altLang="en-US" sz="2800" b="1" dirty="0">
                <a:solidFill>
                  <a:prstClr val="black"/>
                </a:solidFill>
                <a:latin typeface="黑体" panose="02010609060101010101" pitchFamily="49" charset="-122"/>
                <a:ea typeface="黑体" panose="02010609060101010101" pitchFamily="49" charset="-122"/>
              </a:rPr>
              <a:t>   阿拉伯民间故事集</a:t>
            </a:r>
            <a:r>
              <a:rPr lang="en-US" altLang="zh-CN" sz="2800" b="1" dirty="0">
                <a:solidFill>
                  <a:prstClr val="black"/>
                </a:solidFill>
                <a:latin typeface="黑体" panose="02010609060101010101" pitchFamily="49" charset="-122"/>
                <a:ea typeface="黑体" panose="02010609060101010101" pitchFamily="49" charset="-122"/>
              </a:rPr>
              <a:t>《</a:t>
            </a:r>
            <a:r>
              <a:rPr lang="zh-CN" altLang="en-US" sz="2800" b="1" dirty="0">
                <a:solidFill>
                  <a:prstClr val="black"/>
                </a:solidFill>
                <a:latin typeface="黑体" panose="02010609060101010101" pitchFamily="49" charset="-122"/>
                <a:ea typeface="黑体" panose="02010609060101010101" pitchFamily="49" charset="-122"/>
              </a:rPr>
              <a:t>一千零一夜</a:t>
            </a:r>
            <a:r>
              <a:rPr lang="en-US" altLang="zh-CN" sz="2800" b="1" dirty="0">
                <a:solidFill>
                  <a:prstClr val="black"/>
                </a:solidFill>
                <a:latin typeface="黑体" panose="02010609060101010101" pitchFamily="49" charset="-122"/>
                <a:ea typeface="黑体" panose="02010609060101010101" pitchFamily="49" charset="-122"/>
              </a:rPr>
              <a:t>》</a:t>
            </a:r>
            <a:r>
              <a:rPr lang="zh-CN" altLang="en-US" sz="2800" b="1" dirty="0">
                <a:solidFill>
                  <a:prstClr val="black"/>
                </a:solidFill>
                <a:latin typeface="黑体" panose="02010609060101010101" pitchFamily="49" charset="-122"/>
                <a:ea typeface="黑体" panose="02010609060101010101" pitchFamily="49" charset="-122"/>
              </a:rPr>
              <a:t>，中国译为</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天方夜谭</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prstClr val="black"/>
                </a:solidFill>
                <a:latin typeface="黑体" panose="02010609060101010101" pitchFamily="49" charset="-122"/>
                <a:ea typeface="黑体" panose="02010609060101010101" pitchFamily="49" charset="-122"/>
              </a:rPr>
              <a:t>，该书深受各国人民喜爱，并对欧洲文学产生了深远影响</a:t>
            </a:r>
            <a:endParaRPr lang="zh-CN" altLang="en-US" sz="2800" dirty="0">
              <a:solidFill>
                <a:prstClr val="black"/>
              </a:solidFill>
              <a:latin typeface="黑体" panose="02010609060101010101" pitchFamily="49" charset="-122"/>
              <a:ea typeface="黑体" panose="02010609060101010101" pitchFamily="49" charset="-122"/>
            </a:endParaRPr>
          </a:p>
        </p:txBody>
      </p:sp>
      <p:pic>
        <p:nvPicPr>
          <p:cNvPr id="17" name="Picture 2" descr="C:\Users\Administrator\Desktop\a686c9177f3e67094ad55ed037c79f3df9dc55c3.jpg"/>
          <p:cNvPicPr>
            <a:picLocks noChangeAspect="1" noChangeArrowheads="1"/>
          </p:cNvPicPr>
          <p:nvPr/>
        </p:nvPicPr>
        <p:blipFill>
          <a:blip r:embed="rId2" cstate="print"/>
          <a:srcRect/>
          <a:stretch>
            <a:fillRect/>
          </a:stretch>
        </p:blipFill>
        <p:spPr bwMode="auto">
          <a:xfrm>
            <a:off x="150748" y="842988"/>
            <a:ext cx="2984338" cy="3429828"/>
          </a:xfrm>
          <a:prstGeom prst="rect">
            <a:avLst/>
          </a:prstGeom>
          <a:noFill/>
          <a:ln w="9525">
            <a:noFill/>
            <a:miter lim="800000"/>
            <a:headEnd/>
            <a:tailEnd/>
          </a:ln>
        </p:spPr>
      </p:pic>
      <p:sp>
        <p:nvSpPr>
          <p:cNvPr id="18" name="矩形 3"/>
          <p:cNvSpPr>
            <a:spLocks noChangeArrowheads="1"/>
          </p:cNvSpPr>
          <p:nvPr/>
        </p:nvSpPr>
        <p:spPr bwMode="auto">
          <a:xfrm>
            <a:off x="3506874" y="1778558"/>
            <a:ext cx="8534377" cy="4852849"/>
          </a:xfrm>
          <a:prstGeom prst="rect">
            <a:avLst/>
          </a:prstGeom>
          <a:noFill/>
          <a:ln w="9525">
            <a:noFill/>
            <a:miter lim="800000"/>
          </a:ln>
        </p:spPr>
        <p:txBody>
          <a:bodyPr wrap="square" lIns="102364" tIns="51183" rIns="102364" bIns="51183">
            <a:spAutoFit/>
          </a:bodyPr>
          <a:lstStyle/>
          <a:p>
            <a:pPr eaLnBrk="0" fontAlgn="base" hangingPunct="0">
              <a:spcBef>
                <a:spcPct val="0"/>
              </a:spcBef>
              <a:spcAft>
                <a:spcPct val="0"/>
              </a:spcAft>
            </a:pPr>
            <a:r>
              <a:rPr lang="zh-CN" altLang="en-US" sz="2800" b="1" dirty="0">
                <a:solidFill>
                  <a:prstClr val="black"/>
                </a:solidFill>
                <a:latin typeface="黑体" panose="02010609060101010101" pitchFamily="49" charset="-122"/>
                <a:ea typeface="黑体" panose="02010609060101010101" pitchFamily="49" charset="-122"/>
              </a:rPr>
              <a:t>   该作讲述相传古代印度与中国之间有一萨桑国，国王山鲁亚尔生性残暴嫉妒，因王后行为不端，将其杀死，此后每日娶一少女，翌日晨即杀掉，以示报复。宰相的女儿山鲁佐德为拯救无辜的女子，自愿嫁给国王，用讲述故事方法吸引国王，每夜讲到最精彩处，天刚好亮了，使国王爱不忍杀，允她下一夜继续讲。她的故事一直讲了一千零一夜，国王终于被感动，与她白首偕老。因其内容丰富，规模宏大，故被高尔基誉为世界民间文学史上“最壮丽的一座纪念碑”。</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阿里巴巴和四十大盗</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阿拉丁和神灯</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辛伯达航海历险记</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都是其中脍炙人口的名篇。</a:t>
            </a:r>
          </a:p>
        </p:txBody>
      </p:sp>
      <p:sp>
        <p:nvSpPr>
          <p:cNvPr id="3" name="平行四边形 2" descr="e7d195523061f1c02e66e4f24090f95771f2a25398b4c6a397210DEF3B34B42E7CAE3753A3E55670C5C5B393DCCD8D49F265F3A29442F2D10D421F974AABEA3384308323DA72972389F1817D14B0E600B08268C7BC7E4A35D45CCB88A1BF82425FF0930F309BDF92E2DE48D2D4103D64B064A34FF7BE536862ADE2479076FA1EDB68F7FB5A6497CC"/>
          <p:cNvSpPr/>
          <p:nvPr/>
        </p:nvSpPr>
        <p:spPr>
          <a:xfrm>
            <a:off x="137160" y="127000"/>
            <a:ext cx="2450465" cy="508635"/>
          </a:xfrm>
          <a:prstGeom prst="parallelogram">
            <a:avLst>
              <a:gd name="adj" fmla="val 95618"/>
            </a:avLst>
          </a:prstGeom>
          <a:solidFill>
            <a:srgbClr val="CD2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descr="e7d195523061f1c02e66e4f24090f95771f2a25398b4c6a397210DEF3B34B42E7CAE3753A3E55670C5C5B393DCCD8D49F265F3A29442F2D10D421F974AABEA3384308323DA72972389F1817D14B0E600B08268C7BC7E4A35D45CCB88A1BF82425FF0930F309BDF92E2DE48D2D4103D64B064A34FF7BE536862ADE2479076FA1EDB68F7FB5A6497CC"/>
          <p:cNvSpPr/>
          <p:nvPr/>
        </p:nvSpPr>
        <p:spPr>
          <a:xfrm rot="10800000" flipH="1">
            <a:off x="0" y="0"/>
            <a:ext cx="622935" cy="622935"/>
          </a:xfrm>
          <a:prstGeom prst="rtTriangle">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1465" y="120650"/>
            <a:ext cx="2141855" cy="521970"/>
          </a:xfrm>
          <a:prstGeom prst="rect">
            <a:avLst/>
          </a:prstGeom>
          <a:noFill/>
        </p:spPr>
        <p:txBody>
          <a:bodyPr wrap="square" rtlCol="0">
            <a:spAutoFit/>
          </a:bodyPr>
          <a:lstStyle/>
          <a:p>
            <a:pPr algn="ctr"/>
            <a:r>
              <a:rPr lang="zh-CN" altLang="en-US" sz="2800" b="1">
                <a:solidFill>
                  <a:schemeClr val="bg1"/>
                </a:solidFill>
                <a:latin typeface="黑体" panose="02010609060101010101" pitchFamily="49" charset="-122"/>
                <a:ea typeface="黑体" panose="02010609060101010101" pitchFamily="49" charset="-122"/>
              </a:rPr>
              <a:t>导入新课</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1036006"/>
            <a:ext cx="6096001" cy="5693866"/>
          </a:xfrm>
          <a:prstGeom prst="rect">
            <a:avLst/>
          </a:prstGeom>
          <a:solidFill>
            <a:schemeClr val="accent4">
              <a:lumMod val="40000"/>
              <a:lumOff val="60000"/>
            </a:schemeClr>
          </a:solidFill>
        </p:spPr>
        <p:txBody>
          <a:bodyPr wrap="square">
            <a:spAutoFit/>
          </a:bodyPr>
          <a:lstStyle/>
          <a:p>
            <a:pPr>
              <a:spcAft>
                <a:spcPct val="0"/>
              </a:spcAft>
            </a:pPr>
            <a:r>
              <a:rPr lang="zh-CN" altLang="en-US" sz="2600" b="1" kern="100" dirty="0">
                <a:latin typeface="华文楷体" panose="02010600040101010101" pitchFamily="2" charset="-122"/>
                <a:ea typeface="华文楷体" panose="02010600040101010101" pitchFamily="2" charset="-122"/>
              </a:rPr>
              <a:t>    材料：阿拉伯</a:t>
            </a:r>
            <a:r>
              <a:rPr lang="en-US" altLang="zh-CN" sz="2600" b="1" kern="100" dirty="0">
                <a:latin typeface="华文楷体" panose="02010600040101010101" pitchFamily="2" charset="-122"/>
                <a:ea typeface="华文楷体" panose="02010600040101010101" pitchFamily="2" charset="-122"/>
              </a:rPr>
              <a:t>—</a:t>
            </a:r>
            <a:r>
              <a:rPr lang="zh-CN" altLang="en-US" sz="2600" b="1" kern="100" dirty="0">
                <a:latin typeface="华文楷体" panose="02010600040101010101" pitchFamily="2" charset="-122"/>
                <a:ea typeface="华文楷体" panose="02010600040101010101" pitchFamily="2" charset="-122"/>
              </a:rPr>
              <a:t>伊斯兰文化，在中世纪欧洲文化史上居于承先启后，</a:t>
            </a:r>
            <a:r>
              <a:rPr lang="en-US" altLang="zh-CN" sz="2600" b="1" kern="100" dirty="0">
                <a:latin typeface="华文楷体" panose="02010600040101010101" pitchFamily="2" charset="-122"/>
                <a:ea typeface="华文楷体" panose="02010600040101010101" pitchFamily="2" charset="-122"/>
              </a:rPr>
              <a:t>……</a:t>
            </a:r>
            <a:r>
              <a:rPr lang="zh-CN" altLang="en-US" sz="2600" b="1" kern="100" dirty="0">
                <a:latin typeface="华文楷体" panose="02010600040101010101" pitchFamily="2" charset="-122"/>
                <a:ea typeface="华文楷体" panose="02010600040101010101" pitchFamily="2" charset="-122"/>
              </a:rPr>
              <a:t>阿拉伯文化昌盛时期，西欧正处于文化低潮的所谓“黑暗”时代</a:t>
            </a:r>
            <a:r>
              <a:rPr lang="en-US" altLang="zh-CN" sz="2600" b="1" kern="100" dirty="0">
                <a:latin typeface="华文楷体" panose="02010600040101010101" pitchFamily="2" charset="-122"/>
                <a:ea typeface="华文楷体" panose="02010600040101010101" pitchFamily="2" charset="-122"/>
              </a:rPr>
              <a:t>……</a:t>
            </a:r>
            <a:r>
              <a:rPr lang="zh-CN" altLang="en-US" sz="2600" b="1" kern="100" dirty="0">
                <a:latin typeface="华文楷体" panose="02010600040101010101" pitchFamily="2" charset="-122"/>
                <a:ea typeface="华文楷体" panose="02010600040101010101" pitchFamily="2" charset="-122"/>
              </a:rPr>
              <a:t>阿拉伯学者却通过翻译保存了大量的希腊学术著作，并把这些著作通过拉丁文等译本，传回欧洲，弥补了欧洲文化的“断层”，点燃了欧洲智慧的火种</a:t>
            </a:r>
            <a:r>
              <a:rPr lang="en-US" altLang="zh-CN" sz="2600" b="1" kern="100" dirty="0">
                <a:latin typeface="华文楷体" panose="02010600040101010101" pitchFamily="2" charset="-122"/>
                <a:ea typeface="华文楷体" panose="02010600040101010101" pitchFamily="2" charset="-122"/>
              </a:rPr>
              <a:t>……</a:t>
            </a:r>
            <a:r>
              <a:rPr lang="zh-CN" altLang="en-US" sz="2600" b="1" kern="100" dirty="0">
                <a:latin typeface="华文楷体" panose="02010600040101010101" pitchFamily="2" charset="-122"/>
                <a:ea typeface="华文楷体" panose="02010600040101010101" pitchFamily="2" charset="-122"/>
              </a:rPr>
              <a:t>为欧洲新文化</a:t>
            </a:r>
            <a:r>
              <a:rPr lang="en-US" altLang="zh-CN" sz="2600" b="1" kern="100" dirty="0">
                <a:latin typeface="华文楷体" panose="02010600040101010101" pitchFamily="2" charset="-122"/>
                <a:ea typeface="华文楷体" panose="02010600040101010101" pitchFamily="2" charset="-122"/>
              </a:rPr>
              <a:t>——</a:t>
            </a:r>
            <a:r>
              <a:rPr lang="zh-CN" altLang="en-US" sz="2600" b="1" kern="100" dirty="0">
                <a:latin typeface="华文楷体" panose="02010600040101010101" pitchFamily="2" charset="-122"/>
                <a:ea typeface="华文楷体" panose="02010600040101010101" pitchFamily="2" charset="-122"/>
              </a:rPr>
              <a:t>文艺复兴和近代自然科学的建立奠定了基础</a:t>
            </a:r>
            <a:r>
              <a:rPr lang="en-US" altLang="zh-CN" sz="2600" b="1" kern="100" dirty="0">
                <a:latin typeface="华文楷体" panose="02010600040101010101" pitchFamily="2" charset="-122"/>
                <a:ea typeface="华文楷体" panose="02010600040101010101" pitchFamily="2" charset="-122"/>
              </a:rPr>
              <a:t>……</a:t>
            </a:r>
            <a:r>
              <a:rPr lang="zh-CN" altLang="en-US" sz="2600" b="1" kern="100" dirty="0">
                <a:latin typeface="华文楷体" panose="02010600040101010101" pitchFamily="2" charset="-122"/>
                <a:ea typeface="华文楷体" panose="02010600040101010101" pitchFamily="2" charset="-122"/>
              </a:rPr>
              <a:t>中国的造纸术、指南针、火药等重大发明和印度数学、稻米、棉花、食糖等，都是由阿拉伯人传入欧洲的，丰富了欧洲各国人民的经济文化生活，促进了欧洲社会发展的进程。阿拉</a:t>
            </a:r>
            <a:endParaRPr lang="zh-CN" altLang="zh-CN" sz="2600" b="1" kern="100" dirty="0">
              <a:effectLst/>
              <a:latin typeface="华文楷体" panose="02010600040101010101" pitchFamily="2" charset="-122"/>
              <a:ea typeface="华文楷体" panose="02010600040101010101" pitchFamily="2" charset="-122"/>
            </a:endParaRPr>
          </a:p>
        </p:txBody>
      </p:sp>
      <p:sp>
        <p:nvSpPr>
          <p:cNvPr id="5" name="TextBox 20"/>
          <p:cNvSpPr txBox="1"/>
          <p:nvPr/>
        </p:nvSpPr>
        <p:spPr>
          <a:xfrm>
            <a:off x="0" y="514036"/>
            <a:ext cx="9614079" cy="492443"/>
          </a:xfrm>
          <a:prstGeom prst="rect">
            <a:avLst/>
          </a:prstGeom>
          <a:solidFill>
            <a:srgbClr val="660066"/>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4"/>
          </a:fillRef>
          <a:effectRef idx="1">
            <a:schemeClr val="accent4"/>
          </a:effectRef>
          <a:fontRef idx="minor">
            <a:schemeClr val="lt1"/>
          </a:fontRef>
        </p:style>
        <p:txBody>
          <a:bodyPr wrap="square">
            <a:spAutoFit/>
          </a:bodyPr>
          <a:lstStyle>
            <a:defPPr>
              <a:defRPr lang="zh-CN"/>
            </a:defPPr>
            <a:lvl1pPr eaLnBrk="0" hangingPunct="0">
              <a:defRPr sz="2600" b="1" kern="0">
                <a:solidFill>
                  <a:schemeClr val="bg1"/>
                </a:solidFill>
                <a:latin typeface="宋体" panose="02010600030101010101" pitchFamily="2" charset="-122"/>
                <a:ea typeface="宋体" panose="02010600030101010101" pitchFamily="2" charset="-122"/>
                <a:cs typeface="Times New Roman" panose="02020603050405020304" pitchFamily="18" charset="0"/>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思考：阿拉伯帝国繁荣的文化成就对人类历史进程有何重大影响</a:t>
            </a:r>
          </a:p>
        </p:txBody>
      </p:sp>
      <p:sp>
        <p:nvSpPr>
          <p:cNvPr id="13" name="文本框 12"/>
          <p:cNvSpPr txBox="1"/>
          <p:nvPr/>
        </p:nvSpPr>
        <p:spPr>
          <a:xfrm>
            <a:off x="0" y="31"/>
            <a:ext cx="12192000" cy="53276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一、</a:t>
            </a:r>
            <a:r>
              <a:rPr lang="zh-CN" altLang="en-US" sz="3200" b="1" dirty="0">
                <a:solidFill>
                  <a:srgbClr val="FFFF00"/>
                </a:solidFill>
                <a:latin typeface="黑体" panose="02010609060101010101" pitchFamily="49" charset="-122"/>
                <a:ea typeface="黑体" panose="02010609060101010101" pitchFamily="49" charset="-122"/>
                <a:sym typeface="+mn-ea"/>
              </a:rPr>
              <a:t>沟通东西方文明的使者</a:t>
            </a:r>
            <a:r>
              <a:rPr lang="en-US" altLang="zh-CN" sz="3200" b="1" dirty="0">
                <a:solidFill>
                  <a:srgbClr val="FFFF00"/>
                </a:solidFill>
                <a:latin typeface="黑体" panose="02010609060101010101" pitchFamily="49" charset="-122"/>
                <a:ea typeface="黑体" panose="02010609060101010101" pitchFamily="49" charset="-122"/>
                <a:sym typeface="+mn-ea"/>
              </a:rPr>
              <a:t>——</a:t>
            </a:r>
            <a:r>
              <a:rPr lang="zh-CN" altLang="en-US" sz="3200" b="1" dirty="0">
                <a:solidFill>
                  <a:srgbClr val="FFFF00"/>
                </a:solidFill>
                <a:latin typeface="黑体" panose="02010609060101010101" pitchFamily="49" charset="-122"/>
                <a:ea typeface="黑体" panose="02010609060101010101" pitchFamily="49" charset="-122"/>
                <a:sym typeface="+mn-ea"/>
              </a:rPr>
              <a:t>阿拉伯帝国</a:t>
            </a:r>
            <a:r>
              <a:rPr lang="zh-CN" altLang="en-US" sz="3200" b="1">
                <a:solidFill>
                  <a:srgbClr val="FFFF00"/>
                </a:solidFill>
                <a:latin typeface="华文新魏" pitchFamily="2" charset="-122"/>
                <a:ea typeface="华文新魏" pitchFamily="2" charset="-122"/>
                <a:cs typeface="Times New Roman" panose="02020603050405020304" pitchFamily="18" charset="0"/>
                <a:sym typeface="+mn-ea"/>
              </a:rPr>
              <a:t>（</a:t>
            </a:r>
            <a:r>
              <a:rPr lang="en-US" altLang="zh-CN" sz="3200" b="1">
                <a:solidFill>
                  <a:srgbClr val="FFFF00"/>
                </a:solidFill>
                <a:latin typeface="华文新魏" pitchFamily="2" charset="-122"/>
                <a:ea typeface="华文新魏" pitchFamily="2" charset="-122"/>
                <a:cs typeface="Times New Roman" panose="02020603050405020304" pitchFamily="18" charset="0"/>
                <a:sym typeface="+mn-ea"/>
              </a:rPr>
              <a:t>632-1258</a:t>
            </a:r>
            <a:r>
              <a:rPr lang="zh-CN" altLang="en-US" sz="3200" b="1">
                <a:solidFill>
                  <a:srgbClr val="FFFF00"/>
                </a:solidFill>
                <a:latin typeface="华文新魏" pitchFamily="2" charset="-122"/>
                <a:ea typeface="华文新魏" pitchFamily="2" charset="-122"/>
                <a:cs typeface="Times New Roman" panose="02020603050405020304" pitchFamily="18" charset="0"/>
                <a:sym typeface="+mn-ea"/>
              </a:rPr>
              <a:t>年）</a:t>
            </a:r>
            <a:endParaRPr lang="zh-CN" altLang="en-US" sz="3200" b="1" dirty="0">
              <a:solidFill>
                <a:srgbClr val="FFFF00"/>
              </a:solidFill>
              <a:effectLst/>
              <a:latin typeface="华文新魏" pitchFamily="2" charset="-122"/>
              <a:ea typeface="华文新魏" pitchFamily="2" charset="-122"/>
              <a:cs typeface="Times New Roman" panose="02020603050405020304" pitchFamily="18" charset="0"/>
              <a:sym typeface="+mn-ea"/>
            </a:endParaRPr>
          </a:p>
        </p:txBody>
      </p:sp>
      <p:sp>
        <p:nvSpPr>
          <p:cNvPr id="19" name="文本框 18">
            <a:extLst>
              <a:ext uri="{FF2B5EF4-FFF2-40B4-BE49-F238E27FC236}">
                <a16:creationId xmlns:a16="http://schemas.microsoft.com/office/drawing/2014/main" xmlns="" id="{3A39DE9D-3C07-4EC6-8107-1E7B26186DA1}"/>
              </a:ext>
            </a:extLst>
          </p:cNvPr>
          <p:cNvSpPr txBox="1"/>
          <p:nvPr/>
        </p:nvSpPr>
        <p:spPr>
          <a:xfrm>
            <a:off x="6149661" y="1046801"/>
            <a:ext cx="6042339" cy="892552"/>
          </a:xfrm>
          <a:prstGeom prst="rect">
            <a:avLst/>
          </a:prstGeom>
          <a:solidFill>
            <a:schemeClr val="accent4">
              <a:lumMod val="40000"/>
              <a:lumOff val="60000"/>
            </a:schemeClr>
          </a:solidFill>
        </p:spPr>
        <p:txBody>
          <a:bodyPr wrap="square">
            <a:spAutoFit/>
          </a:bodyPr>
          <a:lstStyle>
            <a:defPPr>
              <a:defRPr lang="zh-CN"/>
            </a:defPPr>
            <a:lvl1pPr>
              <a:spcAft>
                <a:spcPct val="0"/>
              </a:spcAft>
              <a:defRPr sz="2000" b="1" kern="100">
                <a:latin typeface="华文楷体" panose="02010600040101010101" pitchFamily="2" charset="-122"/>
                <a:ea typeface="华文楷体" panose="02010600040101010101" pitchFamily="2" charset="-122"/>
              </a:defRPr>
            </a:lvl1pPr>
          </a:lstStyle>
          <a:p>
            <a:r>
              <a:rPr lang="zh-CN" altLang="en-US" sz="2600" b="1" kern="100" dirty="0">
                <a:latin typeface="华文楷体" panose="02010600040101010101" pitchFamily="2" charset="-122"/>
                <a:ea typeface="华文楷体" panose="02010600040101010101" pitchFamily="2" charset="-122"/>
              </a:rPr>
              <a:t>伯人</a:t>
            </a:r>
            <a:r>
              <a:rPr lang="zh-CN" altLang="en-US" sz="2600" dirty="0"/>
              <a:t>不愧是东西方文化交流的伟大使者。 </a:t>
            </a:r>
            <a:endParaRPr lang="en-US" altLang="zh-CN" sz="2600" dirty="0"/>
          </a:p>
          <a:p>
            <a:r>
              <a:rPr lang="zh-CN" altLang="en-US" sz="2600" dirty="0"/>
              <a:t> </a:t>
            </a:r>
            <a:r>
              <a:rPr lang="en-US" altLang="zh-CN" sz="2600" dirty="0"/>
              <a:t>——</a:t>
            </a:r>
            <a:r>
              <a:rPr lang="zh-CN" altLang="en-US" sz="2600" dirty="0"/>
              <a:t>吴于廑 齐世荣</a:t>
            </a:r>
            <a:r>
              <a:rPr lang="en-US" altLang="zh-CN" sz="2600" dirty="0"/>
              <a:t>《</a:t>
            </a:r>
            <a:r>
              <a:rPr lang="zh-CN" altLang="en-US" sz="2600" dirty="0"/>
              <a:t>世界史</a:t>
            </a:r>
            <a:r>
              <a:rPr lang="en-US" altLang="zh-CN" sz="2600" dirty="0"/>
              <a:t>·</a:t>
            </a:r>
            <a:r>
              <a:rPr lang="zh-CN" altLang="en-US" sz="2600" dirty="0"/>
              <a:t>古代史</a:t>
            </a:r>
            <a:r>
              <a:rPr lang="en-US" altLang="zh-CN" sz="2600" dirty="0"/>
              <a:t>》</a:t>
            </a:r>
            <a:endParaRPr lang="zh-CN" altLang="en-US" sz="2600" dirty="0"/>
          </a:p>
        </p:txBody>
      </p:sp>
      <p:sp>
        <p:nvSpPr>
          <p:cNvPr id="20" name="文本框 1">
            <a:extLst>
              <a:ext uri="{FF2B5EF4-FFF2-40B4-BE49-F238E27FC236}">
                <a16:creationId xmlns:a16="http://schemas.microsoft.com/office/drawing/2014/main" xmlns="" id="{0249EB6C-B9A8-4CFA-8221-D5B77AD7F90F}"/>
              </a:ext>
            </a:extLst>
          </p:cNvPr>
          <p:cNvSpPr txBox="1"/>
          <p:nvPr/>
        </p:nvSpPr>
        <p:spPr>
          <a:xfrm>
            <a:off x="6149661" y="1939353"/>
            <a:ext cx="6042339" cy="4524315"/>
          </a:xfrm>
          <a:prstGeom prst="rect">
            <a:avLst/>
          </a:prstGeom>
          <a:solidFill>
            <a:schemeClr val="accent3">
              <a:lumMod val="20000"/>
              <a:lumOff val="80000"/>
            </a:schemeClr>
          </a:solidFill>
        </p:spPr>
        <p:txBody>
          <a:bodyPr wrap="square" rtlCol="0">
            <a:spAutoFit/>
          </a:bodyPr>
          <a:lstStyle/>
          <a:p>
            <a:r>
              <a:rPr lang="en-US" altLang="zh-CN" sz="2800" b="1" dirty="0">
                <a:latin typeface="宋体" panose="02010600030101010101" pitchFamily="2" charset="-122"/>
                <a:ea typeface="宋体" panose="02010600030101010101" pitchFamily="2" charset="-122"/>
              </a:rPr>
              <a:t>1</a:t>
            </a:r>
            <a:r>
              <a:rPr lang="zh-CN" altLang="en-US" sz="2600" b="1" dirty="0">
                <a:latin typeface="宋体" panose="02010600030101010101" pitchFamily="2" charset="-122"/>
                <a:ea typeface="宋体" panose="02010600030101010101" pitchFamily="2" charset="-122"/>
              </a:rPr>
              <a:t>、</a:t>
            </a:r>
            <a:r>
              <a:rPr lang="zh-CN" altLang="en-US" sz="2600" b="1" dirty="0">
                <a:latin typeface="宋体" panose="02010600030101010101" pitchFamily="2" charset="-122"/>
                <a:ea typeface="宋体" panose="02010600030101010101" pitchFamily="2" charset="-122"/>
                <a:sym typeface="Wingdings 2" panose="05020102010507070707" pitchFamily="18" charset="2"/>
              </a:rPr>
              <a:t>对世界</a:t>
            </a:r>
            <a:r>
              <a:rPr lang="en-US" altLang="zh-CN" sz="2600" b="1" dirty="0">
                <a:latin typeface="宋体" panose="02010600030101010101" pitchFamily="2" charset="-122"/>
                <a:ea typeface="宋体" panose="02010600030101010101" pitchFamily="2" charset="-122"/>
                <a:sym typeface="Wingdings 2" panose="05020102010507070707" pitchFamily="18" charset="2"/>
              </a:rPr>
              <a:t>——</a:t>
            </a:r>
            <a:r>
              <a:rPr lang="zh-CN" altLang="en-US" sz="2600" b="1" dirty="0">
                <a:solidFill>
                  <a:srgbClr val="FF0000"/>
                </a:solidFill>
                <a:latin typeface="宋体" panose="02010600030101010101" pitchFamily="2" charset="-122"/>
                <a:ea typeface="宋体" panose="02010600030101010101" pitchFamily="2" charset="-122"/>
                <a:sym typeface="Wingdings 2" panose="05020102010507070707" pitchFamily="18" charset="2"/>
              </a:rPr>
              <a:t>成为促进东西方文化交流的桥梁</a:t>
            </a:r>
            <a:endParaRPr lang="en-US" altLang="zh-CN" sz="2600" b="1" dirty="0">
              <a:latin typeface="宋体" panose="02010600030101010101" pitchFamily="2" charset="-122"/>
              <a:ea typeface="宋体" panose="02010600030101010101" pitchFamily="2" charset="-122"/>
              <a:sym typeface="Wingdings 2" panose="05020102010507070707" pitchFamily="18" charset="2"/>
            </a:endParaRPr>
          </a:p>
          <a:p>
            <a:r>
              <a:rPr lang="en-US" altLang="zh-CN" sz="2600" b="1" dirty="0">
                <a:latin typeface="宋体" panose="02010600030101010101" pitchFamily="2" charset="-122"/>
                <a:ea typeface="宋体" panose="02010600030101010101" pitchFamily="2" charset="-122"/>
                <a:sym typeface="Wingdings 2" panose="05020102010507070707" pitchFamily="18" charset="2"/>
              </a:rPr>
              <a:t>2</a:t>
            </a:r>
            <a:r>
              <a:rPr lang="zh-CN" altLang="en-US" sz="2600" b="1" dirty="0">
                <a:latin typeface="宋体" panose="02010600030101010101" pitchFamily="2" charset="-122"/>
                <a:ea typeface="宋体" panose="02010600030101010101" pitchFamily="2" charset="-122"/>
                <a:sym typeface="Wingdings 2" panose="05020102010507070707" pitchFamily="18" charset="2"/>
              </a:rPr>
              <a:t>、</a:t>
            </a:r>
            <a:r>
              <a:rPr lang="zh-CN" altLang="en-US" sz="2600" b="1" dirty="0">
                <a:latin typeface="宋体" panose="02010600030101010101" pitchFamily="2" charset="-122"/>
                <a:ea typeface="宋体" panose="02010600030101010101" pitchFamily="2" charset="-122"/>
              </a:rPr>
              <a:t>对西方：①</a:t>
            </a:r>
            <a:r>
              <a:rPr lang="zh-CN" altLang="en-US" sz="2600" b="1" dirty="0">
                <a:latin typeface="宋体" panose="02010600030101010101" pitchFamily="2" charset="-122"/>
                <a:ea typeface="宋体" panose="02010600030101010101" pitchFamily="2" charset="-122"/>
                <a:sym typeface="+mn-ea"/>
              </a:rPr>
              <a:t>通过翻译保存了大量的希腊学术著作</a:t>
            </a:r>
            <a:r>
              <a:rPr lang="zh-CN" altLang="en-US" sz="2600" b="1" dirty="0">
                <a:latin typeface="宋体" panose="02010600030101010101" pitchFamily="2" charset="-122"/>
                <a:ea typeface="宋体" panose="02010600030101010101" pitchFamily="2" charset="-122"/>
              </a:rPr>
              <a:t>为欧洲文艺复兴和近代自然科学的建立奠定了基础。</a:t>
            </a:r>
            <a:endParaRPr lang="en-US" altLang="zh-CN" sz="2600" b="1" dirty="0">
              <a:latin typeface="宋体" panose="02010600030101010101" pitchFamily="2" charset="-122"/>
              <a:ea typeface="宋体" panose="02010600030101010101" pitchFamily="2" charset="-122"/>
            </a:endParaRPr>
          </a:p>
          <a:p>
            <a:pPr fontAlgn="auto"/>
            <a:r>
              <a:rPr lang="zh-CN" altLang="en-US" sz="2600" b="1" dirty="0">
                <a:latin typeface="宋体" panose="02010600030101010101" pitchFamily="2" charset="-122"/>
                <a:ea typeface="宋体" panose="02010600030101010101" pitchFamily="2" charset="-122"/>
              </a:rPr>
              <a:t>②</a:t>
            </a:r>
            <a:r>
              <a:rPr lang="zh-CN" altLang="en-US" sz="2600" b="1" dirty="0">
                <a:latin typeface="宋体" panose="02010600030101010101" pitchFamily="2" charset="-122"/>
                <a:ea typeface="宋体" panose="02010600030101010101" pitchFamily="2" charset="-122"/>
                <a:sym typeface="Wingdings 2" panose="05020102010507070707" pitchFamily="18" charset="2"/>
              </a:rPr>
              <a:t>把东方的技术发明传入西方，有利于后世西方社会的转型，也为新航路的开辟提供了技术条件。</a:t>
            </a:r>
            <a:endParaRPr lang="en-US" altLang="zh-CN" sz="2600" b="1" dirty="0">
              <a:latin typeface="宋体" panose="02010600030101010101" pitchFamily="2" charset="-122"/>
              <a:ea typeface="宋体" panose="02010600030101010101" pitchFamily="2" charset="-122"/>
              <a:sym typeface="Wingdings 2" panose="05020102010507070707" pitchFamily="18" charset="2"/>
            </a:endParaRPr>
          </a:p>
          <a:p>
            <a:pPr fontAlgn="auto"/>
            <a:r>
              <a:rPr lang="en-US" altLang="zh-CN" sz="2600" b="1" dirty="0">
                <a:latin typeface="宋体" panose="02010600030101010101" pitchFamily="2" charset="-122"/>
                <a:ea typeface="宋体" panose="02010600030101010101" pitchFamily="2" charset="-122"/>
                <a:sym typeface="Wingdings 2" panose="05020102010507070707" pitchFamily="18" charset="2"/>
              </a:rPr>
              <a:t>3</a:t>
            </a:r>
            <a:r>
              <a:rPr lang="zh-CN" altLang="en-US" sz="2600" b="1" dirty="0">
                <a:latin typeface="宋体" panose="02010600030101010101" pitchFamily="2" charset="-122"/>
                <a:ea typeface="宋体" panose="02010600030101010101" pitchFamily="2" charset="-122"/>
                <a:sym typeface="Wingdings 2" panose="05020102010507070707" pitchFamily="18" charset="2"/>
              </a:rPr>
              <a:t>、对中国：阿拉伯的文学、天文学、医药学和数学等对中国文化发展产生重要影响。</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Effect transition="in" filter="barn(inVertical)">
                                      <p:cBhvr>
                                        <p:cTn id="19" dur="500"/>
                                        <p:tgtEl>
                                          <p:spTgt spid="20">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barn(inVertical)">
                                      <p:cBhvr>
                                        <p:cTn id="22" dur="500"/>
                                        <p:tgtEl>
                                          <p:spTgt spid="20">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Effect transition="in" filter="barn(inVertical)">
                                      <p:cBhvr>
                                        <p:cTn id="25"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743" y="622934"/>
            <a:ext cx="5799455" cy="2492990"/>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nchor="t">
            <a:spAutoFit/>
          </a:bodyPr>
          <a:lstStyle/>
          <a:p>
            <a:r>
              <a:rPr lang="en-US" altLang="zh-CN" sz="2600" dirty="0"/>
              <a:t>1</a:t>
            </a:r>
            <a:r>
              <a:rPr lang="zh-CN" altLang="en-US" sz="2600" dirty="0"/>
              <a:t>《一千零—夜》又名《天方夜谭》，把来自印度、埃及、波斯和两河流域的几百个故事串联起来，成为研究阿拉伯帝国的珍贵资料。这反映了阿拉伯帝国 </a:t>
            </a:r>
          </a:p>
          <a:p>
            <a:r>
              <a:rPr lang="zh-CN" altLang="en-US" sz="2600" dirty="0"/>
              <a:t>A.经济发达B.对</a:t>
            </a:r>
            <a:r>
              <a:rPr lang="zh-CN" altLang="en-US" sz="2600" dirty="0">
                <a:solidFill>
                  <a:schemeClr val="tx1"/>
                </a:solidFill>
              </a:rPr>
              <a:t>世界</a:t>
            </a:r>
            <a:r>
              <a:rPr lang="zh-CN" altLang="en-US" sz="2600" dirty="0"/>
              <a:t>文化的继承和发展C.政治稳定D.吸收了被征服地区的文化</a:t>
            </a:r>
          </a:p>
        </p:txBody>
      </p:sp>
      <p:sp>
        <p:nvSpPr>
          <p:cNvPr id="3" name="文本框 2"/>
          <p:cNvSpPr txBox="1"/>
          <p:nvPr/>
        </p:nvSpPr>
        <p:spPr>
          <a:xfrm>
            <a:off x="98743" y="3067002"/>
            <a:ext cx="5798820" cy="3693319"/>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nchor="t">
            <a:spAutoFit/>
          </a:bodyPr>
          <a:lstStyle>
            <a:defPPr>
              <a:defRPr lang="zh-CN"/>
            </a:defPPr>
            <a:lvl1pPr>
              <a:defRPr sz="2600"/>
            </a:lvl1pPr>
          </a:lstStyle>
          <a:p>
            <a:r>
              <a:rPr lang="en-US" altLang="zh-CN" dirty="0">
                <a:sym typeface="+mn-ea"/>
              </a:rPr>
              <a:t>2</a:t>
            </a:r>
            <a:r>
              <a:rPr lang="zh-CN" altLang="en-US" dirty="0">
                <a:sym typeface="+mn-ea"/>
              </a:rPr>
              <a:t>在阿拉伯帝国早期对外征服和对被征服地进行统治时，统治者强令被他们占领的中亚各国人民改变原来的宗教信仰，并强迫当地居民接受新的宗教信仰，破坏被他们征服的各民族的文化和风俗习惯。阿拉伯帝国这样做的根本目的是</a:t>
            </a:r>
          </a:p>
          <a:p>
            <a:r>
              <a:rPr lang="zh-CN" altLang="en-US" dirty="0">
                <a:sym typeface="+mn-ea"/>
              </a:rPr>
              <a:t>A.以文化征服巩固统治B.加快东西文化融合C.以殖民扩张扩大统治区域D.向外传播伊斯兰教</a:t>
            </a:r>
          </a:p>
        </p:txBody>
      </p:sp>
      <p:sp>
        <p:nvSpPr>
          <p:cNvPr id="4" name="文本框 3"/>
          <p:cNvSpPr txBox="1"/>
          <p:nvPr/>
        </p:nvSpPr>
        <p:spPr>
          <a:xfrm>
            <a:off x="6096000" y="516870"/>
            <a:ext cx="6079490" cy="2492990"/>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nchor="t">
            <a:spAutoFit/>
          </a:bodyPr>
          <a:lstStyle>
            <a:defPPr>
              <a:defRPr lang="zh-CN"/>
            </a:defPPr>
            <a:lvl1pPr>
              <a:defRPr sz="2600"/>
            </a:lvl1pPr>
          </a:lstStyle>
          <a:p>
            <a:r>
              <a:rPr lang="en-US" altLang="zh-CN" dirty="0">
                <a:sym typeface="+mn-ea"/>
              </a:rPr>
              <a:t>3</a:t>
            </a:r>
            <a:r>
              <a:rPr lang="zh-CN" altLang="en-US" dirty="0">
                <a:sym typeface="+mn-ea"/>
              </a:rPr>
              <a:t>一个阿拉伯诗人写道：“你抛弃自己的故乡，不是为了寻找天堂。却是那面包和椰枣，把你吸引到了远方。”由此可见，驱动阿拉伯帝国向外扩张的原因主要是</a:t>
            </a:r>
          </a:p>
          <a:p>
            <a:r>
              <a:rPr lang="zh-CN" altLang="en-US" dirty="0">
                <a:sym typeface="+mn-ea"/>
              </a:rPr>
              <a:t>A.解决粮食问题B.经济利益驱使C.传播伊斯兰教D.商业活动需要</a:t>
            </a:r>
          </a:p>
        </p:txBody>
      </p:sp>
      <p:sp>
        <p:nvSpPr>
          <p:cNvPr id="5" name="文本框 4"/>
          <p:cNvSpPr txBox="1"/>
          <p:nvPr/>
        </p:nvSpPr>
        <p:spPr>
          <a:xfrm>
            <a:off x="6113145" y="3017578"/>
            <a:ext cx="6078855" cy="3693319"/>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nchor="t">
            <a:spAutoFit/>
          </a:bodyPr>
          <a:lstStyle>
            <a:defPPr>
              <a:defRPr lang="zh-CN"/>
            </a:defPPr>
            <a:lvl1pPr>
              <a:defRPr sz="2600"/>
            </a:lvl1pPr>
          </a:lstStyle>
          <a:p>
            <a:r>
              <a:rPr lang="en-US" altLang="zh-CN" dirty="0">
                <a:sym typeface="+mn-ea"/>
              </a:rPr>
              <a:t>4</a:t>
            </a:r>
            <a:r>
              <a:rPr lang="zh-CN" altLang="en-US" dirty="0">
                <a:sym typeface="+mn-ea"/>
              </a:rPr>
              <a:t>从阿拉伯涌来的知识潮流，给欧洲带来了向心灵解放的“大跃进”，促进了发展自由思想的伟大进步，导致了文艺复兴的到来。中国的造纸术、印刷术、指南针和火药也是经阿拉伯人之手，逐步传入西欧。反映了A.阿拉伯商人推动了欧洲的文艺复兴运动B.阿拉伯商人传播了中国的四大发明C.阿拉伯人成为东西方文化交流的桥梁D.阿拉伯商人以宗教指引为准则</a:t>
            </a:r>
          </a:p>
        </p:txBody>
      </p:sp>
      <p:sp>
        <p:nvSpPr>
          <p:cNvPr id="8" name="椭圆 7"/>
          <p:cNvSpPr/>
          <p:nvPr/>
        </p:nvSpPr>
        <p:spPr>
          <a:xfrm>
            <a:off x="5248275" y="1744980"/>
            <a:ext cx="574675" cy="787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000">
                <a:solidFill>
                  <a:srgbClr val="FF0000"/>
                </a:solidFill>
              </a:rPr>
              <a:t>B</a:t>
            </a:r>
          </a:p>
        </p:txBody>
      </p:sp>
      <p:sp>
        <p:nvSpPr>
          <p:cNvPr id="9" name="椭圆 8"/>
          <p:cNvSpPr/>
          <p:nvPr/>
        </p:nvSpPr>
        <p:spPr>
          <a:xfrm>
            <a:off x="5203198" y="5064292"/>
            <a:ext cx="574675" cy="787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000" dirty="0">
                <a:solidFill>
                  <a:srgbClr val="FF0000"/>
                </a:solidFill>
              </a:rPr>
              <a:t>A</a:t>
            </a:r>
          </a:p>
        </p:txBody>
      </p:sp>
      <p:sp>
        <p:nvSpPr>
          <p:cNvPr id="10" name="椭圆 9"/>
          <p:cNvSpPr/>
          <p:nvPr/>
        </p:nvSpPr>
        <p:spPr>
          <a:xfrm>
            <a:off x="11483340" y="2142490"/>
            <a:ext cx="574675" cy="787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000">
                <a:solidFill>
                  <a:srgbClr val="FF0000"/>
                </a:solidFill>
              </a:rPr>
              <a:t>B</a:t>
            </a:r>
          </a:p>
        </p:txBody>
      </p:sp>
      <p:sp>
        <p:nvSpPr>
          <p:cNvPr id="13" name="椭圆 12"/>
          <p:cNvSpPr/>
          <p:nvPr/>
        </p:nvSpPr>
        <p:spPr>
          <a:xfrm>
            <a:off x="11483340" y="4894580"/>
            <a:ext cx="574675" cy="787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000">
                <a:solidFill>
                  <a:srgbClr val="FF0000"/>
                </a:solidFill>
              </a:rPr>
              <a:t>C</a:t>
            </a:r>
          </a:p>
        </p:txBody>
      </p:sp>
      <p:sp>
        <p:nvSpPr>
          <p:cNvPr id="11" name="文本框 10">
            <a:extLst>
              <a:ext uri="{FF2B5EF4-FFF2-40B4-BE49-F238E27FC236}">
                <a16:creationId xmlns:a16="http://schemas.microsoft.com/office/drawing/2014/main" xmlns="" id="{67B390A3-ED6F-486B-9C16-D2EDDB30C3BE}"/>
              </a:ext>
            </a:extLst>
          </p:cNvPr>
          <p:cNvSpPr txBox="1"/>
          <p:nvPr/>
        </p:nvSpPr>
        <p:spPr>
          <a:xfrm>
            <a:off x="0" y="31"/>
            <a:ext cx="12192000" cy="53276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一、</a:t>
            </a:r>
            <a:r>
              <a:rPr lang="zh-CN" altLang="en-US" sz="3200" b="1" dirty="0">
                <a:solidFill>
                  <a:srgbClr val="FFFF00"/>
                </a:solidFill>
                <a:latin typeface="黑体" panose="02010609060101010101" pitchFamily="49" charset="-122"/>
                <a:ea typeface="黑体" panose="02010609060101010101" pitchFamily="49" charset="-122"/>
                <a:sym typeface="+mn-ea"/>
              </a:rPr>
              <a:t>沟通东西方文明的使者</a:t>
            </a:r>
            <a:r>
              <a:rPr lang="en-US" altLang="zh-CN" sz="3200" b="1" dirty="0">
                <a:solidFill>
                  <a:srgbClr val="FFFF00"/>
                </a:solidFill>
                <a:latin typeface="黑体" panose="02010609060101010101" pitchFamily="49" charset="-122"/>
                <a:ea typeface="黑体" panose="02010609060101010101" pitchFamily="49" charset="-122"/>
                <a:sym typeface="+mn-ea"/>
              </a:rPr>
              <a:t>——</a:t>
            </a:r>
            <a:r>
              <a:rPr lang="zh-CN" altLang="en-US" sz="3200" b="1" dirty="0">
                <a:solidFill>
                  <a:srgbClr val="FFFF00"/>
                </a:solidFill>
                <a:latin typeface="黑体" panose="02010609060101010101" pitchFamily="49" charset="-122"/>
                <a:ea typeface="黑体" panose="02010609060101010101" pitchFamily="49" charset="-122"/>
                <a:sym typeface="+mn-ea"/>
              </a:rPr>
              <a:t>阿拉伯帝国</a:t>
            </a:r>
            <a:r>
              <a:rPr lang="zh-CN" altLang="en-US" sz="3200" b="1">
                <a:solidFill>
                  <a:srgbClr val="FFFF00"/>
                </a:solidFill>
                <a:latin typeface="华文新魏" pitchFamily="2" charset="-122"/>
                <a:ea typeface="华文新魏" pitchFamily="2" charset="-122"/>
                <a:cs typeface="Times New Roman" panose="02020603050405020304" pitchFamily="18" charset="0"/>
                <a:sym typeface="+mn-ea"/>
              </a:rPr>
              <a:t>（</a:t>
            </a:r>
            <a:r>
              <a:rPr lang="en-US" altLang="zh-CN" sz="3200" b="1">
                <a:solidFill>
                  <a:srgbClr val="FFFF00"/>
                </a:solidFill>
                <a:latin typeface="华文新魏" pitchFamily="2" charset="-122"/>
                <a:ea typeface="华文新魏" pitchFamily="2" charset="-122"/>
                <a:cs typeface="Times New Roman" panose="02020603050405020304" pitchFamily="18" charset="0"/>
                <a:sym typeface="+mn-ea"/>
              </a:rPr>
              <a:t>632-1258</a:t>
            </a:r>
            <a:r>
              <a:rPr lang="zh-CN" altLang="en-US" sz="3200" b="1">
                <a:solidFill>
                  <a:srgbClr val="FFFF00"/>
                </a:solidFill>
                <a:latin typeface="华文新魏" pitchFamily="2" charset="-122"/>
                <a:ea typeface="华文新魏" pitchFamily="2" charset="-122"/>
                <a:cs typeface="Times New Roman" panose="02020603050405020304" pitchFamily="18" charset="0"/>
                <a:sym typeface="+mn-ea"/>
              </a:rPr>
              <a:t>年）</a:t>
            </a:r>
            <a:endParaRPr lang="zh-CN" altLang="en-US" sz="3200" b="1" dirty="0">
              <a:solidFill>
                <a:srgbClr val="FFFF00"/>
              </a:solidFill>
              <a:effectLst/>
              <a:latin typeface="华文新魏" pitchFamily="2" charset="-122"/>
              <a:ea typeface="华文新魏" pitchFamily="2"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8" grpId="1" animBg="1"/>
      <p:bldP spid="9" grpId="0" bldLvl="0" animBg="1"/>
      <p:bldP spid="9" grpId="1" animBg="1"/>
      <p:bldP spid="10" grpId="0" bldLvl="0" animBg="1"/>
      <p:bldP spid="10" grpId="1" animBg="1"/>
      <p:bldP spid="13" grpId="0" bldLvl="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09" y="3370692"/>
            <a:ext cx="938212" cy="1099555"/>
            <a:chOff x="626595" y="4207774"/>
            <a:chExt cx="1346852" cy="1270301"/>
          </a:xfrm>
        </p:grpSpPr>
        <p:sp>
          <p:nvSpPr>
            <p:cNvPr id="4" name="MH_Other_2"/>
            <p:cNvSpPr/>
            <p:nvPr>
              <p:custDataLst>
                <p:tags r:id="rId9"/>
              </p:custDataLst>
            </p:nvPr>
          </p:nvSpPr>
          <p:spPr>
            <a:xfrm flipV="1">
              <a:off x="626595" y="5297327"/>
              <a:ext cx="829073" cy="180748"/>
            </a:xfrm>
            <a:prstGeom prst="rect">
              <a:avLst/>
            </a:prstGeom>
            <a:solidFill>
              <a:srgbClr val="FFC000"/>
            </a:solidFill>
            <a:ln w="12700">
              <a:noFill/>
            </a:ln>
          </p:spPr>
          <p:txBody>
            <a:bodyPr anchor="ctr"/>
            <a:lstStyle/>
            <a:p>
              <a:pPr algn="ctr" eaLnBrk="0" hangingPunct="0"/>
              <a:endParaRPr lang="zh-CN" altLang="en-US">
                <a:solidFill>
                  <a:srgbClr val="FFFFFF"/>
                </a:solidFill>
                <a:latin typeface="思源黑体 CN Medium" pitchFamily="34" charset="-122"/>
                <a:ea typeface="思源黑体 CN Medium" pitchFamily="34" charset="-122"/>
              </a:endParaRPr>
            </a:p>
          </p:txBody>
        </p:sp>
        <p:sp>
          <p:nvSpPr>
            <p:cNvPr id="5" name="MH_Other_3"/>
            <p:cNvSpPr/>
            <p:nvPr>
              <p:custDataLst>
                <p:tags r:id="rId10"/>
              </p:custDataLst>
            </p:nvPr>
          </p:nvSpPr>
          <p:spPr>
            <a:xfrm rot="10800000" flipH="1" flipV="1">
              <a:off x="770676" y="4207774"/>
              <a:ext cx="1202771" cy="1169169"/>
            </a:xfrm>
            <a:custGeom>
              <a:avLst/>
              <a:gdLst>
                <a:gd name="txL" fmla="*/ 0 w 1256379"/>
                <a:gd name="txT" fmla="*/ 0 h 1314340"/>
                <a:gd name="txR" fmla="*/ 1256379 w 1256379"/>
                <a:gd name="txB" fmla="*/ 1314340 h 1314340"/>
              </a:gdLst>
              <a:ahLst/>
              <a:cxnLst>
                <a:cxn ang="16200000">
                  <a:pos x="628189" y="0"/>
                </a:cxn>
                <a:cxn ang="16200000">
                  <a:pos x="183992" y="192480"/>
                </a:cxn>
                <a:cxn ang="10800000">
                  <a:pos x="0" y="657170"/>
                </a:cxn>
                <a:cxn ang="5400000">
                  <a:pos x="183992" y="1121859"/>
                </a:cxn>
                <a:cxn ang="5400000">
                  <a:pos x="628189" y="1314340"/>
                </a:cxn>
                <a:cxn ang="5400000">
                  <a:pos x="1072386" y="1121859"/>
                </a:cxn>
                <a:cxn ang="0">
                  <a:pos x="1256379" y="657170"/>
                </a:cxn>
                <a:cxn ang="16200000">
                  <a:pos x="1072386" y="192480"/>
                </a:cxn>
              </a:cxnLst>
              <a:rect l="txL" t="txT" r="txR" b="txB"/>
              <a:pathLst>
                <a:path w="1256379" h="1314340">
                  <a:moveTo>
                    <a:pt x="0" y="657170"/>
                  </a:moveTo>
                  <a:cubicBezTo>
                    <a:pt x="0" y="294225"/>
                    <a:pt x="281250" y="0"/>
                    <a:pt x="628189" y="0"/>
                  </a:cubicBezTo>
                  <a:cubicBezTo>
                    <a:pt x="975128" y="0"/>
                    <a:pt x="1256378" y="294225"/>
                    <a:pt x="1256378" y="657170"/>
                  </a:cubicBezTo>
                  <a:cubicBezTo>
                    <a:pt x="1256378" y="1020115"/>
                    <a:pt x="975128" y="1314340"/>
                    <a:pt x="628189" y="1314340"/>
                  </a:cubicBezTo>
                  <a:cubicBezTo>
                    <a:pt x="281250" y="1314340"/>
                    <a:pt x="0" y="1020115"/>
                    <a:pt x="0" y="657170"/>
                  </a:cubicBezTo>
                  <a:close/>
                  <a:moveTo>
                    <a:pt x="173983" y="657170"/>
                  </a:moveTo>
                  <a:cubicBezTo>
                    <a:pt x="173983" y="924026"/>
                    <a:pt x="377338" y="1140356"/>
                    <a:pt x="628189" y="1140356"/>
                  </a:cubicBezTo>
                  <a:cubicBezTo>
                    <a:pt x="879040" y="1140356"/>
                    <a:pt x="1082395" y="924026"/>
                    <a:pt x="1082395" y="657170"/>
                  </a:cubicBezTo>
                  <a:cubicBezTo>
                    <a:pt x="1082395" y="390314"/>
                    <a:pt x="879040" y="173984"/>
                    <a:pt x="628189" y="173984"/>
                  </a:cubicBezTo>
                  <a:cubicBezTo>
                    <a:pt x="377338" y="173984"/>
                    <a:pt x="173983" y="390314"/>
                    <a:pt x="173983" y="657170"/>
                  </a:cubicBezTo>
                  <a:close/>
                </a:path>
              </a:pathLst>
            </a:custGeom>
            <a:gradFill rotWithShape="1">
              <a:gsLst>
                <a:gs pos="0">
                  <a:srgbClr val="FFC000">
                    <a:alpha val="100000"/>
                  </a:srgbClr>
                </a:gs>
                <a:gs pos="80000">
                  <a:srgbClr val="FFC000">
                    <a:alpha val="100000"/>
                  </a:srgbClr>
                </a:gs>
                <a:gs pos="81000">
                  <a:srgbClr val="F8931D">
                    <a:alpha val="100000"/>
                  </a:srgbClr>
                </a:gs>
                <a:gs pos="100000">
                  <a:srgbClr val="F8931D">
                    <a:alpha val="100000"/>
                  </a:srgbClr>
                </a:gs>
              </a:gsLst>
              <a:lin ang="5400000"/>
              <a:tileRect/>
            </a:gradFill>
            <a:ln w="12700">
              <a:noFill/>
            </a:ln>
          </p:spPr>
          <p:txBody>
            <a:bodyPr anchor="ctr"/>
            <a:lstStyle/>
            <a:p>
              <a:pPr algn="ctr" eaLnBrk="0" hangingPunct="0"/>
              <a:r>
                <a:rPr lang="en-US" altLang="zh-CN" sz="3200" dirty="0">
                  <a:solidFill>
                    <a:srgbClr val="262626"/>
                  </a:solidFill>
                  <a:latin typeface="思源黑体 CN Bold" pitchFamily="34" charset="-122"/>
                  <a:ea typeface="思源黑体 CN Bold" pitchFamily="34" charset="-122"/>
                </a:rPr>
                <a:t>03</a:t>
              </a:r>
              <a:endParaRPr lang="zh-CN" altLang="en-US" sz="3200" dirty="0">
                <a:solidFill>
                  <a:srgbClr val="262626"/>
                </a:solidFill>
                <a:latin typeface="思源黑体 CN Bold" pitchFamily="34" charset="-122"/>
                <a:ea typeface="思源黑体 CN Bold" pitchFamily="34" charset="-122"/>
              </a:endParaRPr>
            </a:p>
          </p:txBody>
        </p:sp>
      </p:grpSp>
      <p:grpSp>
        <p:nvGrpSpPr>
          <p:cNvPr id="6" name="组合 5"/>
          <p:cNvGrpSpPr/>
          <p:nvPr/>
        </p:nvGrpSpPr>
        <p:grpSpPr>
          <a:xfrm>
            <a:off x="848" y="2271109"/>
            <a:ext cx="895657" cy="1061107"/>
            <a:chOff x="3775691" y="3870324"/>
            <a:chExt cx="1489100" cy="1397256"/>
          </a:xfrm>
        </p:grpSpPr>
        <p:sp>
          <p:nvSpPr>
            <p:cNvPr id="7" name="MH_Other_4"/>
            <p:cNvSpPr/>
            <p:nvPr>
              <p:custDataLst>
                <p:tags r:id="rId7"/>
              </p:custDataLst>
            </p:nvPr>
          </p:nvSpPr>
          <p:spPr>
            <a:xfrm rot="10800000" flipV="1">
              <a:off x="4009814" y="3951753"/>
              <a:ext cx="1254977" cy="1315827"/>
            </a:xfrm>
            <a:custGeom>
              <a:avLst/>
              <a:gdLst>
                <a:gd name="txL" fmla="*/ 0 w 1254978"/>
                <a:gd name="txT" fmla="*/ 0 h 1315827"/>
                <a:gd name="txR" fmla="*/ 1254978 w 1254978"/>
                <a:gd name="txB" fmla="*/ 1315827 h 1315827"/>
              </a:gdLst>
              <a:ahLst/>
              <a:cxnLst>
                <a:cxn ang="16200000">
                  <a:pos x="627489" y="0"/>
                </a:cxn>
                <a:cxn ang="16200000">
                  <a:pos x="183787" y="192698"/>
                </a:cxn>
                <a:cxn ang="10800000">
                  <a:pos x="0" y="657913"/>
                </a:cxn>
                <a:cxn ang="5400000">
                  <a:pos x="183787" y="1123128"/>
                </a:cxn>
                <a:cxn ang="5400000">
                  <a:pos x="627489" y="1315827"/>
                </a:cxn>
                <a:cxn ang="5400000">
                  <a:pos x="1071190" y="1123128"/>
                </a:cxn>
                <a:cxn ang="0">
                  <a:pos x="1254978" y="657913"/>
                </a:cxn>
                <a:cxn ang="16200000">
                  <a:pos x="1071190" y="192698"/>
                </a:cxn>
              </a:cxnLst>
              <a:rect l="txL" t="txT" r="txR" b="txB"/>
              <a:pathLst>
                <a:path w="1254978" h="1315827">
                  <a:moveTo>
                    <a:pt x="0" y="657913"/>
                  </a:moveTo>
                  <a:cubicBezTo>
                    <a:pt x="0" y="294558"/>
                    <a:pt x="280936" y="0"/>
                    <a:pt x="627489" y="0"/>
                  </a:cubicBezTo>
                  <a:cubicBezTo>
                    <a:pt x="974042" y="0"/>
                    <a:pt x="1254978" y="294558"/>
                    <a:pt x="1254978" y="657913"/>
                  </a:cubicBezTo>
                  <a:cubicBezTo>
                    <a:pt x="1254978" y="1021268"/>
                    <a:pt x="974042" y="1315826"/>
                    <a:pt x="627489" y="1315826"/>
                  </a:cubicBezTo>
                  <a:cubicBezTo>
                    <a:pt x="280936" y="1315826"/>
                    <a:pt x="0" y="1021268"/>
                    <a:pt x="0" y="657913"/>
                  </a:cubicBezTo>
                  <a:close/>
                  <a:moveTo>
                    <a:pt x="173789" y="657913"/>
                  </a:moveTo>
                  <a:cubicBezTo>
                    <a:pt x="173789" y="925287"/>
                    <a:pt x="376917" y="1142037"/>
                    <a:pt x="627488" y="1142037"/>
                  </a:cubicBezTo>
                  <a:cubicBezTo>
                    <a:pt x="878059" y="1142037"/>
                    <a:pt x="1081187" y="925287"/>
                    <a:pt x="1081187" y="657913"/>
                  </a:cubicBezTo>
                  <a:cubicBezTo>
                    <a:pt x="1081187" y="390539"/>
                    <a:pt x="878059" y="173789"/>
                    <a:pt x="627488" y="173789"/>
                  </a:cubicBezTo>
                  <a:cubicBezTo>
                    <a:pt x="376917" y="173789"/>
                    <a:pt x="173789" y="390539"/>
                    <a:pt x="173789" y="657913"/>
                  </a:cubicBezTo>
                  <a:close/>
                </a:path>
              </a:pathLst>
            </a:custGeom>
            <a:gradFill rotWithShape="1">
              <a:gsLst>
                <a:gs pos="0">
                  <a:srgbClr val="FFC000">
                    <a:alpha val="100000"/>
                  </a:srgbClr>
                </a:gs>
                <a:gs pos="80000">
                  <a:srgbClr val="FFC000">
                    <a:alpha val="100000"/>
                  </a:srgbClr>
                </a:gs>
                <a:gs pos="81000">
                  <a:srgbClr val="F8931D">
                    <a:alpha val="100000"/>
                  </a:srgbClr>
                </a:gs>
                <a:gs pos="100000">
                  <a:srgbClr val="F8931D">
                    <a:alpha val="100000"/>
                  </a:srgbClr>
                </a:gs>
              </a:gsLst>
              <a:lin ang="5400000"/>
              <a:tileRect/>
            </a:gradFill>
            <a:ln w="12700">
              <a:noFill/>
            </a:ln>
          </p:spPr>
          <p:txBody>
            <a:bodyPr anchor="ctr"/>
            <a:lstStyle/>
            <a:p>
              <a:pPr algn="ctr" eaLnBrk="0" hangingPunct="0"/>
              <a:r>
                <a:rPr lang="en-US" altLang="zh-CN" sz="3200" dirty="0">
                  <a:solidFill>
                    <a:srgbClr val="262626"/>
                  </a:solidFill>
                  <a:latin typeface="思源黑体 CN Bold" pitchFamily="34" charset="-122"/>
                  <a:ea typeface="思源黑体 CN Bold" pitchFamily="34" charset="-122"/>
                </a:rPr>
                <a:t>02</a:t>
              </a:r>
              <a:endParaRPr lang="zh-CN" altLang="en-US" sz="3200" dirty="0">
                <a:solidFill>
                  <a:srgbClr val="262626"/>
                </a:solidFill>
                <a:latin typeface="思源黑体 CN Bold" pitchFamily="34" charset="-122"/>
                <a:ea typeface="思源黑体 CN Bold" pitchFamily="34" charset="-122"/>
              </a:endParaRPr>
            </a:p>
          </p:txBody>
        </p:sp>
        <p:sp>
          <p:nvSpPr>
            <p:cNvPr id="8" name="MH_Other_5"/>
            <p:cNvSpPr/>
            <p:nvPr>
              <p:custDataLst>
                <p:tags r:id="rId8"/>
              </p:custDataLst>
            </p:nvPr>
          </p:nvSpPr>
          <p:spPr>
            <a:xfrm>
              <a:off x="3775691" y="3870324"/>
              <a:ext cx="906392" cy="206015"/>
            </a:xfrm>
            <a:prstGeom prst="rect">
              <a:avLst/>
            </a:prstGeom>
            <a:solidFill>
              <a:srgbClr val="FFC000"/>
            </a:solidFill>
            <a:ln w="12700">
              <a:noFill/>
            </a:ln>
          </p:spPr>
          <p:txBody>
            <a:bodyPr anchor="ctr"/>
            <a:lstStyle/>
            <a:p>
              <a:pPr algn="ctr" eaLnBrk="0" hangingPunct="0"/>
              <a:endParaRPr lang="zh-CN" altLang="en-US">
                <a:solidFill>
                  <a:srgbClr val="FFFFFF"/>
                </a:solidFill>
                <a:latin typeface="思源黑体 CN Medium" pitchFamily="34" charset="-122"/>
                <a:ea typeface="思源黑体 CN Medium" pitchFamily="34" charset="-122"/>
              </a:endParaRPr>
            </a:p>
          </p:txBody>
        </p:sp>
      </p:grpSp>
      <p:grpSp>
        <p:nvGrpSpPr>
          <p:cNvPr id="9" name="组合 8"/>
          <p:cNvGrpSpPr/>
          <p:nvPr/>
        </p:nvGrpSpPr>
        <p:grpSpPr>
          <a:xfrm>
            <a:off x="-3909" y="1177094"/>
            <a:ext cx="1028704" cy="1063002"/>
            <a:chOff x="1617882" y="2263635"/>
            <a:chExt cx="1542577" cy="1062828"/>
          </a:xfrm>
        </p:grpSpPr>
        <p:sp>
          <p:nvSpPr>
            <p:cNvPr id="11" name="MH_Other_1"/>
            <p:cNvSpPr/>
            <p:nvPr>
              <p:custDataLst>
                <p:tags r:id="rId5"/>
              </p:custDataLst>
            </p:nvPr>
          </p:nvSpPr>
          <p:spPr>
            <a:xfrm>
              <a:off x="1617882" y="3224506"/>
              <a:ext cx="824642" cy="101957"/>
            </a:xfrm>
            <a:prstGeom prst="rect">
              <a:avLst/>
            </a:prstGeom>
            <a:solidFill>
              <a:srgbClr val="FFC000"/>
            </a:solidFill>
            <a:ln w="12700">
              <a:noFill/>
            </a:ln>
          </p:spPr>
          <p:txBody>
            <a:bodyPr anchor="ctr"/>
            <a:lstStyle/>
            <a:p>
              <a:pPr algn="ctr" eaLnBrk="0" hangingPunct="0"/>
              <a:endParaRPr lang="zh-CN" altLang="en-US">
                <a:solidFill>
                  <a:srgbClr val="FFFFFF"/>
                </a:solidFill>
                <a:latin typeface="思源黑体 CN Medium" pitchFamily="34" charset="-122"/>
                <a:ea typeface="思源黑体 CN Medium" pitchFamily="34" charset="-122"/>
              </a:endParaRPr>
            </a:p>
          </p:txBody>
        </p:sp>
        <p:sp>
          <p:nvSpPr>
            <p:cNvPr id="12" name="MH_Other_6"/>
            <p:cNvSpPr/>
            <p:nvPr>
              <p:custDataLst>
                <p:tags r:id="rId6"/>
              </p:custDataLst>
            </p:nvPr>
          </p:nvSpPr>
          <p:spPr>
            <a:xfrm>
              <a:off x="1904080" y="2263635"/>
              <a:ext cx="1256379" cy="1011851"/>
            </a:xfrm>
            <a:custGeom>
              <a:avLst/>
              <a:gdLst>
                <a:gd name="txL" fmla="*/ 0 w 1256379"/>
                <a:gd name="txT" fmla="*/ 0 h 1315826"/>
                <a:gd name="txR" fmla="*/ 1256379 w 1256379"/>
                <a:gd name="txB" fmla="*/ 1315826 h 1315826"/>
              </a:gdLst>
              <a:ahLst/>
              <a:cxnLst>
                <a:cxn ang="16200000">
                  <a:pos x="628189" y="0"/>
                </a:cxn>
                <a:cxn ang="16200000">
                  <a:pos x="183992" y="192698"/>
                </a:cxn>
                <a:cxn ang="10800000">
                  <a:pos x="0" y="657913"/>
                </a:cxn>
                <a:cxn ang="5400000">
                  <a:pos x="183992" y="1123127"/>
                </a:cxn>
                <a:cxn ang="5400000">
                  <a:pos x="628189" y="1315826"/>
                </a:cxn>
                <a:cxn ang="5400000">
                  <a:pos x="1072386" y="1123127"/>
                </a:cxn>
                <a:cxn ang="0">
                  <a:pos x="1256379" y="657913"/>
                </a:cxn>
                <a:cxn ang="16200000">
                  <a:pos x="1072386" y="192698"/>
                </a:cxn>
              </a:cxnLst>
              <a:rect l="txL" t="txT" r="txR" b="txB"/>
              <a:pathLst>
                <a:path w="1256379" h="1315826">
                  <a:moveTo>
                    <a:pt x="0" y="657913"/>
                  </a:moveTo>
                  <a:cubicBezTo>
                    <a:pt x="0" y="294558"/>
                    <a:pt x="281250" y="0"/>
                    <a:pt x="628189" y="0"/>
                  </a:cubicBezTo>
                  <a:cubicBezTo>
                    <a:pt x="975128" y="0"/>
                    <a:pt x="1256378" y="294558"/>
                    <a:pt x="1256378" y="657913"/>
                  </a:cubicBezTo>
                  <a:cubicBezTo>
                    <a:pt x="1256378" y="1021268"/>
                    <a:pt x="975128" y="1315826"/>
                    <a:pt x="628189" y="1315826"/>
                  </a:cubicBezTo>
                  <a:cubicBezTo>
                    <a:pt x="281250" y="1315826"/>
                    <a:pt x="0" y="1021268"/>
                    <a:pt x="0" y="657913"/>
                  </a:cubicBezTo>
                  <a:close/>
                  <a:moveTo>
                    <a:pt x="173983" y="657913"/>
                  </a:moveTo>
                  <a:cubicBezTo>
                    <a:pt x="173983" y="925180"/>
                    <a:pt x="377338" y="1141842"/>
                    <a:pt x="628189" y="1141842"/>
                  </a:cubicBezTo>
                  <a:cubicBezTo>
                    <a:pt x="879040" y="1141842"/>
                    <a:pt x="1082395" y="925180"/>
                    <a:pt x="1082395" y="657913"/>
                  </a:cubicBezTo>
                  <a:cubicBezTo>
                    <a:pt x="1082395" y="390646"/>
                    <a:pt x="879040" y="173984"/>
                    <a:pt x="628189" y="173984"/>
                  </a:cubicBezTo>
                  <a:cubicBezTo>
                    <a:pt x="377338" y="173984"/>
                    <a:pt x="173983" y="390646"/>
                    <a:pt x="173983" y="657913"/>
                  </a:cubicBezTo>
                  <a:close/>
                </a:path>
              </a:pathLst>
            </a:custGeom>
            <a:gradFill rotWithShape="1">
              <a:gsLst>
                <a:gs pos="0">
                  <a:srgbClr val="F8931D">
                    <a:alpha val="100000"/>
                  </a:srgbClr>
                </a:gs>
                <a:gs pos="78999">
                  <a:srgbClr val="F8931D">
                    <a:alpha val="100000"/>
                  </a:srgbClr>
                </a:gs>
                <a:gs pos="80000">
                  <a:srgbClr val="FFC000">
                    <a:alpha val="100000"/>
                  </a:srgbClr>
                </a:gs>
                <a:gs pos="100000">
                  <a:srgbClr val="FFC000">
                    <a:alpha val="100000"/>
                  </a:srgbClr>
                </a:gs>
              </a:gsLst>
              <a:lin ang="5400000"/>
              <a:tileRect/>
            </a:gradFill>
            <a:ln w="12700">
              <a:noFill/>
            </a:ln>
          </p:spPr>
          <p:txBody>
            <a:bodyPr anchor="ctr"/>
            <a:lstStyle/>
            <a:p>
              <a:pPr algn="ctr" eaLnBrk="0" hangingPunct="0"/>
              <a:r>
                <a:rPr lang="en-US" altLang="zh-CN" sz="3200" dirty="0">
                  <a:solidFill>
                    <a:srgbClr val="262626"/>
                  </a:solidFill>
                  <a:latin typeface="思源黑体 CN Bold" pitchFamily="34" charset="-122"/>
                  <a:ea typeface="思源黑体 CN Bold" pitchFamily="34" charset="-122"/>
                </a:rPr>
                <a:t>01</a:t>
              </a:r>
              <a:endParaRPr lang="zh-CN" altLang="en-US" sz="3200" dirty="0">
                <a:solidFill>
                  <a:srgbClr val="262626"/>
                </a:solidFill>
                <a:latin typeface="思源黑体 CN Bold" pitchFamily="34" charset="-122"/>
                <a:ea typeface="思源黑体 CN Bold" pitchFamily="34" charset="-122"/>
              </a:endParaRPr>
            </a:p>
          </p:txBody>
        </p:sp>
      </p:grpSp>
      <p:sp>
        <p:nvSpPr>
          <p:cNvPr id="14" name="文本框 29"/>
          <p:cNvSpPr txBox="1"/>
          <p:nvPr/>
        </p:nvSpPr>
        <p:spPr>
          <a:xfrm>
            <a:off x="944915" y="2326423"/>
            <a:ext cx="4903631" cy="1292662"/>
          </a:xfrm>
          <a:prstGeom prst="rect">
            <a:avLst/>
          </a:prstGeom>
          <a:noFill/>
          <a:ln w="9525">
            <a:noFill/>
          </a:ln>
        </p:spPr>
        <p:txBody>
          <a:bodyPr wrap="square" anchor="t">
            <a:spAutoFit/>
          </a:bodyPr>
          <a:lstStyle>
            <a:defPPr>
              <a:defRPr lang="zh-CN"/>
            </a:defPPr>
            <a:lvl1pPr algn="just" eaLnBrk="0" fontAlgn="auto" hangingPunct="0">
              <a:lnSpc>
                <a:spcPct val="100000"/>
              </a:lnSpc>
              <a:defRPr sz="2600" b="1">
                <a:solidFill>
                  <a:srgbClr val="404040"/>
                </a:solidFill>
                <a:latin typeface="宋体" panose="02010600030101010101" pitchFamily="2" charset="-122"/>
                <a:ea typeface="宋体" panose="02010600030101010101" pitchFamily="2" charset="-122"/>
              </a:defRPr>
            </a:lvl1pPr>
          </a:lstStyle>
          <a:p>
            <a:r>
              <a:rPr lang="zh-CN" altLang="zh-CN" dirty="0">
                <a:sym typeface="+mn-ea"/>
              </a:rPr>
              <a:t>13世纪发展起来，并不断攻击拜占庭帝国（东罗马帝国），征服了小亚细亚。</a:t>
            </a:r>
          </a:p>
        </p:txBody>
      </p:sp>
      <p:sp>
        <p:nvSpPr>
          <p:cNvPr id="18" name="文本框 28"/>
          <p:cNvSpPr txBox="1"/>
          <p:nvPr/>
        </p:nvSpPr>
        <p:spPr>
          <a:xfrm>
            <a:off x="1073206" y="1092856"/>
            <a:ext cx="5022794" cy="1292662"/>
          </a:xfrm>
          <a:prstGeom prst="rect">
            <a:avLst/>
          </a:prstGeom>
          <a:noFill/>
          <a:ln w="9525">
            <a:noFill/>
          </a:ln>
        </p:spPr>
        <p:txBody>
          <a:bodyPr wrap="square" anchor="t">
            <a:spAutoFit/>
          </a:bodyPr>
          <a:lstStyle/>
          <a:p>
            <a:pPr algn="just" eaLnBrk="0" fontAlgn="auto" hangingPunct="0">
              <a:lnSpc>
                <a:spcPct val="100000"/>
              </a:lnSpc>
            </a:pPr>
            <a:r>
              <a:rPr lang="zh-CN" altLang="zh-CN" sz="2600" b="1" dirty="0">
                <a:solidFill>
                  <a:srgbClr val="404040"/>
                </a:solidFill>
                <a:latin typeface="宋体" panose="02010600030101010101" pitchFamily="2" charset="-122"/>
                <a:ea typeface="宋体" panose="02010600030101010101" pitchFamily="2" charset="-122"/>
              </a:rPr>
              <a:t>奥斯曼土耳其人原本是西突厥人的一支，信仰伊斯兰教，因蒙古西征而西迁到小亚细亚</a:t>
            </a:r>
            <a:r>
              <a:rPr lang="zh-CN" altLang="en-US" sz="2600" b="1" dirty="0">
                <a:solidFill>
                  <a:srgbClr val="404040"/>
                </a:solidFill>
                <a:latin typeface="宋体" panose="02010600030101010101" pitchFamily="2" charset="-122"/>
                <a:ea typeface="宋体" panose="02010600030101010101" pitchFamily="2" charset="-122"/>
              </a:rPr>
              <a:t>。</a:t>
            </a:r>
          </a:p>
        </p:txBody>
      </p:sp>
      <p:sp>
        <p:nvSpPr>
          <p:cNvPr id="22" name="文本框 30"/>
          <p:cNvSpPr txBox="1"/>
          <p:nvPr/>
        </p:nvSpPr>
        <p:spPr>
          <a:xfrm>
            <a:off x="1014249" y="3559989"/>
            <a:ext cx="5037748" cy="892552"/>
          </a:xfrm>
          <a:prstGeom prst="rect">
            <a:avLst/>
          </a:prstGeom>
          <a:noFill/>
          <a:ln w="9525">
            <a:noFill/>
          </a:ln>
        </p:spPr>
        <p:txBody>
          <a:bodyPr wrap="square" anchor="t">
            <a:spAutoFit/>
          </a:bodyPr>
          <a:lstStyle>
            <a:defPPr>
              <a:defRPr lang="zh-CN"/>
            </a:defPPr>
            <a:lvl1pPr algn="just" eaLnBrk="0" fontAlgn="auto" hangingPunct="0">
              <a:lnSpc>
                <a:spcPct val="100000"/>
              </a:lnSpc>
              <a:defRPr sz="2600" b="1">
                <a:solidFill>
                  <a:srgbClr val="404040"/>
                </a:solidFill>
                <a:latin typeface="宋体" panose="02010600030101010101" pitchFamily="2" charset="-122"/>
                <a:ea typeface="宋体" panose="02010600030101010101" pitchFamily="2" charset="-122"/>
              </a:defRPr>
            </a:lvl1pPr>
          </a:lstStyle>
          <a:p>
            <a:r>
              <a:rPr lang="zh-CN" altLang="zh-CN" dirty="0">
                <a:sym typeface="+mn-ea"/>
              </a:rPr>
              <a:t>14世纪中期，征服了巴尔干和东南欧部分地区。</a:t>
            </a:r>
          </a:p>
        </p:txBody>
      </p:sp>
      <p:grpSp>
        <p:nvGrpSpPr>
          <p:cNvPr id="26" name="组合 25"/>
          <p:cNvGrpSpPr/>
          <p:nvPr/>
        </p:nvGrpSpPr>
        <p:grpSpPr>
          <a:xfrm>
            <a:off x="-11049" y="4492576"/>
            <a:ext cx="993681" cy="1207104"/>
            <a:chOff x="2121523" y="1957148"/>
            <a:chExt cx="1687556" cy="2152576"/>
          </a:xfrm>
        </p:grpSpPr>
        <p:sp>
          <p:nvSpPr>
            <p:cNvPr id="27" name="MH_Other_1"/>
            <p:cNvSpPr/>
            <p:nvPr>
              <p:custDataLst>
                <p:tags r:id="rId3"/>
              </p:custDataLst>
            </p:nvPr>
          </p:nvSpPr>
          <p:spPr>
            <a:xfrm>
              <a:off x="2121523" y="1957148"/>
              <a:ext cx="980810" cy="213875"/>
            </a:xfrm>
            <a:prstGeom prst="rect">
              <a:avLst/>
            </a:prstGeom>
            <a:solidFill>
              <a:srgbClr val="FFC000"/>
            </a:solidFill>
            <a:ln w="12700">
              <a:noFill/>
            </a:ln>
          </p:spPr>
          <p:txBody>
            <a:bodyPr anchor="ctr"/>
            <a:lstStyle/>
            <a:p>
              <a:pPr algn="ctr" eaLnBrk="0" hangingPunct="0"/>
              <a:endParaRPr lang="zh-CN" altLang="en-US">
                <a:solidFill>
                  <a:srgbClr val="FFFFFF"/>
                </a:solidFill>
                <a:latin typeface="思源黑体 CN Medium" pitchFamily="34" charset="-122"/>
                <a:ea typeface="思源黑体 CN Medium" pitchFamily="34" charset="-122"/>
              </a:endParaRPr>
            </a:p>
          </p:txBody>
        </p:sp>
        <p:sp>
          <p:nvSpPr>
            <p:cNvPr id="28" name="MH_Other_6"/>
            <p:cNvSpPr/>
            <p:nvPr>
              <p:custDataLst>
                <p:tags r:id="rId4"/>
              </p:custDataLst>
            </p:nvPr>
          </p:nvSpPr>
          <p:spPr>
            <a:xfrm>
              <a:off x="2552700" y="2113249"/>
              <a:ext cx="1256379" cy="1996475"/>
            </a:xfrm>
            <a:custGeom>
              <a:avLst/>
              <a:gdLst>
                <a:gd name="txL" fmla="*/ 0 w 1256379"/>
                <a:gd name="txT" fmla="*/ 0 h 1315826"/>
                <a:gd name="txR" fmla="*/ 1256379 w 1256379"/>
                <a:gd name="txB" fmla="*/ 1315826 h 1315826"/>
              </a:gdLst>
              <a:ahLst/>
              <a:cxnLst>
                <a:cxn ang="16200000">
                  <a:pos x="628189" y="0"/>
                </a:cxn>
                <a:cxn ang="16200000">
                  <a:pos x="183992" y="192698"/>
                </a:cxn>
                <a:cxn ang="10800000">
                  <a:pos x="0" y="657913"/>
                </a:cxn>
                <a:cxn ang="5400000">
                  <a:pos x="183992" y="1123127"/>
                </a:cxn>
                <a:cxn ang="5400000">
                  <a:pos x="628189" y="1315826"/>
                </a:cxn>
                <a:cxn ang="5400000">
                  <a:pos x="1072386" y="1123127"/>
                </a:cxn>
                <a:cxn ang="0">
                  <a:pos x="1256379" y="657913"/>
                </a:cxn>
                <a:cxn ang="16200000">
                  <a:pos x="1072386" y="192698"/>
                </a:cxn>
              </a:cxnLst>
              <a:rect l="txL" t="txT" r="txR" b="txB"/>
              <a:pathLst>
                <a:path w="1256379" h="1315826">
                  <a:moveTo>
                    <a:pt x="0" y="657913"/>
                  </a:moveTo>
                  <a:cubicBezTo>
                    <a:pt x="0" y="294558"/>
                    <a:pt x="281250" y="0"/>
                    <a:pt x="628189" y="0"/>
                  </a:cubicBezTo>
                  <a:cubicBezTo>
                    <a:pt x="975128" y="0"/>
                    <a:pt x="1256378" y="294558"/>
                    <a:pt x="1256378" y="657913"/>
                  </a:cubicBezTo>
                  <a:cubicBezTo>
                    <a:pt x="1256378" y="1021268"/>
                    <a:pt x="975128" y="1315826"/>
                    <a:pt x="628189" y="1315826"/>
                  </a:cubicBezTo>
                  <a:cubicBezTo>
                    <a:pt x="281250" y="1315826"/>
                    <a:pt x="0" y="1021268"/>
                    <a:pt x="0" y="657913"/>
                  </a:cubicBezTo>
                  <a:close/>
                  <a:moveTo>
                    <a:pt x="173983" y="657913"/>
                  </a:moveTo>
                  <a:cubicBezTo>
                    <a:pt x="173983" y="925180"/>
                    <a:pt x="377338" y="1141842"/>
                    <a:pt x="628189" y="1141842"/>
                  </a:cubicBezTo>
                  <a:cubicBezTo>
                    <a:pt x="879040" y="1141842"/>
                    <a:pt x="1082395" y="925180"/>
                    <a:pt x="1082395" y="657913"/>
                  </a:cubicBezTo>
                  <a:cubicBezTo>
                    <a:pt x="1082395" y="390646"/>
                    <a:pt x="879040" y="173984"/>
                    <a:pt x="628189" y="173984"/>
                  </a:cubicBezTo>
                  <a:cubicBezTo>
                    <a:pt x="377338" y="173984"/>
                    <a:pt x="173983" y="390646"/>
                    <a:pt x="173983" y="657913"/>
                  </a:cubicBezTo>
                  <a:close/>
                </a:path>
              </a:pathLst>
            </a:custGeom>
            <a:gradFill rotWithShape="1">
              <a:gsLst>
                <a:gs pos="0">
                  <a:srgbClr val="F8931D">
                    <a:alpha val="100000"/>
                  </a:srgbClr>
                </a:gs>
                <a:gs pos="78999">
                  <a:srgbClr val="F8931D">
                    <a:alpha val="100000"/>
                  </a:srgbClr>
                </a:gs>
                <a:gs pos="80000">
                  <a:srgbClr val="FFC000">
                    <a:alpha val="100000"/>
                  </a:srgbClr>
                </a:gs>
                <a:gs pos="100000">
                  <a:srgbClr val="FFC000">
                    <a:alpha val="100000"/>
                  </a:srgbClr>
                </a:gs>
              </a:gsLst>
              <a:lin ang="5400000"/>
              <a:tileRect/>
            </a:gradFill>
            <a:ln w="12700">
              <a:noFill/>
            </a:ln>
          </p:spPr>
          <p:txBody>
            <a:bodyPr anchor="ctr"/>
            <a:lstStyle/>
            <a:p>
              <a:pPr algn="ctr" eaLnBrk="0" hangingPunct="0"/>
              <a:r>
                <a:rPr lang="en-US" altLang="zh-CN" sz="3200" dirty="0">
                  <a:solidFill>
                    <a:srgbClr val="262626"/>
                  </a:solidFill>
                  <a:latin typeface="思源黑体 CN Bold" pitchFamily="34" charset="-122"/>
                  <a:ea typeface="思源黑体 CN Bold" pitchFamily="34" charset="-122"/>
                </a:rPr>
                <a:t>04</a:t>
              </a:r>
              <a:endParaRPr lang="zh-CN" altLang="en-US" sz="3200" dirty="0">
                <a:solidFill>
                  <a:srgbClr val="262626"/>
                </a:solidFill>
                <a:latin typeface="思源黑体 CN Bold" pitchFamily="34" charset="-122"/>
                <a:ea typeface="思源黑体 CN Bold" pitchFamily="34" charset="-122"/>
              </a:endParaRPr>
            </a:p>
          </p:txBody>
        </p:sp>
      </p:grpSp>
      <p:sp>
        <p:nvSpPr>
          <p:cNvPr id="29" name="文本框 28"/>
          <p:cNvSpPr txBox="1"/>
          <p:nvPr/>
        </p:nvSpPr>
        <p:spPr>
          <a:xfrm>
            <a:off x="908036" y="4660612"/>
            <a:ext cx="5143961" cy="892552"/>
          </a:xfrm>
          <a:prstGeom prst="rect">
            <a:avLst/>
          </a:prstGeom>
          <a:noFill/>
          <a:ln w="9525">
            <a:noFill/>
          </a:ln>
        </p:spPr>
        <p:txBody>
          <a:bodyPr wrap="square" anchor="t">
            <a:spAutoFit/>
          </a:bodyPr>
          <a:lstStyle>
            <a:defPPr>
              <a:defRPr lang="zh-CN"/>
            </a:defPPr>
            <a:lvl1pPr algn="just" eaLnBrk="0" fontAlgn="auto" hangingPunct="0">
              <a:lnSpc>
                <a:spcPct val="100000"/>
              </a:lnSpc>
              <a:defRPr sz="2600" b="1">
                <a:solidFill>
                  <a:srgbClr val="404040"/>
                </a:solidFill>
                <a:latin typeface="宋体" panose="02010600030101010101" pitchFamily="2" charset="-122"/>
                <a:ea typeface="宋体" panose="02010600030101010101" pitchFamily="2" charset="-122"/>
              </a:defRPr>
            </a:lvl1pPr>
          </a:lstStyle>
          <a:p>
            <a:r>
              <a:rPr lang="zh-CN" altLang="zh-CN" dirty="0">
                <a:sym typeface="+mn-ea"/>
              </a:rPr>
              <a:t>1453年灭拜占庭帝国，定都伊斯坦布尔，建立奥斯曼帝国。</a:t>
            </a:r>
          </a:p>
        </p:txBody>
      </p:sp>
      <p:grpSp>
        <p:nvGrpSpPr>
          <p:cNvPr id="31" name="组合 30"/>
          <p:cNvGrpSpPr/>
          <p:nvPr/>
        </p:nvGrpSpPr>
        <p:grpSpPr>
          <a:xfrm>
            <a:off x="13742" y="5703654"/>
            <a:ext cx="1059464" cy="1037797"/>
            <a:chOff x="0" y="4275133"/>
            <a:chExt cx="1945354" cy="875094"/>
          </a:xfrm>
        </p:grpSpPr>
        <p:sp>
          <p:nvSpPr>
            <p:cNvPr id="32" name="MH_Other_2"/>
            <p:cNvSpPr/>
            <p:nvPr>
              <p:custDataLst>
                <p:tags r:id="rId1"/>
              </p:custDataLst>
            </p:nvPr>
          </p:nvSpPr>
          <p:spPr>
            <a:xfrm flipV="1">
              <a:off x="0" y="4275134"/>
              <a:ext cx="1416050" cy="161925"/>
            </a:xfrm>
            <a:prstGeom prst="rect">
              <a:avLst/>
            </a:prstGeom>
            <a:solidFill>
              <a:srgbClr val="FFC000"/>
            </a:solidFill>
            <a:ln w="12700">
              <a:noFill/>
            </a:ln>
          </p:spPr>
          <p:txBody>
            <a:bodyPr anchor="ctr"/>
            <a:lstStyle/>
            <a:p>
              <a:pPr algn="ctr" eaLnBrk="0" hangingPunct="0"/>
              <a:endParaRPr lang="zh-CN" altLang="en-US">
                <a:solidFill>
                  <a:srgbClr val="FFFFFF"/>
                </a:solidFill>
                <a:latin typeface="思源黑体 CN Medium" pitchFamily="34" charset="-122"/>
                <a:ea typeface="思源黑体 CN Medium" pitchFamily="34" charset="-122"/>
              </a:endParaRPr>
            </a:p>
          </p:txBody>
        </p:sp>
        <p:sp>
          <p:nvSpPr>
            <p:cNvPr id="33" name="MH_Other_3"/>
            <p:cNvSpPr/>
            <p:nvPr>
              <p:custDataLst>
                <p:tags r:id="rId2"/>
              </p:custDataLst>
            </p:nvPr>
          </p:nvSpPr>
          <p:spPr>
            <a:xfrm rot="10800000" flipH="1" flipV="1">
              <a:off x="688975" y="4275133"/>
              <a:ext cx="1256379" cy="875094"/>
            </a:xfrm>
            <a:custGeom>
              <a:avLst/>
              <a:gdLst>
                <a:gd name="txL" fmla="*/ 0 w 1256379"/>
                <a:gd name="txT" fmla="*/ 0 h 1314340"/>
                <a:gd name="txR" fmla="*/ 1256379 w 1256379"/>
                <a:gd name="txB" fmla="*/ 1314340 h 1314340"/>
              </a:gdLst>
              <a:ahLst/>
              <a:cxnLst>
                <a:cxn ang="16200000">
                  <a:pos x="628189" y="0"/>
                </a:cxn>
                <a:cxn ang="16200000">
                  <a:pos x="183992" y="192480"/>
                </a:cxn>
                <a:cxn ang="10800000">
                  <a:pos x="0" y="657170"/>
                </a:cxn>
                <a:cxn ang="5400000">
                  <a:pos x="183992" y="1121859"/>
                </a:cxn>
                <a:cxn ang="5400000">
                  <a:pos x="628189" y="1314340"/>
                </a:cxn>
                <a:cxn ang="5400000">
                  <a:pos x="1072386" y="1121859"/>
                </a:cxn>
                <a:cxn ang="0">
                  <a:pos x="1256379" y="657170"/>
                </a:cxn>
                <a:cxn ang="16200000">
                  <a:pos x="1072386" y="192480"/>
                </a:cxn>
              </a:cxnLst>
              <a:rect l="txL" t="txT" r="txR" b="txB"/>
              <a:pathLst>
                <a:path w="1256379" h="1314340">
                  <a:moveTo>
                    <a:pt x="0" y="657170"/>
                  </a:moveTo>
                  <a:cubicBezTo>
                    <a:pt x="0" y="294225"/>
                    <a:pt x="281250" y="0"/>
                    <a:pt x="628189" y="0"/>
                  </a:cubicBezTo>
                  <a:cubicBezTo>
                    <a:pt x="975128" y="0"/>
                    <a:pt x="1256378" y="294225"/>
                    <a:pt x="1256378" y="657170"/>
                  </a:cubicBezTo>
                  <a:cubicBezTo>
                    <a:pt x="1256378" y="1020115"/>
                    <a:pt x="975128" y="1314340"/>
                    <a:pt x="628189" y="1314340"/>
                  </a:cubicBezTo>
                  <a:cubicBezTo>
                    <a:pt x="281250" y="1314340"/>
                    <a:pt x="0" y="1020115"/>
                    <a:pt x="0" y="657170"/>
                  </a:cubicBezTo>
                  <a:close/>
                  <a:moveTo>
                    <a:pt x="173983" y="657170"/>
                  </a:moveTo>
                  <a:cubicBezTo>
                    <a:pt x="173983" y="924026"/>
                    <a:pt x="377338" y="1140356"/>
                    <a:pt x="628189" y="1140356"/>
                  </a:cubicBezTo>
                  <a:cubicBezTo>
                    <a:pt x="879040" y="1140356"/>
                    <a:pt x="1082395" y="924026"/>
                    <a:pt x="1082395" y="657170"/>
                  </a:cubicBezTo>
                  <a:cubicBezTo>
                    <a:pt x="1082395" y="390314"/>
                    <a:pt x="879040" y="173984"/>
                    <a:pt x="628189" y="173984"/>
                  </a:cubicBezTo>
                  <a:cubicBezTo>
                    <a:pt x="377338" y="173984"/>
                    <a:pt x="173983" y="390314"/>
                    <a:pt x="173983" y="657170"/>
                  </a:cubicBezTo>
                  <a:close/>
                </a:path>
              </a:pathLst>
            </a:custGeom>
            <a:gradFill rotWithShape="1">
              <a:gsLst>
                <a:gs pos="0">
                  <a:srgbClr val="FFC000">
                    <a:alpha val="100000"/>
                  </a:srgbClr>
                </a:gs>
                <a:gs pos="80000">
                  <a:srgbClr val="FFC000">
                    <a:alpha val="100000"/>
                  </a:srgbClr>
                </a:gs>
                <a:gs pos="81000">
                  <a:srgbClr val="F8931D">
                    <a:alpha val="100000"/>
                  </a:srgbClr>
                </a:gs>
                <a:gs pos="100000">
                  <a:srgbClr val="F8931D">
                    <a:alpha val="100000"/>
                  </a:srgbClr>
                </a:gs>
              </a:gsLst>
              <a:lin ang="5400000"/>
              <a:tileRect/>
            </a:gradFill>
            <a:ln w="12700">
              <a:noFill/>
            </a:ln>
          </p:spPr>
          <p:txBody>
            <a:bodyPr anchor="ctr"/>
            <a:lstStyle/>
            <a:p>
              <a:pPr algn="ctr" eaLnBrk="0" hangingPunct="0"/>
              <a:r>
                <a:rPr lang="en-US" altLang="zh-CN" sz="3200" dirty="0">
                  <a:solidFill>
                    <a:srgbClr val="262626"/>
                  </a:solidFill>
                  <a:latin typeface="思源黑体 CN Bold" pitchFamily="34" charset="-122"/>
                  <a:ea typeface="思源黑体 CN Bold" pitchFamily="34" charset="-122"/>
                </a:rPr>
                <a:t>05</a:t>
              </a:r>
              <a:endParaRPr lang="zh-CN" altLang="en-US" sz="3200" dirty="0">
                <a:solidFill>
                  <a:srgbClr val="262626"/>
                </a:solidFill>
                <a:latin typeface="思源黑体 CN Bold" pitchFamily="34" charset="-122"/>
                <a:ea typeface="思源黑体 CN Bold" pitchFamily="34" charset="-122"/>
              </a:endParaRPr>
            </a:p>
          </p:txBody>
        </p:sp>
      </p:grpSp>
      <p:sp>
        <p:nvSpPr>
          <p:cNvPr id="34" name="文本框 33"/>
          <p:cNvSpPr txBox="1"/>
          <p:nvPr/>
        </p:nvSpPr>
        <p:spPr>
          <a:xfrm>
            <a:off x="1141032" y="5851793"/>
            <a:ext cx="4931147" cy="830997"/>
          </a:xfrm>
          <a:prstGeom prst="rect">
            <a:avLst/>
          </a:prstGeom>
          <a:noFill/>
          <a:ln w="9525">
            <a:noFill/>
          </a:ln>
        </p:spPr>
        <p:txBody>
          <a:bodyPr wrap="square" anchor="t">
            <a:spAutoFit/>
          </a:bodyPr>
          <a:lstStyle/>
          <a:p>
            <a:pPr lvl="0" algn="just" eaLnBrk="0" hangingPunct="0">
              <a:buClrTx/>
              <a:buSzTx/>
              <a:buFontTx/>
            </a:pPr>
            <a:r>
              <a:rPr lang="zh-CN" altLang="zh-CN" sz="2400" b="1" dirty="0">
                <a:solidFill>
                  <a:srgbClr val="404040"/>
                </a:solidFill>
                <a:latin typeface="思源黑体 CN Normal" pitchFamily="34" charset="-122"/>
                <a:ea typeface="思源黑体 CN Normal" pitchFamily="34" charset="-122"/>
                <a:sym typeface="+mn-ea"/>
              </a:rPr>
              <a:t>16世纪后期，奥斯曼帝国建立起地跨亚欧非三洲的大帝国。</a:t>
            </a:r>
          </a:p>
        </p:txBody>
      </p:sp>
      <p:cxnSp>
        <p:nvCxnSpPr>
          <p:cNvPr id="35" name="直接连接符 34"/>
          <p:cNvCxnSpPr/>
          <p:nvPr/>
        </p:nvCxnSpPr>
        <p:spPr>
          <a:xfrm>
            <a:off x="3567308" y="6498927"/>
            <a:ext cx="2147148" cy="0"/>
          </a:xfrm>
          <a:prstGeom prst="line">
            <a:avLst/>
          </a:prstGeom>
          <a:ln>
            <a:solidFill>
              <a:srgbClr val="FA7384"/>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0" y="0"/>
            <a:ext cx="12192000" cy="53276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二、</a:t>
            </a:r>
            <a:r>
              <a:rPr lang="zh-CN" altLang="en-US" sz="3200" b="1" dirty="0">
                <a:solidFill>
                  <a:srgbClr val="FFFF00"/>
                </a:solidFill>
                <a:latin typeface="黑体" panose="02010609060101010101" pitchFamily="49" charset="-122"/>
                <a:ea typeface="黑体" panose="02010609060101010101" pitchFamily="49" charset="-122"/>
                <a:sym typeface="+mn-ea"/>
              </a:rPr>
              <a:t>东西贸易的阻碍者</a:t>
            </a:r>
            <a:r>
              <a:rPr lang="en-US" altLang="zh-CN" sz="3200" b="1" dirty="0">
                <a:solidFill>
                  <a:srgbClr val="FFFF00"/>
                </a:solidFill>
                <a:latin typeface="黑体" panose="02010609060101010101" pitchFamily="49" charset="-122"/>
                <a:ea typeface="黑体" panose="02010609060101010101" pitchFamily="49" charset="-122"/>
                <a:sym typeface="+mn-ea"/>
              </a:rPr>
              <a:t>——</a:t>
            </a:r>
            <a:r>
              <a:rPr lang="zh-CN" altLang="en-US" sz="3200" b="1" dirty="0">
                <a:solidFill>
                  <a:srgbClr val="FFFF00"/>
                </a:solidFill>
                <a:latin typeface="黑体" panose="02010609060101010101" pitchFamily="49" charset="-122"/>
                <a:ea typeface="黑体" panose="02010609060101010101" pitchFamily="49" charset="-122"/>
                <a:sym typeface="+mn-ea"/>
              </a:rPr>
              <a:t>奥斯曼土耳其帝国</a:t>
            </a:r>
            <a:r>
              <a:rPr lang="zh-CN" altLang="en-US" sz="2800" b="1">
                <a:solidFill>
                  <a:srgbClr val="FFFF00"/>
                </a:solidFill>
                <a:latin typeface="华文隶书" pitchFamily="2" charset="-122"/>
                <a:ea typeface="华文隶书" pitchFamily="2" charset="-122"/>
                <a:sym typeface="+mn-ea"/>
              </a:rPr>
              <a:t>（</a:t>
            </a:r>
            <a:r>
              <a:rPr lang="en-US" altLang="zh-CN" sz="2800" b="1">
                <a:solidFill>
                  <a:srgbClr val="FFFF00"/>
                </a:solidFill>
                <a:latin typeface="华文隶书" pitchFamily="2" charset="-122"/>
                <a:ea typeface="华文隶书" pitchFamily="2" charset="-122"/>
                <a:sym typeface="+mn-ea"/>
              </a:rPr>
              <a:t>1299</a:t>
            </a:r>
            <a:r>
              <a:rPr lang="zh-CN" altLang="en-US" sz="2800" b="1">
                <a:solidFill>
                  <a:srgbClr val="FFFF00"/>
                </a:solidFill>
                <a:latin typeface="华文隶书" pitchFamily="2" charset="-122"/>
                <a:ea typeface="华文隶书" pitchFamily="2" charset="-122"/>
                <a:sym typeface="+mn-ea"/>
              </a:rPr>
              <a:t>年</a:t>
            </a:r>
            <a:r>
              <a:rPr lang="en-US" altLang="zh-CN" sz="2800" b="1">
                <a:solidFill>
                  <a:srgbClr val="FFFF00"/>
                </a:solidFill>
                <a:latin typeface="华文隶书" pitchFamily="2" charset="-122"/>
                <a:ea typeface="华文隶书" pitchFamily="2" charset="-122"/>
                <a:sym typeface="+mn-ea"/>
              </a:rPr>
              <a:t>—1922</a:t>
            </a:r>
            <a:r>
              <a:rPr lang="zh-CN" altLang="en-US" sz="2800" b="1">
                <a:solidFill>
                  <a:srgbClr val="FFFF00"/>
                </a:solidFill>
                <a:latin typeface="华文隶书" pitchFamily="2" charset="-122"/>
                <a:ea typeface="华文隶书" pitchFamily="2" charset="-122"/>
                <a:sym typeface="+mn-ea"/>
              </a:rPr>
              <a:t>年）</a:t>
            </a:r>
            <a:endParaRPr lang="zh-CN" altLang="en-US" sz="2800" b="1" dirty="0">
              <a:solidFill>
                <a:srgbClr val="FFFF00"/>
              </a:solidFill>
              <a:latin typeface="华文隶书" pitchFamily="2" charset="-122"/>
              <a:ea typeface="华文隶书" pitchFamily="2" charset="-122"/>
              <a:cs typeface="+mn-ea"/>
              <a:sym typeface="+mn-ea"/>
            </a:endParaRPr>
          </a:p>
        </p:txBody>
      </p:sp>
      <p:pic>
        <p:nvPicPr>
          <p:cNvPr id="46" name="图片 45"/>
          <p:cNvPicPr>
            <a:picLocks noChangeAspect="1"/>
          </p:cNvPicPr>
          <p:nvPr/>
        </p:nvPicPr>
        <p:blipFill>
          <a:blip r:embed="rId12" cstate="print"/>
          <a:stretch>
            <a:fillRect/>
          </a:stretch>
        </p:blipFill>
        <p:spPr>
          <a:xfrm>
            <a:off x="4900455" y="35856"/>
            <a:ext cx="7413125" cy="4327775"/>
          </a:xfrm>
          <a:prstGeom prst="rect">
            <a:avLst/>
          </a:prstGeom>
          <a:noFill/>
          <a:ln w="9525">
            <a:noFill/>
          </a:ln>
        </p:spPr>
      </p:pic>
      <p:grpSp>
        <p:nvGrpSpPr>
          <p:cNvPr id="47" name="组合 46"/>
          <p:cNvGrpSpPr/>
          <p:nvPr/>
        </p:nvGrpSpPr>
        <p:grpSpPr>
          <a:xfrm>
            <a:off x="8745855" y="492125"/>
            <a:ext cx="3446145" cy="2426335"/>
            <a:chOff x="6628086" y="665367"/>
            <a:chExt cx="5294453" cy="4820852"/>
          </a:xfrm>
        </p:grpSpPr>
        <p:grpSp>
          <p:nvGrpSpPr>
            <p:cNvPr id="48" name="组合 47"/>
            <p:cNvGrpSpPr/>
            <p:nvPr/>
          </p:nvGrpSpPr>
          <p:grpSpPr>
            <a:xfrm>
              <a:off x="6628086" y="2889102"/>
              <a:ext cx="3948113" cy="1100798"/>
              <a:chOff x="2908794" y="3890600"/>
              <a:chExt cx="2705622" cy="658492"/>
            </a:xfrm>
          </p:grpSpPr>
          <p:sp>
            <p:nvSpPr>
              <p:cNvPr id="52" name="任意多边形 13"/>
              <p:cNvSpPr/>
              <p:nvPr/>
            </p:nvSpPr>
            <p:spPr>
              <a:xfrm>
                <a:off x="2908794" y="3890600"/>
                <a:ext cx="2705622" cy="362436"/>
              </a:xfrm>
              <a:custGeom>
                <a:avLst/>
                <a:gdLst>
                  <a:gd name="connsiteX0" fmla="*/ 4045907 w 4045907"/>
                  <a:gd name="connsiteY0" fmla="*/ 25052 h 526701"/>
                  <a:gd name="connsiteX1" fmla="*/ 3908121 w 4045907"/>
                  <a:gd name="connsiteY1" fmla="*/ 162839 h 526701"/>
                  <a:gd name="connsiteX2" fmla="*/ 3732756 w 4045907"/>
                  <a:gd name="connsiteY2" fmla="*/ 225469 h 526701"/>
                  <a:gd name="connsiteX3" fmla="*/ 3557392 w 4045907"/>
                  <a:gd name="connsiteY3" fmla="*/ 263047 h 526701"/>
                  <a:gd name="connsiteX4" fmla="*/ 3419606 w 4045907"/>
                  <a:gd name="connsiteY4" fmla="*/ 300625 h 526701"/>
                  <a:gd name="connsiteX5" fmla="*/ 3231715 w 4045907"/>
                  <a:gd name="connsiteY5" fmla="*/ 313151 h 526701"/>
                  <a:gd name="connsiteX6" fmla="*/ 3118981 w 4045907"/>
                  <a:gd name="connsiteY6" fmla="*/ 275573 h 526701"/>
                  <a:gd name="connsiteX7" fmla="*/ 3031299 w 4045907"/>
                  <a:gd name="connsiteY7" fmla="*/ 263047 h 526701"/>
                  <a:gd name="connsiteX8" fmla="*/ 2868461 w 4045907"/>
                  <a:gd name="connsiteY8" fmla="*/ 263047 h 526701"/>
                  <a:gd name="connsiteX9" fmla="*/ 2642992 w 4045907"/>
                  <a:gd name="connsiteY9" fmla="*/ 313151 h 526701"/>
                  <a:gd name="connsiteX10" fmla="*/ 2404998 w 4045907"/>
                  <a:gd name="connsiteY10" fmla="*/ 388307 h 526701"/>
                  <a:gd name="connsiteX11" fmla="*/ 2292263 w 4045907"/>
                  <a:gd name="connsiteY11" fmla="*/ 388307 h 526701"/>
                  <a:gd name="connsiteX12" fmla="*/ 2179529 w 4045907"/>
                  <a:gd name="connsiteY12" fmla="*/ 288099 h 526701"/>
                  <a:gd name="connsiteX13" fmla="*/ 2004165 w 4045907"/>
                  <a:gd name="connsiteY13" fmla="*/ 237995 h 526701"/>
                  <a:gd name="connsiteX14" fmla="*/ 1878904 w 4045907"/>
                  <a:gd name="connsiteY14" fmla="*/ 237995 h 526701"/>
                  <a:gd name="connsiteX15" fmla="*/ 1753644 w 4045907"/>
                  <a:gd name="connsiteY15" fmla="*/ 250521 h 526701"/>
                  <a:gd name="connsiteX16" fmla="*/ 1653436 w 4045907"/>
                  <a:gd name="connsiteY16" fmla="*/ 350729 h 526701"/>
                  <a:gd name="connsiteX17" fmla="*/ 1528176 w 4045907"/>
                  <a:gd name="connsiteY17" fmla="*/ 413359 h 526701"/>
                  <a:gd name="connsiteX18" fmla="*/ 1315233 w 4045907"/>
                  <a:gd name="connsiteY18" fmla="*/ 450937 h 526701"/>
                  <a:gd name="connsiteX19" fmla="*/ 1052187 w 4045907"/>
                  <a:gd name="connsiteY19" fmla="*/ 475989 h 526701"/>
                  <a:gd name="connsiteX20" fmla="*/ 914400 w 4045907"/>
                  <a:gd name="connsiteY20" fmla="*/ 526093 h 526701"/>
                  <a:gd name="connsiteX21" fmla="*/ 739036 w 4045907"/>
                  <a:gd name="connsiteY21" fmla="*/ 438411 h 526701"/>
                  <a:gd name="connsiteX22" fmla="*/ 538619 w 4045907"/>
                  <a:gd name="connsiteY22" fmla="*/ 375781 h 526701"/>
                  <a:gd name="connsiteX23" fmla="*/ 438411 w 4045907"/>
                  <a:gd name="connsiteY23" fmla="*/ 313151 h 526701"/>
                  <a:gd name="connsiteX24" fmla="*/ 313151 w 4045907"/>
                  <a:gd name="connsiteY24" fmla="*/ 250521 h 526701"/>
                  <a:gd name="connsiteX25" fmla="*/ 212943 w 4045907"/>
                  <a:gd name="connsiteY25" fmla="*/ 175365 h 526701"/>
                  <a:gd name="connsiteX26" fmla="*/ 150313 w 4045907"/>
                  <a:gd name="connsiteY26" fmla="*/ 62630 h 526701"/>
                  <a:gd name="connsiteX27" fmla="*/ 0 w 4045907"/>
                  <a:gd name="connsiteY27" fmla="*/ 0 h 52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5907" h="526701">
                    <a:moveTo>
                      <a:pt x="4045907" y="25052"/>
                    </a:moveTo>
                    <a:cubicBezTo>
                      <a:pt x="4003110" y="77244"/>
                      <a:pt x="3960313" y="129436"/>
                      <a:pt x="3908121" y="162839"/>
                    </a:cubicBezTo>
                    <a:cubicBezTo>
                      <a:pt x="3855929" y="196242"/>
                      <a:pt x="3791211" y="208768"/>
                      <a:pt x="3732756" y="225469"/>
                    </a:cubicBezTo>
                    <a:cubicBezTo>
                      <a:pt x="3674301" y="242170"/>
                      <a:pt x="3609584" y="250521"/>
                      <a:pt x="3557392" y="263047"/>
                    </a:cubicBezTo>
                    <a:cubicBezTo>
                      <a:pt x="3505200" y="275573"/>
                      <a:pt x="3473885" y="292274"/>
                      <a:pt x="3419606" y="300625"/>
                    </a:cubicBezTo>
                    <a:cubicBezTo>
                      <a:pt x="3365327" y="308976"/>
                      <a:pt x="3281819" y="317326"/>
                      <a:pt x="3231715" y="313151"/>
                    </a:cubicBezTo>
                    <a:cubicBezTo>
                      <a:pt x="3181611" y="308976"/>
                      <a:pt x="3152384" y="283924"/>
                      <a:pt x="3118981" y="275573"/>
                    </a:cubicBezTo>
                    <a:cubicBezTo>
                      <a:pt x="3085578" y="267222"/>
                      <a:pt x="3073052" y="265135"/>
                      <a:pt x="3031299" y="263047"/>
                    </a:cubicBezTo>
                    <a:cubicBezTo>
                      <a:pt x="2989546" y="260959"/>
                      <a:pt x="2933179" y="254696"/>
                      <a:pt x="2868461" y="263047"/>
                    </a:cubicBezTo>
                    <a:cubicBezTo>
                      <a:pt x="2803743" y="271398"/>
                      <a:pt x="2720236" y="292274"/>
                      <a:pt x="2642992" y="313151"/>
                    </a:cubicBezTo>
                    <a:cubicBezTo>
                      <a:pt x="2565748" y="334028"/>
                      <a:pt x="2463453" y="375781"/>
                      <a:pt x="2404998" y="388307"/>
                    </a:cubicBezTo>
                    <a:cubicBezTo>
                      <a:pt x="2346543" y="400833"/>
                      <a:pt x="2329841" y="405008"/>
                      <a:pt x="2292263" y="388307"/>
                    </a:cubicBezTo>
                    <a:cubicBezTo>
                      <a:pt x="2254685" y="371606"/>
                      <a:pt x="2227545" y="313151"/>
                      <a:pt x="2179529" y="288099"/>
                    </a:cubicBezTo>
                    <a:cubicBezTo>
                      <a:pt x="2131513" y="263047"/>
                      <a:pt x="2054269" y="246346"/>
                      <a:pt x="2004165" y="237995"/>
                    </a:cubicBezTo>
                    <a:cubicBezTo>
                      <a:pt x="1954061" y="229644"/>
                      <a:pt x="1920657" y="235907"/>
                      <a:pt x="1878904" y="237995"/>
                    </a:cubicBezTo>
                    <a:cubicBezTo>
                      <a:pt x="1837151" y="240083"/>
                      <a:pt x="1791222" y="231732"/>
                      <a:pt x="1753644" y="250521"/>
                    </a:cubicBezTo>
                    <a:cubicBezTo>
                      <a:pt x="1716066" y="269310"/>
                      <a:pt x="1691014" y="323589"/>
                      <a:pt x="1653436" y="350729"/>
                    </a:cubicBezTo>
                    <a:cubicBezTo>
                      <a:pt x="1615858" y="377869"/>
                      <a:pt x="1584543" y="396658"/>
                      <a:pt x="1528176" y="413359"/>
                    </a:cubicBezTo>
                    <a:cubicBezTo>
                      <a:pt x="1471809" y="430060"/>
                      <a:pt x="1394564" y="440499"/>
                      <a:pt x="1315233" y="450937"/>
                    </a:cubicBezTo>
                    <a:cubicBezTo>
                      <a:pt x="1235902" y="461375"/>
                      <a:pt x="1118993" y="463463"/>
                      <a:pt x="1052187" y="475989"/>
                    </a:cubicBezTo>
                    <a:cubicBezTo>
                      <a:pt x="985381" y="488515"/>
                      <a:pt x="966592" y="532356"/>
                      <a:pt x="914400" y="526093"/>
                    </a:cubicBezTo>
                    <a:cubicBezTo>
                      <a:pt x="862208" y="519830"/>
                      <a:pt x="801666" y="463463"/>
                      <a:pt x="739036" y="438411"/>
                    </a:cubicBezTo>
                    <a:cubicBezTo>
                      <a:pt x="676406" y="413359"/>
                      <a:pt x="588723" y="396658"/>
                      <a:pt x="538619" y="375781"/>
                    </a:cubicBezTo>
                    <a:cubicBezTo>
                      <a:pt x="488515" y="354904"/>
                      <a:pt x="475989" y="334028"/>
                      <a:pt x="438411" y="313151"/>
                    </a:cubicBezTo>
                    <a:cubicBezTo>
                      <a:pt x="400833" y="292274"/>
                      <a:pt x="350729" y="273485"/>
                      <a:pt x="313151" y="250521"/>
                    </a:cubicBezTo>
                    <a:cubicBezTo>
                      <a:pt x="275573" y="227557"/>
                      <a:pt x="240083" y="206680"/>
                      <a:pt x="212943" y="175365"/>
                    </a:cubicBezTo>
                    <a:cubicBezTo>
                      <a:pt x="185803" y="144050"/>
                      <a:pt x="185803" y="91858"/>
                      <a:pt x="150313" y="62630"/>
                    </a:cubicBezTo>
                    <a:cubicBezTo>
                      <a:pt x="114822" y="33403"/>
                      <a:pt x="57411" y="16701"/>
                      <a:pt x="0"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endParaRPr>
              </a:p>
            </p:txBody>
          </p:sp>
          <p:sp>
            <p:nvSpPr>
              <p:cNvPr id="53" name="任意多边形 14"/>
              <p:cNvSpPr/>
              <p:nvPr/>
            </p:nvSpPr>
            <p:spPr>
              <a:xfrm>
                <a:off x="4076479" y="4063503"/>
                <a:ext cx="182369" cy="485589"/>
              </a:xfrm>
              <a:custGeom>
                <a:avLst/>
                <a:gdLst>
                  <a:gd name="connsiteX0" fmla="*/ 200417 w 218131"/>
                  <a:gd name="connsiteY0" fmla="*/ 0 h 676406"/>
                  <a:gd name="connsiteX1" fmla="*/ 212943 w 218131"/>
                  <a:gd name="connsiteY1" fmla="*/ 313151 h 676406"/>
                  <a:gd name="connsiteX2" fmla="*/ 125260 w 218131"/>
                  <a:gd name="connsiteY2" fmla="*/ 601250 h 676406"/>
                  <a:gd name="connsiteX3" fmla="*/ 0 w 218131"/>
                  <a:gd name="connsiteY3" fmla="*/ 676406 h 676406"/>
                </a:gdLst>
                <a:ahLst/>
                <a:cxnLst>
                  <a:cxn ang="0">
                    <a:pos x="connsiteX0" y="connsiteY0"/>
                  </a:cxn>
                  <a:cxn ang="0">
                    <a:pos x="connsiteX1" y="connsiteY1"/>
                  </a:cxn>
                  <a:cxn ang="0">
                    <a:pos x="connsiteX2" y="connsiteY2"/>
                  </a:cxn>
                  <a:cxn ang="0">
                    <a:pos x="connsiteX3" y="connsiteY3"/>
                  </a:cxn>
                </a:cxnLst>
                <a:rect l="l" t="t" r="r" b="b"/>
                <a:pathLst>
                  <a:path w="218131" h="676406">
                    <a:moveTo>
                      <a:pt x="200417" y="0"/>
                    </a:moveTo>
                    <a:cubicBezTo>
                      <a:pt x="212943" y="106471"/>
                      <a:pt x="225469" y="212943"/>
                      <a:pt x="212943" y="313151"/>
                    </a:cubicBezTo>
                    <a:cubicBezTo>
                      <a:pt x="200417" y="413359"/>
                      <a:pt x="160750" y="540708"/>
                      <a:pt x="125260" y="601250"/>
                    </a:cubicBezTo>
                    <a:cubicBezTo>
                      <a:pt x="89769" y="661793"/>
                      <a:pt x="44884" y="669099"/>
                      <a:pt x="0" y="676406"/>
                    </a:cubicBezTo>
                  </a:path>
                </a:pathLst>
              </a:custGeom>
              <a:noFill/>
              <a:ln w="19050">
                <a:solidFill>
                  <a:srgbClr val="60D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endParaRPr>
              </a:p>
            </p:txBody>
          </p:sp>
        </p:grpSp>
        <p:grpSp>
          <p:nvGrpSpPr>
            <p:cNvPr id="49" name="组合 48"/>
            <p:cNvGrpSpPr/>
            <p:nvPr/>
          </p:nvGrpSpPr>
          <p:grpSpPr>
            <a:xfrm>
              <a:off x="8211276" y="665367"/>
              <a:ext cx="3711263" cy="4820852"/>
              <a:chOff x="10965546" y="3842466"/>
              <a:chExt cx="3396337" cy="3600638"/>
            </a:xfrm>
          </p:grpSpPr>
          <p:sp>
            <p:nvSpPr>
              <p:cNvPr id="50" name="圆角矩形标注 17"/>
              <p:cNvSpPr/>
              <p:nvPr/>
            </p:nvSpPr>
            <p:spPr>
              <a:xfrm>
                <a:off x="10965546" y="3842466"/>
                <a:ext cx="3286368" cy="3600638"/>
              </a:xfrm>
              <a:prstGeom prst="wedgeRoundRectCallout">
                <a:avLst>
                  <a:gd name="adj1" fmla="val -83736"/>
                  <a:gd name="adj2" fmla="val -2080"/>
                  <a:gd name="adj3" fmla="val 16667"/>
                </a:avLst>
              </a:prstGeom>
              <a:solidFill>
                <a:schemeClr val="bg1"/>
              </a:solidFill>
              <a:ln>
                <a:solidFill>
                  <a:srgbClr val="FA73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endParaRPr>
              </a:p>
            </p:txBody>
          </p:sp>
          <p:sp>
            <p:nvSpPr>
              <p:cNvPr id="51" name="矩形 1"/>
              <p:cNvSpPr/>
              <p:nvPr/>
            </p:nvSpPr>
            <p:spPr>
              <a:xfrm>
                <a:off x="11076254" y="4018634"/>
                <a:ext cx="3285629" cy="3423481"/>
              </a:xfrm>
              <a:prstGeom prst="rect">
                <a:avLst/>
              </a:prstGeom>
              <a:noFill/>
              <a:ln w="9525">
                <a:noFill/>
              </a:ln>
            </p:spPr>
            <p:txBody>
              <a:bodyPr wrap="square" anchor="t">
                <a:spAutoFit/>
              </a:bodyPr>
              <a:lstStyle/>
              <a:p>
                <a:pPr eaLnBrk="0" fontAlgn="auto" hangingPunct="0">
                  <a:lnSpc>
                    <a:spcPct val="100000"/>
                  </a:lnSpc>
                </a:pPr>
                <a:r>
                  <a:rPr lang="zh-CN" altLang="zh-CN" sz="2400" b="1" dirty="0">
                    <a:solidFill>
                      <a:srgbClr val="404040"/>
                    </a:solidFill>
                    <a:latin typeface="微软雅黑" panose="020B0503020204020204" pitchFamily="34" charset="-122"/>
                    <a:ea typeface="微软雅黑" panose="020B0503020204020204" pitchFamily="34" charset="-122"/>
                  </a:rPr>
                  <a:t>控制了连接亚欧的商路，对过往的商品</a:t>
                </a:r>
                <a:r>
                  <a:rPr lang="zh-CN" altLang="zh-CN" sz="2400" b="1" dirty="0">
                    <a:solidFill>
                      <a:srgbClr val="FF0000"/>
                    </a:solidFill>
                    <a:latin typeface="微软雅黑" panose="020B0503020204020204" pitchFamily="34" charset="-122"/>
                    <a:ea typeface="微软雅黑" panose="020B0503020204020204" pitchFamily="34" charset="-122"/>
                  </a:rPr>
                  <a:t>征收重税</a:t>
                </a:r>
                <a:r>
                  <a:rPr lang="zh-CN" altLang="zh-CN" sz="2400" b="1" dirty="0">
                    <a:solidFill>
                      <a:srgbClr val="404040"/>
                    </a:solidFill>
                    <a:latin typeface="微软雅黑" panose="020B0503020204020204" pitchFamily="34" charset="-122"/>
                    <a:ea typeface="微软雅黑" panose="020B0503020204020204" pitchFamily="34" charset="-122"/>
                  </a:rPr>
                  <a:t>，</a:t>
                </a:r>
                <a:r>
                  <a:rPr lang="zh-CN" altLang="en-US" sz="2400" b="1" dirty="0">
                    <a:solidFill>
                      <a:srgbClr val="404040"/>
                    </a:solidFill>
                    <a:latin typeface="微软雅黑" panose="020B0503020204020204" pitchFamily="34" charset="-122"/>
                    <a:ea typeface="微软雅黑" panose="020B0503020204020204" pitchFamily="34" charset="-122"/>
                  </a:rPr>
                  <a:t>严重阻碍</a:t>
                </a:r>
                <a:r>
                  <a:rPr lang="zh-CN" altLang="zh-CN" sz="2400" b="1" dirty="0">
                    <a:solidFill>
                      <a:srgbClr val="404040"/>
                    </a:solidFill>
                    <a:latin typeface="微软雅黑" panose="020B0503020204020204" pitchFamily="34" charset="-122"/>
                    <a:ea typeface="微软雅黑" panose="020B0503020204020204" pitchFamily="34" charset="-122"/>
                  </a:rPr>
                  <a:t>东西方贸易，</a:t>
                </a:r>
                <a:r>
                  <a:rPr lang="zh-CN" altLang="en-US" sz="2400" b="1" dirty="0">
                    <a:solidFill>
                      <a:srgbClr val="404040"/>
                    </a:solidFill>
                    <a:latin typeface="微软雅黑" panose="020B0503020204020204" pitchFamily="34" charset="-122"/>
                    <a:ea typeface="微软雅黑" panose="020B0503020204020204" pitchFamily="34" charset="-122"/>
                  </a:rPr>
                  <a:t>为</a:t>
                </a:r>
                <a:r>
                  <a:rPr lang="zh-CN" altLang="zh-CN" sz="2400" b="1" dirty="0">
                    <a:solidFill>
                      <a:srgbClr val="FF0000"/>
                    </a:solidFill>
                    <a:latin typeface="微软雅黑" panose="020B0503020204020204" pitchFamily="34" charset="-122"/>
                    <a:ea typeface="微软雅黑" panose="020B0503020204020204" pitchFamily="34" charset="-122"/>
                  </a:rPr>
                  <a:t>新航路开辟</a:t>
                </a:r>
                <a:r>
                  <a:rPr lang="zh-CN" altLang="en-US" sz="2400" b="1" dirty="0">
                    <a:latin typeface="微软雅黑" panose="020B0503020204020204" pitchFamily="34" charset="-122"/>
                    <a:ea typeface="微软雅黑" panose="020B0503020204020204" pitchFamily="34" charset="-122"/>
                  </a:rPr>
                  <a:t>埋下伏笔</a:t>
                </a:r>
              </a:p>
            </p:txBody>
          </p:sp>
        </p:grpSp>
      </p:grpSp>
      <p:grpSp>
        <p:nvGrpSpPr>
          <p:cNvPr id="54" name="组合 53"/>
          <p:cNvGrpSpPr/>
          <p:nvPr/>
        </p:nvGrpSpPr>
        <p:grpSpPr>
          <a:xfrm>
            <a:off x="7485823" y="3113881"/>
            <a:ext cx="4246562" cy="913130"/>
            <a:chOff x="6066495" y="-4635"/>
            <a:chExt cx="3859793" cy="2205280"/>
          </a:xfrm>
          <a:solidFill>
            <a:schemeClr val="bg1"/>
          </a:solidFill>
        </p:grpSpPr>
        <p:sp>
          <p:nvSpPr>
            <p:cNvPr id="55" name="圆角矩形标注 11"/>
            <p:cNvSpPr/>
            <p:nvPr/>
          </p:nvSpPr>
          <p:spPr>
            <a:xfrm>
              <a:off x="6066495" y="-4635"/>
              <a:ext cx="3859793" cy="2205280"/>
            </a:xfrm>
            <a:prstGeom prst="wedgeRoundRectCallout">
              <a:avLst>
                <a:gd name="adj1" fmla="val -22635"/>
                <a:gd name="adj2" fmla="val -216633"/>
                <a:gd name="adj3" fmla="val 16667"/>
              </a:avLst>
            </a:prstGeom>
            <a:grpFill/>
            <a:ln>
              <a:solidFill>
                <a:srgbClr val="FA73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endParaRPr>
            </a:p>
          </p:txBody>
        </p:sp>
        <p:sp>
          <p:nvSpPr>
            <p:cNvPr id="56" name="矩形 44"/>
            <p:cNvSpPr/>
            <p:nvPr/>
          </p:nvSpPr>
          <p:spPr>
            <a:xfrm>
              <a:off x="6104732" y="146713"/>
              <a:ext cx="3783319" cy="2004382"/>
            </a:xfrm>
            <a:prstGeom prst="rect">
              <a:avLst/>
            </a:prstGeom>
            <a:grpFill/>
            <a:ln w="9525">
              <a:noFill/>
            </a:ln>
          </p:spPr>
          <p:txBody>
            <a:bodyPr wrap="square" anchor="t">
              <a:spAutoFit/>
            </a:bodyPr>
            <a:lstStyle/>
            <a:p>
              <a:pPr eaLnBrk="0" fontAlgn="auto" hangingPunct="0">
                <a:lnSpc>
                  <a:spcPct val="100000"/>
                </a:lnSpc>
              </a:pPr>
              <a:r>
                <a:rPr lang="en-US" altLang="zh-CN" sz="2400" b="1" dirty="0">
                  <a:solidFill>
                    <a:srgbClr val="404040"/>
                  </a:solidFill>
                  <a:latin typeface="微软雅黑" panose="020B0503020204020204" pitchFamily="34" charset="-122"/>
                  <a:ea typeface="微软雅黑" panose="020B0503020204020204" pitchFamily="34" charset="-122"/>
                </a:rPr>
                <a:t>15—16</a:t>
              </a:r>
              <a:r>
                <a:rPr lang="zh-CN" altLang="zh-CN" sz="2400" b="1" dirty="0">
                  <a:solidFill>
                    <a:srgbClr val="404040"/>
                  </a:solidFill>
                  <a:latin typeface="微软雅黑" panose="020B0503020204020204" pitchFamily="34" charset="-122"/>
                  <a:ea typeface="微软雅黑" panose="020B0503020204020204" pitchFamily="34" charset="-122"/>
                </a:rPr>
                <a:t>世纪，</a:t>
              </a:r>
              <a:r>
                <a:rPr lang="zh-CN" altLang="zh-CN" sz="2400" b="1" dirty="0">
                  <a:solidFill>
                    <a:srgbClr val="FF0000"/>
                  </a:solidFill>
                  <a:latin typeface="微软雅黑" panose="020B0503020204020204" pitchFamily="34" charset="-122"/>
                  <a:ea typeface="微软雅黑" panose="020B0503020204020204" pitchFamily="34" charset="-122"/>
                </a:rPr>
                <a:t>伊斯坦布尔</a:t>
              </a:r>
              <a:r>
                <a:rPr lang="zh-CN" altLang="zh-CN" sz="2400" b="1" dirty="0">
                  <a:solidFill>
                    <a:srgbClr val="404040"/>
                  </a:solidFill>
                  <a:latin typeface="微软雅黑" panose="020B0503020204020204" pitchFamily="34" charset="-122"/>
                  <a:ea typeface="微软雅黑" panose="020B0503020204020204" pitchFamily="34" charset="-122"/>
                </a:rPr>
                <a:t>成为东西方经济文化交流中心。</a:t>
              </a:r>
            </a:p>
          </p:txBody>
        </p:sp>
      </p:grpSp>
      <p:sp>
        <p:nvSpPr>
          <p:cNvPr id="60" name="矩形 21"/>
          <p:cNvSpPr/>
          <p:nvPr/>
        </p:nvSpPr>
        <p:spPr>
          <a:xfrm>
            <a:off x="6140004" y="4006265"/>
            <a:ext cx="1054100" cy="2676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nchor="t">
            <a:spAutoFit/>
          </a:bodyPr>
          <a:lstStyle/>
          <a:p>
            <a:pPr algn="ctr" eaLnBrk="0" hangingPunct="0"/>
            <a:r>
              <a:rPr lang="en-US" altLang="zh-CN" sz="2800" b="1">
                <a:solidFill>
                  <a:srgbClr val="FFFFFF"/>
                </a:solidFill>
                <a:latin typeface="微软雅黑" panose="020B0503020204020204" pitchFamily="34" charset="-122"/>
                <a:ea typeface="微软雅黑" panose="020B0503020204020204" pitchFamily="34" charset="-122"/>
              </a:rPr>
              <a:t>1</a:t>
            </a:r>
            <a:r>
              <a:rPr lang="zh-CN" altLang="zh-CN" sz="2800" b="1">
                <a:solidFill>
                  <a:srgbClr val="FFFFFF"/>
                </a:solidFill>
                <a:latin typeface="微软雅黑" panose="020B0503020204020204" pitchFamily="34" charset="-122"/>
                <a:ea typeface="微软雅黑" panose="020B0503020204020204" pitchFamily="34" charset="-122"/>
              </a:rPr>
              <a:t>政教合一的军事封建帝国</a:t>
            </a:r>
          </a:p>
        </p:txBody>
      </p:sp>
      <p:grpSp>
        <p:nvGrpSpPr>
          <p:cNvPr id="61" name="组合 58"/>
          <p:cNvGrpSpPr/>
          <p:nvPr/>
        </p:nvGrpSpPr>
        <p:grpSpPr>
          <a:xfrm>
            <a:off x="7777370" y="5975400"/>
            <a:ext cx="2504104" cy="763599"/>
            <a:chOff x="5167656" y="2968876"/>
            <a:chExt cx="2811780" cy="626745"/>
          </a:xfrm>
        </p:grpSpPr>
        <p:sp>
          <p:nvSpPr>
            <p:cNvPr id="62" name="圆角矩形 29"/>
            <p:cNvSpPr/>
            <p:nvPr/>
          </p:nvSpPr>
          <p:spPr>
            <a:xfrm>
              <a:off x="5167656" y="2968876"/>
              <a:ext cx="2811780" cy="626745"/>
            </a:xfrm>
            <a:prstGeom prst="roundRect">
              <a:avLst/>
            </a:prstGeom>
            <a:solidFill>
              <a:srgbClr val="60D9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b="1" strike="noStrike" noProof="1">
                <a:solidFill>
                  <a:prstClr val="white"/>
                </a:solidFill>
                <a:latin typeface="微软雅黑" panose="020B0503020204020204" pitchFamily="34" charset="-122"/>
                <a:ea typeface="微软雅黑" panose="020B0503020204020204" pitchFamily="34" charset="-122"/>
              </a:endParaRPr>
            </a:p>
          </p:txBody>
        </p:sp>
        <p:sp>
          <p:nvSpPr>
            <p:cNvPr id="63" name="矩形 24"/>
            <p:cNvSpPr/>
            <p:nvPr/>
          </p:nvSpPr>
          <p:spPr>
            <a:xfrm>
              <a:off x="5206562" y="3118400"/>
              <a:ext cx="2614506" cy="377866"/>
            </a:xfrm>
            <a:prstGeom prst="rect">
              <a:avLst/>
            </a:prstGeom>
            <a:noFill/>
            <a:ln w="9525">
              <a:noFill/>
            </a:ln>
          </p:spPr>
          <p:txBody>
            <a:bodyPr wrap="square" anchor="t">
              <a:spAutoFit/>
            </a:bodyPr>
            <a:lstStyle/>
            <a:p>
              <a:pPr algn="ctr" eaLnBrk="0" hangingPunct="0"/>
              <a:r>
                <a:rPr lang="zh-CN" altLang="zh-CN" sz="2400" b="1">
                  <a:solidFill>
                    <a:srgbClr val="404040"/>
                  </a:solidFill>
                  <a:latin typeface="微软雅黑" panose="020B0503020204020204" pitchFamily="34" charset="-122"/>
                  <a:ea typeface="微软雅黑" panose="020B0503020204020204" pitchFamily="34" charset="-122"/>
                </a:rPr>
                <a:t>最高统治者</a:t>
              </a:r>
              <a:r>
                <a:rPr lang="zh-CN" altLang="zh-CN" sz="2400" b="1">
                  <a:solidFill>
                    <a:srgbClr val="FF0000"/>
                  </a:solidFill>
                  <a:latin typeface="微软雅黑" panose="020B0503020204020204" pitchFamily="34" charset="-122"/>
                  <a:ea typeface="微软雅黑" panose="020B0503020204020204" pitchFamily="34" charset="-122"/>
                </a:rPr>
                <a:t>苏丹</a:t>
              </a:r>
            </a:p>
          </p:txBody>
        </p:sp>
      </p:grpSp>
      <p:grpSp>
        <p:nvGrpSpPr>
          <p:cNvPr id="64" name="组合 61"/>
          <p:cNvGrpSpPr/>
          <p:nvPr/>
        </p:nvGrpSpPr>
        <p:grpSpPr>
          <a:xfrm>
            <a:off x="7736394" y="4974640"/>
            <a:ext cx="2586355" cy="921385"/>
            <a:chOff x="4862588" y="3357093"/>
            <a:chExt cx="2364740" cy="919762"/>
          </a:xfrm>
        </p:grpSpPr>
        <p:sp>
          <p:nvSpPr>
            <p:cNvPr id="65" name="圆角矩形 30"/>
            <p:cNvSpPr/>
            <p:nvPr/>
          </p:nvSpPr>
          <p:spPr>
            <a:xfrm>
              <a:off x="4862588" y="3357093"/>
              <a:ext cx="2364740" cy="880110"/>
            </a:xfrm>
            <a:prstGeom prst="roundRect">
              <a:avLst/>
            </a:prstGeom>
            <a:solidFill>
              <a:srgbClr val="FA738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b="1" strike="noStrike" noProof="1">
                <a:solidFill>
                  <a:prstClr val="white"/>
                </a:solidFill>
                <a:latin typeface="微软雅黑" panose="020B0503020204020204" pitchFamily="34" charset="-122"/>
                <a:ea typeface="微软雅黑" panose="020B0503020204020204" pitchFamily="34" charset="-122"/>
              </a:endParaRPr>
            </a:p>
          </p:txBody>
        </p:sp>
        <p:sp>
          <p:nvSpPr>
            <p:cNvPr id="66" name="矩形 42"/>
            <p:cNvSpPr/>
            <p:nvPr/>
          </p:nvSpPr>
          <p:spPr>
            <a:xfrm>
              <a:off x="4932485" y="3448154"/>
              <a:ext cx="2184018" cy="828701"/>
            </a:xfrm>
            <a:prstGeom prst="rect">
              <a:avLst/>
            </a:prstGeom>
            <a:noFill/>
            <a:ln w="9525">
              <a:noFill/>
            </a:ln>
          </p:spPr>
          <p:txBody>
            <a:bodyPr wrap="square" anchor="t">
              <a:spAutoFit/>
            </a:bodyPr>
            <a:lstStyle/>
            <a:p>
              <a:pPr algn="ctr" eaLnBrk="0" hangingPunct="0"/>
              <a:r>
                <a:rPr lang="zh-CN" altLang="zh-CN" sz="2400" b="1" dirty="0">
                  <a:solidFill>
                    <a:srgbClr val="404040"/>
                  </a:solidFill>
                  <a:latin typeface="微软雅黑" panose="020B0503020204020204" pitchFamily="34" charset="-122"/>
                  <a:ea typeface="微软雅黑" panose="020B0503020204020204" pitchFamily="34" charset="-122"/>
                </a:rPr>
                <a:t>宗教上层和封建主是统治阶级</a:t>
              </a:r>
            </a:p>
          </p:txBody>
        </p:sp>
      </p:grpSp>
      <p:sp>
        <p:nvSpPr>
          <p:cNvPr id="72" name="矩形 35"/>
          <p:cNvSpPr/>
          <p:nvPr/>
        </p:nvSpPr>
        <p:spPr>
          <a:xfrm>
            <a:off x="10864740" y="5190570"/>
            <a:ext cx="1501463" cy="1569660"/>
          </a:xfrm>
          <a:prstGeom prst="rect">
            <a:avLst/>
          </a:prstGeom>
          <a:noFill/>
          <a:ln w="9525">
            <a:noFill/>
          </a:ln>
        </p:spPr>
        <p:txBody>
          <a:bodyPr wrap="square" anchor="t">
            <a:spAutoFit/>
          </a:bodyPr>
          <a:lstStyle/>
          <a:p>
            <a:pPr eaLnBrk="0" hangingPunct="0"/>
            <a:r>
              <a:rPr lang="zh-CN" altLang="zh-CN" sz="2400" b="1" dirty="0">
                <a:solidFill>
                  <a:srgbClr val="404040"/>
                </a:solidFill>
                <a:latin typeface="微软雅黑" panose="020B0503020204020204" pitchFamily="34" charset="-122"/>
                <a:ea typeface="微软雅黑" panose="020B0503020204020204" pitchFamily="34" charset="-122"/>
              </a:rPr>
              <a:t>集宗教、政治、军事权力于一身</a:t>
            </a:r>
          </a:p>
        </p:txBody>
      </p:sp>
      <p:grpSp>
        <p:nvGrpSpPr>
          <p:cNvPr id="73" name="组合 63"/>
          <p:cNvGrpSpPr/>
          <p:nvPr/>
        </p:nvGrpSpPr>
        <p:grpSpPr>
          <a:xfrm>
            <a:off x="7736418" y="4008805"/>
            <a:ext cx="2852396" cy="869625"/>
            <a:chOff x="4947394" y="4849107"/>
            <a:chExt cx="2047424" cy="676316"/>
          </a:xfrm>
        </p:grpSpPr>
        <p:sp>
          <p:nvSpPr>
            <p:cNvPr id="74" name="圆角矩形 41"/>
            <p:cNvSpPr/>
            <p:nvPr/>
          </p:nvSpPr>
          <p:spPr>
            <a:xfrm>
              <a:off x="4983651" y="4849107"/>
              <a:ext cx="2011167" cy="626942"/>
            </a:xfrm>
            <a:prstGeom prst="roundRect">
              <a:avLst/>
            </a:prstGeom>
            <a:solidFill>
              <a:srgbClr val="F0A92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b="1" strike="noStrike" noProof="1">
                <a:solidFill>
                  <a:prstClr val="white"/>
                </a:solidFill>
                <a:latin typeface="微软雅黑" panose="020B0503020204020204" pitchFamily="34" charset="-122"/>
                <a:ea typeface="微软雅黑" panose="020B0503020204020204" pitchFamily="34" charset="-122"/>
              </a:endParaRPr>
            </a:p>
          </p:txBody>
        </p:sp>
        <p:sp>
          <p:nvSpPr>
            <p:cNvPr id="75" name="矩形 43"/>
            <p:cNvSpPr/>
            <p:nvPr/>
          </p:nvSpPr>
          <p:spPr>
            <a:xfrm>
              <a:off x="4947394" y="4879967"/>
              <a:ext cx="2030983" cy="645456"/>
            </a:xfrm>
            <a:prstGeom prst="rect">
              <a:avLst/>
            </a:prstGeom>
            <a:noFill/>
            <a:ln w="9525">
              <a:noFill/>
            </a:ln>
          </p:spPr>
          <p:txBody>
            <a:bodyPr wrap="square" anchor="t">
              <a:spAutoFit/>
            </a:bodyPr>
            <a:lstStyle/>
            <a:p>
              <a:pPr algn="ctr" eaLnBrk="0" hangingPunct="0"/>
              <a:r>
                <a:rPr lang="zh-CN" altLang="zh-CN" sz="2400" b="1" dirty="0">
                  <a:solidFill>
                    <a:srgbClr val="404040"/>
                  </a:solidFill>
                  <a:latin typeface="微软雅黑" panose="020B0503020204020204" pitchFamily="34" charset="-122"/>
                  <a:ea typeface="微软雅黑" panose="020B0503020204020204" pitchFamily="34" charset="-122"/>
                </a:rPr>
                <a:t>工商业者和农民承担各种苛捐杂税</a:t>
              </a:r>
            </a:p>
          </p:txBody>
        </p:sp>
      </p:grpSp>
      <p:sp>
        <p:nvSpPr>
          <p:cNvPr id="76" name="左大括号 75"/>
          <p:cNvSpPr/>
          <p:nvPr/>
        </p:nvSpPr>
        <p:spPr>
          <a:xfrm>
            <a:off x="7194104" y="4434890"/>
            <a:ext cx="421640" cy="2051050"/>
          </a:xfrm>
          <a:prstGeom prst="leftBrace">
            <a:avLst/>
          </a:prstGeom>
          <a:ln w="28575" cmpd="thickThin">
            <a:solidFill>
              <a:schemeClr val="accent1">
                <a:shade val="50000"/>
              </a:schemeClr>
            </a:solidFill>
            <a:prstDash val="soli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77" name="右箭头 2"/>
          <p:cNvSpPr/>
          <p:nvPr/>
        </p:nvSpPr>
        <p:spPr>
          <a:xfrm>
            <a:off x="10391329" y="6395135"/>
            <a:ext cx="558165" cy="211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a:extLst>
              <a:ext uri="{FF2B5EF4-FFF2-40B4-BE49-F238E27FC236}">
                <a16:creationId xmlns:a16="http://schemas.microsoft.com/office/drawing/2014/main" xmlns="" id="{594429F5-12FA-41E8-9CE2-037169852706}"/>
              </a:ext>
            </a:extLst>
          </p:cNvPr>
          <p:cNvSpPr txBox="1"/>
          <p:nvPr/>
        </p:nvSpPr>
        <p:spPr>
          <a:xfrm>
            <a:off x="23109" y="531251"/>
            <a:ext cx="3969341" cy="523220"/>
          </a:xfrm>
          <a:prstGeom prst="rect">
            <a:avLst/>
          </a:prstGeom>
          <a:gradFill rotWithShape="0">
            <a:gsLst>
              <a:gs pos="0">
                <a:srgbClr val="007BD3"/>
              </a:gs>
              <a:gs pos="100000">
                <a:srgbClr val="034373"/>
              </a:gs>
            </a:gsLst>
            <a:lin ang="5400000" scaled="1"/>
          </a:gradFill>
          <a:ln w="25400">
            <a:solidFill>
              <a:srgbClr val="375D8A"/>
            </a:solidFill>
            <a:round/>
          </a:ln>
        </p:spPr>
        <p:txBody>
          <a:bodyPr anchor="ctr"/>
          <a:lstStyle>
            <a:defPPr>
              <a:defRPr lang="zh-CN"/>
            </a:defPPr>
            <a:lvl1pPr>
              <a:defRPr sz="2800" b="1">
                <a:solidFill>
                  <a:srgbClr val="FFFFFF"/>
                </a:solidFill>
                <a:latin typeface="Calibri" panose="020F0502020204030204" pitchFamily="34" charset="0"/>
                <a:ea typeface="宋体" panose="02010600030101010101" pitchFamily="2" charset="-122"/>
              </a:defRPr>
            </a:lvl1pPr>
          </a:lstStyle>
          <a:p>
            <a:r>
              <a:rPr lang="en-US" altLang="zh-CN" dirty="0">
                <a:sym typeface="+mn-ea"/>
              </a:rPr>
              <a:t>1</a:t>
            </a:r>
            <a:r>
              <a:rPr lang="zh-CN" altLang="en-US" dirty="0">
                <a:sym typeface="+mn-ea"/>
              </a:rPr>
              <a:t>、建立过程及政治制度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par>
                                <p:cTn id="44" presetID="2" presetClass="entr" presetSubtype="4"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ppt_x"/>
                                          </p:val>
                                        </p:tav>
                                        <p:tav tm="100000">
                                          <p:val>
                                            <p:strVal val="#ppt_x"/>
                                          </p:val>
                                        </p:tav>
                                      </p:tavLst>
                                    </p:anim>
                                    <p:anim calcmode="lin" valueType="num">
                                      <p:cBhvr additive="base">
                                        <p:cTn id="5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barn(inVertical)">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1000"/>
                                        <p:tgtEl>
                                          <p:spTgt spid="5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wipe(left)">
                                      <p:cBhvr>
                                        <p:cTn id="66" dur="500"/>
                                        <p:tgtEl>
                                          <p:spTgt spid="6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barn(inVertical)">
                                      <p:cBhvr>
                                        <p:cTn id="71" dur="500"/>
                                        <p:tgtEl>
                                          <p:spTgt spid="7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left)">
                                      <p:cBhvr>
                                        <p:cTn id="76" dur="500"/>
                                        <p:tgtEl>
                                          <p:spTgt spid="6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wipe(left)">
                                      <p:cBhvr>
                                        <p:cTn id="81" dur="500"/>
                                        <p:tgtEl>
                                          <p:spTgt spid="77"/>
                                        </p:tgtEl>
                                      </p:cBhvr>
                                    </p:animEffect>
                                  </p:childTnLst>
                                </p:cTn>
                              </p:par>
                              <p:par>
                                <p:cTn id="82" presetID="2" presetClass="entr" presetSubtype="4"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 calcmode="lin" valueType="num">
                                      <p:cBhvr additive="base">
                                        <p:cTn id="84" dur="500" fill="hold"/>
                                        <p:tgtEl>
                                          <p:spTgt spid="72"/>
                                        </p:tgtEl>
                                        <p:attrNameLst>
                                          <p:attrName>ppt_x</p:attrName>
                                        </p:attrNameLst>
                                      </p:cBhvr>
                                      <p:tavLst>
                                        <p:tav tm="0">
                                          <p:val>
                                            <p:strVal val="#ppt_x"/>
                                          </p:val>
                                        </p:tav>
                                        <p:tav tm="100000">
                                          <p:val>
                                            <p:strVal val="#ppt_x"/>
                                          </p:val>
                                        </p:tav>
                                      </p:tavLst>
                                    </p:anim>
                                    <p:anim calcmode="lin" valueType="num">
                                      <p:cBhvr additive="base">
                                        <p:cTn id="8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wipe(left)">
                                      <p:cBhvr>
                                        <p:cTn id="90" dur="500"/>
                                        <p:tgtEl>
                                          <p:spTgt spid="6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left)">
                                      <p:cBhvr>
                                        <p:cTn id="95" dur="500"/>
                                        <p:tgtEl>
                                          <p:spTgt spid="7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9" grpId="0"/>
      <p:bldP spid="34" grpId="0"/>
      <p:bldP spid="60" grpId="0" animBg="1"/>
      <p:bldP spid="72" grpId="0"/>
      <p:bldP spid="76" grpId="0" animBg="1"/>
      <p:bldP spid="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5881" y="532765"/>
            <a:ext cx="7851748" cy="492443"/>
          </a:xfrm>
          <a:prstGeom prst="rect">
            <a:avLst/>
          </a:prstGeom>
          <a:solidFill>
            <a:srgbClr val="660066"/>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4"/>
          </a:fillRef>
          <a:effectRef idx="1">
            <a:schemeClr val="accent4"/>
          </a:effectRef>
          <a:fontRef idx="minor">
            <a:schemeClr val="lt1"/>
          </a:fontRef>
        </p:style>
        <p:txBody>
          <a:bodyPr wrap="square">
            <a:spAutoFit/>
          </a:bodyPr>
          <a:lstStyle>
            <a:defPPr>
              <a:defRPr lang="zh-CN"/>
            </a:defPPr>
            <a:lvl1pPr eaLnBrk="0" hangingPunct="0">
              <a:defRPr sz="2600" b="1" kern="0">
                <a:solidFill>
                  <a:schemeClr val="bg1"/>
                </a:solidFill>
                <a:latin typeface="宋体" panose="02010600030101010101" pitchFamily="2" charset="-122"/>
                <a:ea typeface="宋体" panose="02010600030101010101" pitchFamily="2" charset="-122"/>
                <a:cs typeface="Times New Roman" panose="02020603050405020304" pitchFamily="18" charset="0"/>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思考：奥斯曼帝国如何深刻影响欧洲和亚洲历史的？</a:t>
            </a:r>
          </a:p>
        </p:txBody>
      </p:sp>
      <p:sp>
        <p:nvSpPr>
          <p:cNvPr id="8" name="文本框 3"/>
          <p:cNvSpPr txBox="1">
            <a:spLocks noChangeArrowheads="1"/>
          </p:cNvSpPr>
          <p:nvPr/>
        </p:nvSpPr>
        <p:spPr bwMode="auto">
          <a:xfrm>
            <a:off x="38560" y="2903622"/>
            <a:ext cx="6040120" cy="3693319"/>
          </a:xfrm>
          <a:prstGeom prst="rect">
            <a:avLst/>
          </a:prstGeom>
          <a:noFill/>
          <a:ln w="38100">
            <a:solidFill>
              <a:srgbClr val="1D41D5"/>
            </a:solidFill>
            <a:prstDash val="sysDot"/>
            <a:miter lim="800000"/>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00" b="1" dirty="0">
                <a:latin typeface="楷体" panose="02010609060101010101" pitchFamily="49" charset="-122"/>
                <a:ea typeface="楷体" panose="02010609060101010101" pitchFamily="49" charset="-122"/>
                <a:sym typeface="+mn-ea"/>
              </a:rPr>
              <a:t>材料二  </a:t>
            </a:r>
            <a:r>
              <a:rPr lang="en-US" altLang="zh-CN" sz="2600" b="1" dirty="0" err="1">
                <a:latin typeface="楷体" panose="02010609060101010101" pitchFamily="49" charset="-122"/>
                <a:ea typeface="楷体" panose="02010609060101010101" pitchFamily="49" charset="-122"/>
                <a:sym typeface="+mn-ea"/>
              </a:rPr>
              <a:t>奥斯曼帝国发展的过程中，对外出口山羊毛、皮革制品和兽皮，还有地毯</a:t>
            </a:r>
            <a:r>
              <a:rPr lang="en-US" altLang="zh-CN" sz="2600" b="1" dirty="0">
                <a:latin typeface="楷体" panose="02010609060101010101" pitchFamily="49" charset="-122"/>
                <a:ea typeface="楷体" panose="02010609060101010101" pitchFamily="49" charset="-122"/>
                <a:sym typeface="+mn-ea"/>
              </a:rPr>
              <a:t>……</a:t>
            </a:r>
            <a:r>
              <a:rPr lang="en-US" altLang="zh-CN" sz="2600" b="1" dirty="0" err="1">
                <a:latin typeface="楷体" panose="02010609060101010101" pitchFamily="49" charset="-122"/>
                <a:ea typeface="楷体" panose="02010609060101010101" pitchFamily="49" charset="-122"/>
                <a:sym typeface="+mn-ea"/>
              </a:rPr>
              <a:t>矿产品也是奥斯曼帝国对外贸易的重要商品之一</a:t>
            </a:r>
            <a:r>
              <a:rPr lang="en-US" altLang="zh-CN" sz="2600" b="1" dirty="0">
                <a:latin typeface="楷体" panose="02010609060101010101" pitchFamily="49" charset="-122"/>
                <a:ea typeface="楷体" panose="02010609060101010101" pitchFamily="49" charset="-122"/>
                <a:sym typeface="+mn-ea"/>
              </a:rPr>
              <a:t>......</a:t>
            </a:r>
            <a:r>
              <a:rPr lang="en-US" altLang="zh-CN" sz="2600" b="1" dirty="0" err="1">
                <a:latin typeface="楷体" panose="02010609060101010101" pitchFamily="49" charset="-122"/>
                <a:ea typeface="楷体" panose="02010609060101010101" pitchFamily="49" charset="-122"/>
                <a:sym typeface="+mn-ea"/>
              </a:rPr>
              <a:t>铅被出口到西方和埃及；铜也被卖给热那亚人</a:t>
            </a:r>
            <a:r>
              <a:rPr lang="en-US" altLang="zh-CN" sz="2600" b="1" dirty="0">
                <a:latin typeface="楷体" panose="02010609060101010101" pitchFamily="49" charset="-122"/>
                <a:ea typeface="楷体" panose="02010609060101010101" pitchFamily="49" charset="-122"/>
                <a:sym typeface="+mn-ea"/>
              </a:rPr>
              <a:t>......</a:t>
            </a:r>
            <a:r>
              <a:rPr lang="en-US" altLang="zh-CN" sz="2600" b="1" dirty="0" err="1">
                <a:latin typeface="楷体" panose="02010609060101010101" pitchFamily="49" charset="-122"/>
                <a:ea typeface="楷体" panose="02010609060101010101" pitchFamily="49" charset="-122"/>
                <a:sym typeface="+mn-ea"/>
              </a:rPr>
              <a:t>在出口金属的同时，奥斯曼帝国也进口金属，如铁和锡，这些都是用于铸造火炮必须的金属</a:t>
            </a:r>
            <a:r>
              <a:rPr lang="en-US" altLang="zh-CN" sz="2600" b="1" dirty="0">
                <a:latin typeface="楷体" panose="02010609060101010101" pitchFamily="49" charset="-122"/>
                <a:ea typeface="楷体" panose="02010609060101010101" pitchFamily="49" charset="-122"/>
                <a:sym typeface="+mn-ea"/>
              </a:rPr>
              <a:t>。 --</a:t>
            </a:r>
            <a:r>
              <a:rPr lang="en-US" altLang="zh-CN" sz="2600" b="1" dirty="0" err="1">
                <a:latin typeface="楷体" panose="02010609060101010101" pitchFamily="49" charset="-122"/>
                <a:ea typeface="楷体" panose="02010609060101010101" pitchFamily="49" charset="-122"/>
                <a:sym typeface="+mn-ea"/>
              </a:rPr>
              <a:t>张楚乔</a:t>
            </a:r>
            <a:r>
              <a:rPr lang="zh-CN" altLang="en-US" sz="2600" b="1" dirty="0">
                <a:latin typeface="楷体" panose="02010609060101010101" pitchFamily="49" charset="-122"/>
                <a:ea typeface="楷体" panose="02010609060101010101" pitchFamily="49" charset="-122"/>
                <a:sym typeface="+mn-ea"/>
              </a:rPr>
              <a:t>《</a:t>
            </a:r>
            <a:r>
              <a:rPr lang="en-US" altLang="zh-CN" sz="2600" b="1" dirty="0" err="1">
                <a:latin typeface="楷体" panose="02010609060101010101" pitchFamily="49" charset="-122"/>
                <a:ea typeface="楷体" panose="02010609060101010101" pitchFamily="49" charset="-122"/>
                <a:sym typeface="+mn-ea"/>
              </a:rPr>
              <a:t>奥斯曼帝国崛起研究</a:t>
            </a:r>
            <a:r>
              <a:rPr lang="en-US" altLang="zh-CN" sz="2600" b="1" dirty="0">
                <a:latin typeface="楷体" panose="02010609060101010101" pitchFamily="49" charset="-122"/>
                <a:ea typeface="楷体" panose="02010609060101010101" pitchFamily="49" charset="-122"/>
                <a:sym typeface="+mn-ea"/>
              </a:rPr>
              <a:t>——</a:t>
            </a:r>
            <a:r>
              <a:rPr lang="en-US" altLang="zh-CN" sz="2600" b="1" dirty="0" err="1">
                <a:latin typeface="楷体" panose="02010609060101010101" pitchFamily="49" charset="-122"/>
                <a:ea typeface="楷体" panose="02010609060101010101" pitchFamily="49" charset="-122"/>
                <a:sym typeface="+mn-ea"/>
              </a:rPr>
              <a:t>从文明交往角度探析</a:t>
            </a:r>
            <a:r>
              <a:rPr lang="zh-CN" altLang="en-US" sz="2600" b="1" dirty="0">
                <a:latin typeface="楷体" panose="02010609060101010101" pitchFamily="49" charset="-122"/>
                <a:ea typeface="楷体" panose="02010609060101010101" pitchFamily="49" charset="-122"/>
                <a:sym typeface="+mn-ea"/>
              </a:rPr>
              <a:t>》</a:t>
            </a:r>
          </a:p>
        </p:txBody>
      </p:sp>
      <p:sp>
        <p:nvSpPr>
          <p:cNvPr id="9" name="文本框 2"/>
          <p:cNvSpPr txBox="1">
            <a:spLocks noChangeArrowheads="1"/>
          </p:cNvSpPr>
          <p:nvPr/>
        </p:nvSpPr>
        <p:spPr bwMode="auto">
          <a:xfrm>
            <a:off x="38560" y="1133418"/>
            <a:ext cx="6040120" cy="1692771"/>
          </a:xfrm>
          <a:prstGeom prst="rect">
            <a:avLst/>
          </a:prstGeom>
          <a:noFill/>
          <a:ln w="38100">
            <a:solidFill>
              <a:srgbClr val="1D41D5"/>
            </a:solidFill>
            <a:prstDash val="sysDot"/>
            <a:miter lim="800000"/>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00" b="1" dirty="0">
                <a:latin typeface="楷体" panose="02010609060101010101" pitchFamily="49" charset="-122"/>
                <a:ea typeface="楷体" panose="02010609060101010101" pitchFamily="49" charset="-122"/>
                <a:sym typeface="+mn-ea"/>
              </a:rPr>
              <a:t>材料一  奥斯曼帝国位处东西文明交汇处，并掌握东西文明的陆上交通线达6个世纪之久。</a:t>
            </a:r>
            <a:r>
              <a:rPr lang="en-US" altLang="zh-CN" sz="2600" b="1" dirty="0">
                <a:latin typeface="楷体" panose="02010609060101010101" pitchFamily="49" charset="-122"/>
                <a:ea typeface="楷体" panose="02010609060101010101" pitchFamily="49" charset="-122"/>
                <a:sym typeface="+mn-ea"/>
              </a:rPr>
              <a:t> </a:t>
            </a:r>
            <a:r>
              <a:rPr lang="zh-CN" altLang="en-US" sz="2600" b="1" dirty="0">
                <a:latin typeface="楷体" panose="02010609060101010101" pitchFamily="49" charset="-122"/>
                <a:ea typeface="楷体" panose="02010609060101010101" pitchFamily="49" charset="-122"/>
                <a:sym typeface="+mn-ea"/>
              </a:rPr>
              <a:t>---宋保军《奥斯曼帝国与16世纪中期旧商路的贸易复兴 》</a:t>
            </a:r>
          </a:p>
        </p:txBody>
      </p:sp>
      <p:sp>
        <p:nvSpPr>
          <p:cNvPr id="13" name="AutoShape 6"/>
          <p:cNvSpPr>
            <a:spLocks noChangeArrowheads="1"/>
          </p:cNvSpPr>
          <p:nvPr/>
        </p:nvSpPr>
        <p:spPr bwMode="gray">
          <a:xfrm>
            <a:off x="9716853" y="612140"/>
            <a:ext cx="2336625" cy="521278"/>
          </a:xfrm>
          <a:prstGeom prst="roundRect">
            <a:avLst>
              <a:gd name="adj" fmla="val 50000"/>
            </a:avLst>
          </a:prstGeom>
          <a:solidFill>
            <a:srgbClr val="92D050"/>
          </a:solidFill>
          <a:ln w="38100" algn="ctr">
            <a:solidFill>
              <a:srgbClr val="FFFFFF"/>
            </a:solidFill>
            <a:round/>
          </a:ln>
          <a:effectLst>
            <a:outerShdw dist="63500" dir="3187806" algn="ctr" rotWithShape="0">
              <a:srgbClr val="001D3A"/>
            </a:outerShdw>
          </a:effectLst>
        </p:spPr>
        <p:txBody>
          <a:bodyPr wrap="none" anchor="ctr"/>
          <a:lstStyle/>
          <a:p>
            <a:pPr algn="ctr" eaLnBrk="0" hangingPunct="0">
              <a:defRPr/>
            </a:pPr>
            <a:r>
              <a:rPr lang="zh-CN" altLang="en-US" sz="3200" b="1" dirty="0">
                <a:solidFill>
                  <a:srgbClr val="FF0000"/>
                </a:solidFill>
              </a:rPr>
              <a:t>合作探究</a:t>
            </a:r>
            <a:r>
              <a:rPr lang="en-US" altLang="zh-CN" sz="3200" b="1" dirty="0">
                <a:solidFill>
                  <a:srgbClr val="FF0000"/>
                </a:solidFill>
              </a:rPr>
              <a:t>2</a:t>
            </a:r>
          </a:p>
        </p:txBody>
      </p:sp>
      <p:sp>
        <p:nvSpPr>
          <p:cNvPr id="45" name="文本框 44"/>
          <p:cNvSpPr txBox="1"/>
          <p:nvPr/>
        </p:nvSpPr>
        <p:spPr>
          <a:xfrm>
            <a:off x="0" y="0"/>
            <a:ext cx="12192000" cy="53276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二、</a:t>
            </a:r>
            <a:r>
              <a:rPr lang="zh-CN" altLang="en-US" sz="3200" b="1" dirty="0">
                <a:solidFill>
                  <a:srgbClr val="FFFF00"/>
                </a:solidFill>
                <a:latin typeface="黑体" panose="02010609060101010101" pitchFamily="49" charset="-122"/>
                <a:ea typeface="黑体" panose="02010609060101010101" pitchFamily="49" charset="-122"/>
                <a:sym typeface="+mn-ea"/>
              </a:rPr>
              <a:t>东西贸易的阻碍者</a:t>
            </a:r>
            <a:r>
              <a:rPr lang="en-US" altLang="zh-CN" sz="3200" b="1" dirty="0">
                <a:solidFill>
                  <a:srgbClr val="FFFF00"/>
                </a:solidFill>
                <a:latin typeface="黑体" panose="02010609060101010101" pitchFamily="49" charset="-122"/>
                <a:ea typeface="黑体" panose="02010609060101010101" pitchFamily="49" charset="-122"/>
                <a:sym typeface="+mn-ea"/>
              </a:rPr>
              <a:t>——</a:t>
            </a:r>
            <a:r>
              <a:rPr lang="zh-CN" altLang="en-US" sz="3200" b="1" dirty="0">
                <a:solidFill>
                  <a:srgbClr val="FFFF00"/>
                </a:solidFill>
                <a:latin typeface="黑体" panose="02010609060101010101" pitchFamily="49" charset="-122"/>
                <a:ea typeface="黑体" panose="02010609060101010101" pitchFamily="49" charset="-122"/>
                <a:sym typeface="+mn-ea"/>
              </a:rPr>
              <a:t>奥斯曼土耳其帝国</a:t>
            </a:r>
            <a:r>
              <a:rPr lang="zh-CN" altLang="en-US" sz="2800" b="1">
                <a:solidFill>
                  <a:srgbClr val="FFFF00"/>
                </a:solidFill>
                <a:latin typeface="华文隶书" pitchFamily="2" charset="-122"/>
                <a:ea typeface="华文隶书" pitchFamily="2" charset="-122"/>
                <a:sym typeface="+mn-ea"/>
              </a:rPr>
              <a:t>（</a:t>
            </a:r>
            <a:r>
              <a:rPr lang="en-US" altLang="zh-CN" sz="2800" b="1">
                <a:solidFill>
                  <a:srgbClr val="FFFF00"/>
                </a:solidFill>
                <a:latin typeface="华文隶书" pitchFamily="2" charset="-122"/>
                <a:ea typeface="华文隶书" pitchFamily="2" charset="-122"/>
                <a:sym typeface="+mn-ea"/>
              </a:rPr>
              <a:t>1299</a:t>
            </a:r>
            <a:r>
              <a:rPr lang="zh-CN" altLang="en-US" sz="2800" b="1">
                <a:solidFill>
                  <a:srgbClr val="FFFF00"/>
                </a:solidFill>
                <a:latin typeface="华文隶书" pitchFamily="2" charset="-122"/>
                <a:ea typeface="华文隶书" pitchFamily="2" charset="-122"/>
                <a:sym typeface="+mn-ea"/>
              </a:rPr>
              <a:t>年</a:t>
            </a:r>
            <a:r>
              <a:rPr lang="en-US" altLang="zh-CN" sz="2800" b="1">
                <a:solidFill>
                  <a:srgbClr val="FFFF00"/>
                </a:solidFill>
                <a:latin typeface="华文隶书" pitchFamily="2" charset="-122"/>
                <a:ea typeface="华文隶书" pitchFamily="2" charset="-122"/>
                <a:sym typeface="+mn-ea"/>
              </a:rPr>
              <a:t>—1922</a:t>
            </a:r>
            <a:r>
              <a:rPr lang="zh-CN" altLang="en-US" sz="2800" b="1">
                <a:solidFill>
                  <a:srgbClr val="FFFF00"/>
                </a:solidFill>
                <a:latin typeface="华文隶书" pitchFamily="2" charset="-122"/>
                <a:ea typeface="华文隶书" pitchFamily="2" charset="-122"/>
                <a:sym typeface="+mn-ea"/>
              </a:rPr>
              <a:t>年）</a:t>
            </a:r>
            <a:endParaRPr lang="zh-CN" altLang="en-US" sz="2800" b="1" dirty="0">
              <a:solidFill>
                <a:srgbClr val="FFFF00"/>
              </a:solidFill>
              <a:latin typeface="华文隶书" pitchFamily="2" charset="-122"/>
              <a:ea typeface="华文隶书" pitchFamily="2" charset="-122"/>
              <a:cs typeface="+mn-ea"/>
              <a:sym typeface="+mn-ea"/>
            </a:endParaRPr>
          </a:p>
        </p:txBody>
      </p:sp>
      <p:sp>
        <p:nvSpPr>
          <p:cNvPr id="2" name="文本框 1"/>
          <p:cNvSpPr txBox="1"/>
          <p:nvPr/>
        </p:nvSpPr>
        <p:spPr>
          <a:xfrm>
            <a:off x="6184408" y="1133418"/>
            <a:ext cx="5828665" cy="81253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l">
              <a:lnSpc>
                <a:spcPct val="90000"/>
              </a:lnSpc>
            </a:pPr>
            <a:r>
              <a:rPr lang="en-US" altLang="zh-CN" sz="2600" b="1" dirty="0">
                <a:solidFill>
                  <a:schemeClr val="tx1"/>
                </a:solidFill>
                <a:cs typeface="+mn-ea"/>
                <a:sym typeface="+mn-ea"/>
              </a:rPr>
              <a:t>1</a:t>
            </a:r>
            <a:r>
              <a:rPr lang="zh-CN" altLang="en-US" sz="2600" b="1" dirty="0">
                <a:solidFill>
                  <a:schemeClr val="tx1"/>
                </a:solidFill>
                <a:cs typeface="+mn-ea"/>
                <a:sym typeface="+mn-ea"/>
              </a:rPr>
              <a:t>.保存大量的希腊、罗马古籍，为后来西欧的</a:t>
            </a:r>
            <a:r>
              <a:rPr lang="zh-CN" altLang="en-US" sz="2600" b="1" dirty="0">
                <a:solidFill>
                  <a:srgbClr val="FF0000"/>
                </a:solidFill>
                <a:cs typeface="+mn-ea"/>
                <a:sym typeface="+mn-ea"/>
              </a:rPr>
              <a:t>文艺复兴</a:t>
            </a:r>
            <a:r>
              <a:rPr lang="zh-CN" altLang="en-US" sz="2600" b="1" dirty="0">
                <a:solidFill>
                  <a:schemeClr val="tx1"/>
                </a:solidFill>
                <a:cs typeface="+mn-ea"/>
                <a:sym typeface="+mn-ea"/>
              </a:rPr>
              <a:t>提供了丰富的精神营养。</a:t>
            </a:r>
          </a:p>
        </p:txBody>
      </p:sp>
      <p:sp>
        <p:nvSpPr>
          <p:cNvPr id="4" name="文本框 3"/>
          <p:cNvSpPr txBox="1"/>
          <p:nvPr/>
        </p:nvSpPr>
        <p:spPr>
          <a:xfrm>
            <a:off x="6184407" y="2029807"/>
            <a:ext cx="5828665" cy="2092881"/>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l"/>
            <a:r>
              <a:rPr lang="en-US" altLang="zh-CN" sz="2600" dirty="0">
                <a:solidFill>
                  <a:schemeClr val="tx1"/>
                </a:solidFill>
                <a:cs typeface="+mn-ea"/>
                <a:sym typeface="+mn-ea"/>
              </a:rPr>
              <a:t>2.</a:t>
            </a:r>
            <a:r>
              <a:rPr lang="zh-CN" altLang="en-US" sz="2600" dirty="0">
                <a:solidFill>
                  <a:schemeClr val="tx1"/>
                </a:solidFill>
                <a:cs typeface="+mn-ea"/>
                <a:sym typeface="+mn-ea"/>
              </a:rPr>
              <a:t>对东西方商业活动的影响：</a:t>
            </a:r>
            <a:r>
              <a:rPr lang="zh-CN" altLang="en-US" sz="2600" dirty="0">
                <a:solidFill>
                  <a:schemeClr val="tx1"/>
                </a:solidFill>
                <a:sym typeface="+mn-ea"/>
              </a:rPr>
              <a:t>帝国一度成为东方经济文化交流中心。</a:t>
            </a:r>
            <a:r>
              <a:rPr lang="zh-CN" altLang="en-US" sz="2600" dirty="0">
                <a:solidFill>
                  <a:srgbClr val="FF0000"/>
                </a:solidFill>
                <a:cs typeface="+mn-ea"/>
                <a:sym typeface="+mn-ea"/>
              </a:rPr>
              <a:t>控制了亚欧商路,对过往商品征收重税</a:t>
            </a:r>
            <a:r>
              <a:rPr lang="zh-CN" altLang="en-US" sz="2600" dirty="0">
                <a:solidFill>
                  <a:schemeClr val="tx1"/>
                </a:solidFill>
                <a:cs typeface="+mn-ea"/>
                <a:sym typeface="+mn-ea"/>
              </a:rPr>
              <a:t>，东西方之间的贸易受到一定影响 ，</a:t>
            </a:r>
            <a:r>
              <a:rPr lang="zh-CN" altLang="en-US" sz="2600" dirty="0">
                <a:solidFill>
                  <a:srgbClr val="FF0000"/>
                </a:solidFill>
                <a:cs typeface="+mn-ea"/>
                <a:sym typeface="+mn-ea"/>
              </a:rPr>
              <a:t>对后来欧洲新航路的开辟起到了客观上推动作用</a:t>
            </a:r>
            <a:r>
              <a:rPr lang="zh-CN" altLang="en-US" sz="2600" dirty="0">
                <a:solidFill>
                  <a:schemeClr val="tx1"/>
                </a:solidFill>
                <a:cs typeface="+mn-ea"/>
                <a:sym typeface="+mn-ea"/>
              </a:rPr>
              <a:t>。</a:t>
            </a:r>
          </a:p>
        </p:txBody>
      </p:sp>
      <p:sp>
        <p:nvSpPr>
          <p:cNvPr id="11" name="文本框 10">
            <a:extLst>
              <a:ext uri="{FF2B5EF4-FFF2-40B4-BE49-F238E27FC236}">
                <a16:creationId xmlns:a16="http://schemas.microsoft.com/office/drawing/2014/main" xmlns="" id="{9FA75C16-8B9D-4E2E-98F0-72A6EE4C6A9D}"/>
              </a:ext>
            </a:extLst>
          </p:cNvPr>
          <p:cNvSpPr txBox="1"/>
          <p:nvPr/>
        </p:nvSpPr>
        <p:spPr>
          <a:xfrm>
            <a:off x="6180515" y="4122688"/>
            <a:ext cx="5828665" cy="26130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indent="267970" algn="just">
              <a:lnSpc>
                <a:spcPct val="90000"/>
              </a:lnSpc>
              <a:spcAft>
                <a:spcPct val="0"/>
              </a:spcAft>
            </a:pPr>
            <a:r>
              <a:rPr lang="en-US" altLang="zh-CN" sz="2600" b="1" kern="0" dirty="0">
                <a:latin typeface="宋体" panose="02010600030101010101" pitchFamily="2" charset="-122"/>
                <a:ea typeface="宋体" panose="02010600030101010101" pitchFamily="2" charset="-122"/>
                <a:cs typeface="Times New Roman" panose="02020603050405020304" pitchFamily="18" charset="0"/>
                <a:sym typeface="+mn-ea"/>
              </a:rPr>
              <a:t>1.</a:t>
            </a:r>
            <a:r>
              <a:rPr lang="zh-CN" altLang="zh-CN" sz="2600" b="1" kern="0" dirty="0">
                <a:latin typeface="宋体" panose="02010600030101010101" pitchFamily="2" charset="-122"/>
                <a:ea typeface="宋体" panose="02010600030101010101" pitchFamily="2" charset="-122"/>
                <a:cs typeface="Times New Roman" panose="02020603050405020304" pitchFamily="18" charset="0"/>
                <a:sym typeface="+mn-ea"/>
              </a:rPr>
              <a:t>中古时期，</a:t>
            </a:r>
            <a:r>
              <a:rPr lang="zh-CN" altLang="zh-CN" sz="2600" b="1" kern="100" dirty="0">
                <a:latin typeface="宋体" panose="02010600030101010101" pitchFamily="2" charset="-122"/>
                <a:ea typeface="宋体" panose="02010600030101010101" pitchFamily="2" charset="-122"/>
                <a:cs typeface="Times New Roman" panose="02020603050405020304" pitchFamily="18" charset="0"/>
                <a:sym typeface="+mn-ea"/>
              </a:rPr>
              <a:t>阿拉伯帝国与奥斯曼土耳其帝国先后崛起，就其历史发展过程看，两大帝国的相似之处有</a:t>
            </a:r>
            <a:r>
              <a:rPr lang="zh-CN" altLang="zh-CN" sz="2600" b="1" kern="100" dirty="0">
                <a:latin typeface="宋体" panose="02010600030101010101" pitchFamily="2" charset="-122"/>
                <a:ea typeface="宋体" panose="02010600030101010101" pitchFamily="2" charset="-122"/>
                <a:cs typeface="宋体" panose="02010600030101010101" pitchFamily="2" charset="-122"/>
                <a:sym typeface="+mn-ea"/>
              </a:rPr>
              <a:t>①</a:t>
            </a:r>
            <a:r>
              <a:rPr lang="zh-CN" altLang="zh-CN" sz="2600" b="1" kern="100" dirty="0">
                <a:latin typeface="宋体" panose="02010600030101010101" pitchFamily="2" charset="-122"/>
                <a:ea typeface="宋体" panose="02010600030101010101" pitchFamily="2" charset="-122"/>
                <a:sym typeface="+mn-ea"/>
              </a:rPr>
              <a:t>地理位置都位于西亚地区</a:t>
            </a:r>
            <a:r>
              <a:rPr lang="en-US" altLang="zh-CN" sz="2600" b="1" kern="100" dirty="0">
                <a:latin typeface="宋体" panose="02010600030101010101" pitchFamily="2" charset="-122"/>
                <a:ea typeface="宋体" panose="02010600030101010101" pitchFamily="2" charset="-122"/>
                <a:sym typeface="+mn-ea"/>
              </a:rPr>
              <a:t> </a:t>
            </a:r>
            <a:r>
              <a:rPr lang="zh-CN" altLang="zh-CN" sz="2600" b="1" kern="100" dirty="0">
                <a:latin typeface="宋体" panose="02010600030101010101" pitchFamily="2" charset="-122"/>
                <a:ea typeface="宋体" panose="02010600030101010101" pitchFamily="2" charset="-122"/>
                <a:cs typeface="宋体" panose="02010600030101010101" pitchFamily="2" charset="-122"/>
                <a:sym typeface="+mn-ea"/>
              </a:rPr>
              <a:t>②</a:t>
            </a:r>
            <a:r>
              <a:rPr lang="zh-CN" altLang="zh-CN" sz="2600" b="1" kern="100" dirty="0">
                <a:latin typeface="宋体" panose="02010600030101010101" pitchFamily="2" charset="-122"/>
                <a:ea typeface="宋体" panose="02010600030101010101" pitchFamily="2" charset="-122"/>
                <a:sym typeface="+mn-ea"/>
              </a:rPr>
              <a:t>都信仰伊斯兰教</a:t>
            </a:r>
            <a:r>
              <a:rPr lang="zh-CN" altLang="zh-CN" sz="2600" b="1" kern="100" dirty="0">
                <a:latin typeface="宋体" panose="02010600030101010101" pitchFamily="2" charset="-122"/>
                <a:ea typeface="宋体" panose="02010600030101010101" pitchFamily="2" charset="-122"/>
                <a:cs typeface="宋体" panose="02010600030101010101" pitchFamily="2" charset="-122"/>
                <a:sym typeface="+mn-ea"/>
              </a:rPr>
              <a:t>③</a:t>
            </a:r>
            <a:r>
              <a:rPr lang="zh-CN" altLang="zh-CN" sz="2600" b="1" kern="100" dirty="0">
                <a:latin typeface="宋体" panose="02010600030101010101" pitchFamily="2" charset="-122"/>
                <a:ea typeface="宋体" panose="02010600030101010101" pitchFamily="2" charset="-122"/>
                <a:sym typeface="+mn-ea"/>
              </a:rPr>
              <a:t>政治制度中体现政教合一特点</a:t>
            </a:r>
            <a:r>
              <a:rPr lang="zh-CN" altLang="zh-CN" sz="2600" b="1" kern="100" dirty="0">
                <a:latin typeface="宋体" panose="02010600030101010101" pitchFamily="2" charset="-122"/>
                <a:ea typeface="宋体" panose="02010600030101010101" pitchFamily="2" charset="-122"/>
                <a:cs typeface="宋体" panose="02010600030101010101" pitchFamily="2" charset="-122"/>
                <a:sym typeface="+mn-ea"/>
              </a:rPr>
              <a:t>④</a:t>
            </a:r>
            <a:r>
              <a:rPr lang="zh-CN" altLang="zh-CN" sz="2600" b="1" kern="100" dirty="0">
                <a:latin typeface="宋体" panose="02010600030101010101" pitchFamily="2" charset="-122"/>
                <a:ea typeface="宋体" panose="02010600030101010101" pitchFamily="2" charset="-122"/>
                <a:sym typeface="+mn-ea"/>
              </a:rPr>
              <a:t>通过灭亡拜占庭帝国建立</a:t>
            </a:r>
            <a:r>
              <a:rPr lang="en-US" altLang="zh-CN" sz="2600" b="1" kern="100" dirty="0">
                <a:latin typeface="宋体" panose="02010600030101010101" pitchFamily="2" charset="-122"/>
                <a:ea typeface="宋体" panose="02010600030101010101" pitchFamily="2" charset="-122"/>
                <a:sym typeface="+mn-ea"/>
              </a:rPr>
              <a:t> A</a:t>
            </a:r>
            <a:r>
              <a:rPr lang="zh-CN" altLang="zh-CN" sz="2600" b="1" kern="100" dirty="0">
                <a:latin typeface="宋体" panose="02010600030101010101" pitchFamily="2" charset="-122"/>
                <a:ea typeface="宋体" panose="02010600030101010101" pitchFamily="2" charset="-122"/>
                <a:cs typeface="宋体" panose="02010600030101010101" pitchFamily="2" charset="-122"/>
                <a:sym typeface="+mn-ea"/>
              </a:rPr>
              <a:t>①②③</a:t>
            </a:r>
            <a:r>
              <a:rPr lang="en-US" altLang="zh-CN" sz="2600" b="1" kern="100" dirty="0">
                <a:latin typeface="宋体" panose="02010600030101010101" pitchFamily="2" charset="-122"/>
                <a:ea typeface="宋体" panose="02010600030101010101" pitchFamily="2" charset="-122"/>
                <a:sym typeface="+mn-ea"/>
              </a:rPr>
              <a:t>B</a:t>
            </a:r>
            <a:r>
              <a:rPr lang="zh-CN" altLang="zh-CN" sz="2600" b="1" kern="100" dirty="0">
                <a:latin typeface="宋体" panose="02010600030101010101" pitchFamily="2" charset="-122"/>
                <a:ea typeface="宋体" panose="02010600030101010101" pitchFamily="2" charset="-122"/>
                <a:cs typeface="宋体" panose="02010600030101010101" pitchFamily="2" charset="-122"/>
                <a:sym typeface="+mn-ea"/>
              </a:rPr>
              <a:t>①②④</a:t>
            </a:r>
            <a:r>
              <a:rPr lang="en-US" altLang="zh-CN" sz="2600" b="1" kern="100" dirty="0">
                <a:latin typeface="宋体" panose="02010600030101010101" pitchFamily="2" charset="-122"/>
                <a:ea typeface="宋体" panose="02010600030101010101" pitchFamily="2" charset="-122"/>
                <a:sym typeface="+mn-ea"/>
              </a:rPr>
              <a:t>C</a:t>
            </a:r>
            <a:r>
              <a:rPr lang="zh-CN" altLang="zh-CN" sz="2600" b="1" kern="100" dirty="0">
                <a:latin typeface="宋体" panose="02010600030101010101" pitchFamily="2" charset="-122"/>
                <a:ea typeface="宋体" panose="02010600030101010101" pitchFamily="2" charset="-122"/>
                <a:cs typeface="宋体" panose="02010600030101010101" pitchFamily="2" charset="-122"/>
                <a:sym typeface="+mn-ea"/>
              </a:rPr>
              <a:t>②③④</a:t>
            </a:r>
            <a:r>
              <a:rPr lang="en-US" altLang="zh-CN" sz="2600" b="1" kern="1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600" b="1" kern="100" dirty="0">
                <a:latin typeface="宋体" panose="02010600030101010101" pitchFamily="2" charset="-122"/>
                <a:ea typeface="宋体" panose="02010600030101010101" pitchFamily="2" charset="-122"/>
                <a:sym typeface="+mn-ea"/>
              </a:rPr>
              <a:t>D </a:t>
            </a:r>
            <a:r>
              <a:rPr lang="zh-CN" altLang="zh-CN" sz="2600" b="1" kern="100" dirty="0">
                <a:latin typeface="宋体" panose="02010600030101010101" pitchFamily="2" charset="-122"/>
                <a:ea typeface="宋体" panose="02010600030101010101" pitchFamily="2" charset="-122"/>
                <a:cs typeface="宋体" panose="02010600030101010101" pitchFamily="2" charset="-122"/>
                <a:sym typeface="+mn-ea"/>
              </a:rPr>
              <a:t>①②③④</a:t>
            </a:r>
            <a:endParaRPr lang="en-US" altLang="zh-CN" sz="2600" b="1" kern="100" dirty="0">
              <a:latin typeface="宋体" panose="02010600030101010101" pitchFamily="2" charset="-122"/>
              <a:ea typeface="宋体" panose="02010600030101010101" pitchFamily="2" charset="-122"/>
              <a:cs typeface="宋体" panose="02010600030101010101" pitchFamily="2" charset="-122"/>
            </a:endParaRPr>
          </a:p>
        </p:txBody>
      </p:sp>
      <p:sp>
        <p:nvSpPr>
          <p:cNvPr id="14" name="椭圆 13">
            <a:extLst>
              <a:ext uri="{FF2B5EF4-FFF2-40B4-BE49-F238E27FC236}">
                <a16:creationId xmlns:a16="http://schemas.microsoft.com/office/drawing/2014/main" xmlns="" id="{451EC441-51D9-4A56-A5A9-34A21411CACB}"/>
              </a:ext>
            </a:extLst>
          </p:cNvPr>
          <p:cNvSpPr/>
          <p:nvPr/>
        </p:nvSpPr>
        <p:spPr>
          <a:xfrm>
            <a:off x="11478803" y="5948311"/>
            <a:ext cx="574675" cy="787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000" dirty="0">
                <a:solidFill>
                  <a:srgbClr val="FF0000"/>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2" grpId="0" bldLvl="0" animBg="1"/>
      <p:bldP spid="4" grpId="0" bldLvl="0" animBg="1"/>
      <p:bldP spid="11" grpId="0" animBg="1"/>
      <p:bldP spid="14" grpId="0" bldLvl="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505460"/>
            <a:ext cx="5883275" cy="1292662"/>
          </a:xfrm>
          <a:prstGeom prst="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numCol="1" spcCol="0" rtlCol="0" fromWordArt="0" anchor="ctr" anchorCtr="0" forceAA="0" compatLnSpc="1">
            <a:spAutoFit/>
          </a:bodyPr>
          <a:lstStyle/>
          <a:p>
            <a:pPr lvl="0" indent="267970" algn="just">
              <a:buClrTx/>
              <a:buSzTx/>
              <a:buFontTx/>
            </a:pPr>
            <a:r>
              <a:rPr lang="en-US" altLang="zh-CN" sz="2600" b="1" kern="0" dirty="0">
                <a:latin typeface="宋体" panose="02010600030101010101" pitchFamily="2" charset="-122"/>
                <a:ea typeface="宋体" panose="02010600030101010101" pitchFamily="2" charset="-122"/>
                <a:cs typeface="Times New Roman" panose="02020603050405020304" pitchFamily="18" charset="0"/>
                <a:sym typeface="+mn-ea"/>
              </a:rPr>
              <a:t>2.奥斯曼帝国是历史上最后一个地跨欧、亚、非的大帝国。联系已经学过的知识，请你列举几个类似的国家名称。</a:t>
            </a:r>
          </a:p>
        </p:txBody>
      </p:sp>
      <p:sp>
        <p:nvSpPr>
          <p:cNvPr id="7" name="文本框 5"/>
          <p:cNvSpPr txBox="1"/>
          <p:nvPr/>
        </p:nvSpPr>
        <p:spPr>
          <a:xfrm>
            <a:off x="0" y="1801534"/>
            <a:ext cx="5916930" cy="2092881"/>
          </a:xfrm>
          <a:prstGeom prst="rect">
            <a:avLst/>
          </a:prstGeom>
          <a:noFill/>
        </p:spPr>
        <p:txBody>
          <a:bodyPr wrap="square" rtlCol="0">
            <a:spAutoFit/>
          </a:bodyPr>
          <a:lstStyle/>
          <a:p>
            <a:r>
              <a:rPr lang="zh-CN" altLang="en-US" sz="2600" b="1" dirty="0">
                <a:solidFill>
                  <a:srgbClr val="FF0000"/>
                </a:solidFill>
                <a:latin typeface="宋体" panose="02010600030101010101" pitchFamily="2" charset="-122"/>
                <a:ea typeface="宋体" panose="02010600030101010101" pitchFamily="2" charset="-122"/>
              </a:rPr>
              <a:t>波斯帝国（伊朗高原）、亚历山大帝国（巴尔干半岛北部）、罗马帝国（意大利半岛）、拜占庭帝国（巴尔干半岛东部）、阿拉伯帝国（阿拉伯半岛）、</a:t>
            </a:r>
            <a:r>
              <a:rPr lang="zh-CN" altLang="en-US" sz="2600" b="1" dirty="0">
                <a:latin typeface="宋体" panose="02010600030101010101" pitchFamily="2" charset="-122"/>
                <a:ea typeface="宋体" panose="02010600030101010101" pitchFamily="2" charset="-122"/>
                <a:sym typeface="+mn-ea"/>
              </a:rPr>
              <a:t>奥斯曼帝国（小亚细亚半岛）</a:t>
            </a:r>
            <a:r>
              <a:rPr lang="en-US" altLang="zh-CN" sz="2600" b="1" dirty="0">
                <a:latin typeface="宋体" panose="02010600030101010101" pitchFamily="2" charset="-122"/>
                <a:ea typeface="宋体" panose="02010600030101010101" pitchFamily="2" charset="-122"/>
                <a:sym typeface="+mn-ea"/>
              </a:rPr>
              <a:t>.</a:t>
            </a:r>
            <a:endParaRPr lang="zh-CN" altLang="en-US" sz="2600" b="1" dirty="0">
              <a:solidFill>
                <a:srgbClr val="FF0000"/>
              </a:solidFill>
              <a:latin typeface="宋体" panose="02010600030101010101" pitchFamily="2" charset="-122"/>
              <a:ea typeface="宋体" panose="02010600030101010101" pitchFamily="2" charset="-122"/>
            </a:endParaRPr>
          </a:p>
        </p:txBody>
      </p:sp>
      <p:sp>
        <p:nvSpPr>
          <p:cNvPr id="3" name="文本框 2"/>
          <p:cNvSpPr txBox="1"/>
          <p:nvPr/>
        </p:nvSpPr>
        <p:spPr>
          <a:xfrm>
            <a:off x="16644" y="3894415"/>
            <a:ext cx="6079357" cy="2492990"/>
          </a:xfrm>
          <a:prstGeom prst="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numCol="1" spcCol="0" rtlCol="0" fromWordArt="0" anchor="ctr" anchorCtr="0" forceAA="0" compatLnSpc="1">
            <a:spAutoFit/>
          </a:bodyPr>
          <a:lstStyle>
            <a:defPPr>
              <a:defRPr lang="zh-CN"/>
            </a:defPPr>
            <a:lvl1pPr lvl="0" indent="267970" algn="just">
              <a:buClrTx/>
              <a:buSzTx/>
              <a:buFontTx/>
              <a:defRPr sz="2600" b="1" kern="0">
                <a:latin typeface="宋体" panose="02010600030101010101" pitchFamily="2" charset="-122"/>
                <a:ea typeface="宋体" panose="02010600030101010101" pitchFamily="2" charset="-122"/>
                <a:cs typeface="Times New Roman" panose="02020603050405020304" pitchFamily="18" charset="0"/>
              </a:defRPr>
            </a:lvl1pPr>
          </a:lstStyle>
          <a:p>
            <a:r>
              <a:rPr lang="en-US" altLang="zh-CN" dirty="0">
                <a:sym typeface="+mn-ea"/>
              </a:rPr>
              <a:t>3奥斯曼帝国征服君士坦丁堡后，政府不仅任命希腊正教的头面人物为希腊正教徒的大教主和文职首领（管辖希腊人及不同族群的东正教徒），</a:t>
            </a:r>
            <a:r>
              <a:rPr lang="en-US" altLang="zh-CN" dirty="0" err="1">
                <a:sym typeface="+mn-ea"/>
              </a:rPr>
              <a:t>还分别任命了亚美尼亚教派的主教和伊斯坦布尔的犹太教大拉比为各自的首领。此举反映</a:t>
            </a:r>
            <a:endParaRPr lang="en-US" altLang="zh-CN" dirty="0">
              <a:sym typeface="+mn-ea"/>
            </a:endParaRPr>
          </a:p>
        </p:txBody>
      </p:sp>
      <p:sp>
        <p:nvSpPr>
          <p:cNvPr id="11" name="文本框 10"/>
          <p:cNvSpPr txBox="1"/>
          <p:nvPr/>
        </p:nvSpPr>
        <p:spPr>
          <a:xfrm>
            <a:off x="6124389" y="2261327"/>
            <a:ext cx="6049872" cy="4493538"/>
          </a:xfrm>
          <a:prstGeom prst="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numCol="1" spcCol="0" rtlCol="0" fromWordArt="0" anchor="ctr" anchorCtr="0" forceAA="0" compatLnSpc="1">
            <a:spAutoFit/>
          </a:bodyPr>
          <a:lstStyle>
            <a:defPPr>
              <a:defRPr lang="zh-CN"/>
            </a:defPPr>
            <a:lvl1pPr lvl="0" indent="267970" algn="just">
              <a:buClrTx/>
              <a:buSzTx/>
              <a:buFontTx/>
              <a:defRPr sz="2600" b="1" kern="0">
                <a:latin typeface="宋体" panose="02010600030101010101" pitchFamily="2" charset="-122"/>
                <a:ea typeface="宋体" panose="02010600030101010101" pitchFamily="2" charset="-122"/>
                <a:cs typeface="Times New Roman" panose="02020603050405020304" pitchFamily="18" charset="0"/>
              </a:defRPr>
            </a:lvl1pPr>
          </a:lstStyle>
          <a:p>
            <a:r>
              <a:rPr lang="en-US" altLang="zh-CN" dirty="0">
                <a:sym typeface="+mn-ea"/>
              </a:rPr>
              <a:t>4“奥斯曼帝国的扩张对欧洲的现实威胁使得基督教国家必须同时面临来自国内、其他基督教国家和基督教世界之外的多重压力，国家的生死存亡是崛起中的民族君主国最应优先考虑的和最高的国家利益</a:t>
            </a:r>
            <a:r>
              <a:rPr lang="zh-CN" altLang="en-US" dirty="0">
                <a:sym typeface="+mn-ea"/>
              </a:rPr>
              <a:t>、</a:t>
            </a:r>
            <a:r>
              <a:rPr lang="en-US" altLang="zh-CN" dirty="0" err="1">
                <a:sym typeface="+mn-ea"/>
              </a:rPr>
              <a:t>材料所蕴含的观点是奥斯曼帝国的扩张</a:t>
            </a:r>
            <a:r>
              <a:rPr lang="en-US" altLang="zh-CN" dirty="0">
                <a:sym typeface="+mn-ea"/>
              </a:rPr>
              <a:t>（　  　）</a:t>
            </a:r>
          </a:p>
          <a:p>
            <a:r>
              <a:rPr lang="en-US" altLang="zh-CN" dirty="0" err="1">
                <a:sym typeface="+mn-ea"/>
              </a:rPr>
              <a:t>A.加重了欧洲各国的民族危机</a:t>
            </a:r>
            <a:endParaRPr lang="en-US" altLang="zh-CN" dirty="0">
              <a:sym typeface="+mn-ea"/>
            </a:endParaRPr>
          </a:p>
          <a:p>
            <a:r>
              <a:rPr lang="en-US" altLang="zh-CN" dirty="0" err="1">
                <a:sym typeface="+mn-ea"/>
              </a:rPr>
              <a:t>B.推动了欧洲近代民族国家的形成</a:t>
            </a:r>
            <a:endParaRPr lang="en-US" altLang="zh-CN" dirty="0">
              <a:sym typeface="+mn-ea"/>
            </a:endParaRPr>
          </a:p>
          <a:p>
            <a:r>
              <a:rPr lang="en-US" altLang="zh-CN" dirty="0" err="1">
                <a:sym typeface="+mn-ea"/>
              </a:rPr>
              <a:t>C.促进了欧洲国家间的联合</a:t>
            </a:r>
            <a:endParaRPr lang="en-US" altLang="zh-CN" dirty="0">
              <a:sym typeface="+mn-ea"/>
            </a:endParaRPr>
          </a:p>
          <a:p>
            <a:r>
              <a:rPr lang="en-US" altLang="zh-CN" dirty="0" err="1">
                <a:sym typeface="+mn-ea"/>
              </a:rPr>
              <a:t>D.加强了欧洲国家的君主专制</a:t>
            </a:r>
            <a:endParaRPr lang="en-US" altLang="zh-CN" dirty="0">
              <a:sym typeface="+mn-ea"/>
            </a:endParaRPr>
          </a:p>
        </p:txBody>
      </p:sp>
      <p:sp>
        <p:nvSpPr>
          <p:cNvPr id="12" name="椭圆 11"/>
          <p:cNvSpPr/>
          <p:nvPr/>
        </p:nvSpPr>
        <p:spPr>
          <a:xfrm>
            <a:off x="11539470" y="5009125"/>
            <a:ext cx="559372" cy="8121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000" dirty="0">
                <a:solidFill>
                  <a:srgbClr val="FF0000"/>
                </a:solidFill>
              </a:rPr>
              <a:t>B</a:t>
            </a:r>
          </a:p>
        </p:txBody>
      </p:sp>
      <p:sp>
        <p:nvSpPr>
          <p:cNvPr id="13" name="文本框 12">
            <a:extLst>
              <a:ext uri="{FF2B5EF4-FFF2-40B4-BE49-F238E27FC236}">
                <a16:creationId xmlns:a16="http://schemas.microsoft.com/office/drawing/2014/main" xmlns="" id="{8E17AB67-8568-4A31-8B52-941165E8DDC8}"/>
              </a:ext>
            </a:extLst>
          </p:cNvPr>
          <p:cNvSpPr txBox="1"/>
          <p:nvPr/>
        </p:nvSpPr>
        <p:spPr>
          <a:xfrm>
            <a:off x="6112643" y="568556"/>
            <a:ext cx="6079357" cy="1692771"/>
          </a:xfrm>
          <a:prstGeom prst="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numCol="1" spcCol="0" rtlCol="0" fromWordArt="0" anchor="ctr" anchorCtr="0" forceAA="0" compatLnSpc="1">
            <a:spAutoFit/>
          </a:bodyPr>
          <a:lstStyle>
            <a:defPPr>
              <a:defRPr lang="zh-CN"/>
            </a:defPPr>
            <a:lvl1pPr lvl="0" indent="267970" algn="just">
              <a:buClrTx/>
              <a:buSzTx/>
              <a:buFontTx/>
              <a:defRPr sz="2600" b="1" kern="0">
                <a:latin typeface="宋体" panose="02010600030101010101" pitchFamily="2" charset="-122"/>
                <a:ea typeface="宋体" panose="02010600030101010101" pitchFamily="2" charset="-122"/>
                <a:cs typeface="Times New Roman" panose="02020603050405020304" pitchFamily="18" charset="0"/>
              </a:defRPr>
            </a:lvl1pPr>
          </a:lstStyle>
          <a:p>
            <a:r>
              <a:rPr lang="en-US" altLang="zh-CN" dirty="0" err="1">
                <a:sym typeface="+mn-ea"/>
              </a:rPr>
              <a:t>A.因俗而治的统治特点</a:t>
            </a:r>
            <a:endParaRPr lang="en-US" altLang="zh-CN" dirty="0">
              <a:sym typeface="+mn-ea"/>
            </a:endParaRPr>
          </a:p>
          <a:p>
            <a:r>
              <a:rPr lang="en-US" altLang="zh-CN" dirty="0" err="1">
                <a:sym typeface="+mn-ea"/>
              </a:rPr>
              <a:t>B.不同文化与族群交融</a:t>
            </a:r>
            <a:endParaRPr lang="en-US" altLang="zh-CN" dirty="0">
              <a:sym typeface="+mn-ea"/>
            </a:endParaRPr>
          </a:p>
          <a:p>
            <a:r>
              <a:rPr lang="en-US" altLang="zh-CN" dirty="0" err="1">
                <a:sym typeface="+mn-ea"/>
              </a:rPr>
              <a:t>C.帝国统治模式的创新</a:t>
            </a:r>
            <a:endParaRPr lang="en-US" altLang="zh-CN" dirty="0">
              <a:sym typeface="+mn-ea"/>
            </a:endParaRPr>
          </a:p>
          <a:p>
            <a:r>
              <a:rPr lang="en-US" altLang="zh-CN" dirty="0" err="1">
                <a:sym typeface="+mn-ea"/>
              </a:rPr>
              <a:t>D.政教分离的政治特点</a:t>
            </a:r>
            <a:endParaRPr lang="en-US" altLang="zh-CN" dirty="0">
              <a:sym typeface="+mn-ea"/>
            </a:endParaRPr>
          </a:p>
        </p:txBody>
      </p:sp>
      <p:sp>
        <p:nvSpPr>
          <p:cNvPr id="9" name="椭圆 8"/>
          <p:cNvSpPr/>
          <p:nvPr/>
        </p:nvSpPr>
        <p:spPr>
          <a:xfrm>
            <a:off x="10944479" y="784963"/>
            <a:ext cx="594991" cy="8034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000" dirty="0">
                <a:solidFill>
                  <a:srgbClr val="FF0000"/>
                </a:solidFill>
              </a:rPr>
              <a:t>A</a:t>
            </a:r>
          </a:p>
        </p:txBody>
      </p:sp>
      <p:sp>
        <p:nvSpPr>
          <p:cNvPr id="14" name="文本框 13">
            <a:extLst>
              <a:ext uri="{FF2B5EF4-FFF2-40B4-BE49-F238E27FC236}">
                <a16:creationId xmlns:a16="http://schemas.microsoft.com/office/drawing/2014/main" xmlns="" id="{AE670991-A235-480D-B163-EF921FC7B5CA}"/>
              </a:ext>
            </a:extLst>
          </p:cNvPr>
          <p:cNvSpPr txBox="1"/>
          <p:nvPr/>
        </p:nvSpPr>
        <p:spPr>
          <a:xfrm>
            <a:off x="0" y="0"/>
            <a:ext cx="12192000" cy="53276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二、</a:t>
            </a:r>
            <a:r>
              <a:rPr lang="zh-CN" altLang="en-US" sz="3200" b="1" dirty="0">
                <a:solidFill>
                  <a:srgbClr val="FFFF00"/>
                </a:solidFill>
                <a:latin typeface="黑体" panose="02010609060101010101" pitchFamily="49" charset="-122"/>
                <a:ea typeface="黑体" panose="02010609060101010101" pitchFamily="49" charset="-122"/>
                <a:sym typeface="+mn-ea"/>
              </a:rPr>
              <a:t>东西贸易的阻碍者</a:t>
            </a:r>
            <a:r>
              <a:rPr lang="en-US" altLang="zh-CN" sz="3200" b="1" dirty="0">
                <a:solidFill>
                  <a:srgbClr val="FFFF00"/>
                </a:solidFill>
                <a:latin typeface="黑体" panose="02010609060101010101" pitchFamily="49" charset="-122"/>
                <a:ea typeface="黑体" panose="02010609060101010101" pitchFamily="49" charset="-122"/>
                <a:sym typeface="+mn-ea"/>
              </a:rPr>
              <a:t>——</a:t>
            </a:r>
            <a:r>
              <a:rPr lang="zh-CN" altLang="en-US" sz="3200" b="1" dirty="0">
                <a:solidFill>
                  <a:srgbClr val="FFFF00"/>
                </a:solidFill>
                <a:latin typeface="黑体" panose="02010609060101010101" pitchFamily="49" charset="-122"/>
                <a:ea typeface="黑体" panose="02010609060101010101" pitchFamily="49" charset="-122"/>
                <a:sym typeface="+mn-ea"/>
              </a:rPr>
              <a:t>奥斯曼土耳其帝国</a:t>
            </a:r>
            <a:r>
              <a:rPr lang="zh-CN" altLang="en-US" sz="2800" b="1">
                <a:solidFill>
                  <a:srgbClr val="FFFF00"/>
                </a:solidFill>
                <a:latin typeface="华文隶书" pitchFamily="2" charset="-122"/>
                <a:ea typeface="华文隶书" pitchFamily="2" charset="-122"/>
                <a:sym typeface="+mn-ea"/>
              </a:rPr>
              <a:t>（</a:t>
            </a:r>
            <a:r>
              <a:rPr lang="en-US" altLang="zh-CN" sz="2800" b="1">
                <a:solidFill>
                  <a:srgbClr val="FFFF00"/>
                </a:solidFill>
                <a:latin typeface="华文隶书" pitchFamily="2" charset="-122"/>
                <a:ea typeface="华文隶书" pitchFamily="2" charset="-122"/>
                <a:sym typeface="+mn-ea"/>
              </a:rPr>
              <a:t>1299</a:t>
            </a:r>
            <a:r>
              <a:rPr lang="zh-CN" altLang="en-US" sz="2800" b="1">
                <a:solidFill>
                  <a:srgbClr val="FFFF00"/>
                </a:solidFill>
                <a:latin typeface="华文隶书" pitchFamily="2" charset="-122"/>
                <a:ea typeface="华文隶书" pitchFamily="2" charset="-122"/>
                <a:sym typeface="+mn-ea"/>
              </a:rPr>
              <a:t>年</a:t>
            </a:r>
            <a:r>
              <a:rPr lang="en-US" altLang="zh-CN" sz="2800" b="1">
                <a:solidFill>
                  <a:srgbClr val="FFFF00"/>
                </a:solidFill>
                <a:latin typeface="华文隶书" pitchFamily="2" charset="-122"/>
                <a:ea typeface="华文隶书" pitchFamily="2" charset="-122"/>
                <a:sym typeface="+mn-ea"/>
              </a:rPr>
              <a:t>—1922</a:t>
            </a:r>
            <a:r>
              <a:rPr lang="zh-CN" altLang="en-US" sz="2800" b="1">
                <a:solidFill>
                  <a:srgbClr val="FFFF00"/>
                </a:solidFill>
                <a:latin typeface="华文隶书" pitchFamily="2" charset="-122"/>
                <a:ea typeface="华文隶书" pitchFamily="2" charset="-122"/>
                <a:sym typeface="+mn-ea"/>
              </a:rPr>
              <a:t>年）</a:t>
            </a:r>
            <a:endParaRPr lang="zh-CN" altLang="en-US" sz="2800" b="1" dirty="0">
              <a:solidFill>
                <a:srgbClr val="FFFF00"/>
              </a:solidFill>
              <a:latin typeface="华文隶书" pitchFamily="2" charset="-122"/>
              <a:ea typeface="华文隶书" pitchFamily="2" charset="-122"/>
              <a:cs typeface="+mn-ea"/>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3" grpId="0" animBg="1"/>
      <p:bldP spid="11" grpId="0" animBg="1"/>
      <p:bldP spid="12" grpId="0" bldLvl="0" animBg="1"/>
      <p:bldP spid="12" grpId="1" animBg="1"/>
      <p:bldP spid="13" grpId="0" animBg="1"/>
      <p:bldP spid="9" grpId="0" bldLvl="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p:nvPr/>
        </p:nvSpPr>
        <p:spPr>
          <a:xfrm>
            <a:off x="1047566" y="603682"/>
            <a:ext cx="10390902" cy="2568779"/>
          </a:xfrm>
          <a:prstGeom prst="rect">
            <a:avLst/>
          </a:prstGeom>
        </p:spPr>
        <p:txBody>
          <a:bodyPr vert="horz" lIns="91435" tIns="45719" rIns="91435" bIns="45719" rtlCol="0">
            <a:normAutofit/>
          </a:bodyPr>
          <a:lstStyle/>
          <a:p>
            <a:pPr algn="ctr" defTabSz="914400">
              <a:lnSpc>
                <a:spcPct val="90000"/>
              </a:lnSpc>
              <a:spcBef>
                <a:spcPts val="1000"/>
              </a:spcBef>
              <a:defRPr/>
            </a:pPr>
            <a:r>
              <a:rPr lang="zh-CN" altLang="en-US" sz="4800" b="1" dirty="0">
                <a:latin typeface="微软雅黑" panose="020B0503020204020204" pitchFamily="34" charset="-122"/>
                <a:ea typeface="微软雅黑" panose="020B0503020204020204" pitchFamily="34" charset="-122"/>
                <a:cs typeface="+mn-ea"/>
                <a:sym typeface="+mn-ea"/>
              </a:rPr>
              <a:t>融汇中华千年文化因子的东南亚古国</a:t>
            </a:r>
            <a:endParaRPr lang="zh-CN" altLang="en-US" sz="3735" b="1" dirty="0">
              <a:solidFill>
                <a:srgbClr val="FF0000"/>
              </a:solidFill>
              <a:latin typeface="微软雅黑" panose="020B0503020204020204" pitchFamily="34" charset="-122"/>
              <a:ea typeface="微软雅黑" panose="020B0503020204020204" pitchFamily="34" charset="-122"/>
              <a:cs typeface="+mn-ea"/>
            </a:endParaRPr>
          </a:p>
          <a:p>
            <a:pPr algn="ctr" defTabSz="914400">
              <a:lnSpc>
                <a:spcPct val="90000"/>
              </a:lnSpc>
              <a:spcBef>
                <a:spcPts val="1000"/>
              </a:spcBef>
              <a:defRPr/>
            </a:pPr>
            <a:r>
              <a:rPr lang="zh-CN" altLang="en-US" sz="3735" b="1" dirty="0">
                <a:solidFill>
                  <a:srgbClr val="FF0000"/>
                </a:solidFill>
                <a:latin typeface="楷体" panose="02010609060101010101" pitchFamily="49" charset="-122"/>
                <a:ea typeface="楷体" panose="02010609060101010101" pitchFamily="49" charset="-122"/>
                <a:cs typeface="+mn-ea"/>
                <a:sym typeface="+mn-ea"/>
              </a:rPr>
              <a:t>南海丝路上的古国：印度</a:t>
            </a:r>
          </a:p>
          <a:p>
            <a:pPr algn="ctr" defTabSz="914400">
              <a:lnSpc>
                <a:spcPct val="90000"/>
              </a:lnSpc>
              <a:spcBef>
                <a:spcPts val="1000"/>
              </a:spcBef>
              <a:defRPr/>
            </a:pPr>
            <a:r>
              <a:rPr lang="zh-CN" altLang="en-US" sz="3735" b="1" dirty="0">
                <a:solidFill>
                  <a:srgbClr val="FF0000"/>
                </a:solidFill>
                <a:latin typeface="楷体" panose="02010609060101010101" pitchFamily="49" charset="-122"/>
                <a:ea typeface="楷体" panose="02010609060101010101" pitchFamily="49" charset="-122"/>
                <a:cs typeface="+mn-ea"/>
                <a:sym typeface="+mn-ea"/>
              </a:rPr>
              <a:t>东海丝路上的古国：日本 朝鲜</a:t>
            </a:r>
          </a:p>
        </p:txBody>
      </p:sp>
      <p:pic>
        <p:nvPicPr>
          <p:cNvPr id="4" name="图片 3" descr="U8752P704DT20140804142339[1]"/>
          <p:cNvPicPr>
            <a:picLocks noChangeAspect="1"/>
          </p:cNvPicPr>
          <p:nvPr/>
        </p:nvPicPr>
        <p:blipFill>
          <a:blip r:embed="rId2" cstate="print"/>
          <a:stretch>
            <a:fillRect/>
          </a:stretch>
        </p:blipFill>
        <p:spPr>
          <a:xfrm>
            <a:off x="7752715" y="4305300"/>
            <a:ext cx="4272280" cy="2552700"/>
          </a:xfrm>
          <a:prstGeom prst="rect">
            <a:avLst/>
          </a:prstGeom>
        </p:spPr>
      </p:pic>
      <p:pic>
        <p:nvPicPr>
          <p:cNvPr id="2" name="图片 1"/>
          <p:cNvPicPr>
            <a:picLocks noChangeAspect="1"/>
          </p:cNvPicPr>
          <p:nvPr/>
        </p:nvPicPr>
        <p:blipFill>
          <a:blip r:embed="rId3" cstate="print"/>
          <a:stretch>
            <a:fillRect/>
          </a:stretch>
        </p:blipFill>
        <p:spPr>
          <a:xfrm>
            <a:off x="165100" y="4420235"/>
            <a:ext cx="3318510" cy="2272030"/>
          </a:xfrm>
          <a:prstGeom prst="rect">
            <a:avLst/>
          </a:prstGeom>
        </p:spPr>
      </p:pic>
      <p:pic>
        <p:nvPicPr>
          <p:cNvPr id="5" name="图片 4"/>
          <p:cNvPicPr>
            <a:picLocks noChangeAspect="1"/>
          </p:cNvPicPr>
          <p:nvPr/>
        </p:nvPicPr>
        <p:blipFill>
          <a:blip r:embed="rId4" cstate="print"/>
          <a:stretch>
            <a:fillRect/>
          </a:stretch>
        </p:blipFill>
        <p:spPr>
          <a:xfrm>
            <a:off x="3597910" y="4358005"/>
            <a:ext cx="4155440" cy="24999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0" y="0"/>
            <a:ext cx="12192000" cy="535527"/>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algn="l"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三、</a:t>
            </a:r>
            <a:r>
              <a:rPr lang="zh-CN" altLang="en-US" sz="3200" b="1" dirty="0">
                <a:solidFill>
                  <a:srgbClr val="FFFF00"/>
                </a:solidFill>
                <a:latin typeface="楷体" panose="02010609060101010101" pitchFamily="49" charset="-122"/>
                <a:ea typeface="楷体" panose="02010609060101010101" pitchFamily="49" charset="-122"/>
                <a:cs typeface="+mn-ea"/>
                <a:sym typeface="+mn-ea"/>
              </a:rPr>
              <a:t>南海丝路上的古国</a:t>
            </a:r>
            <a:r>
              <a:rPr lang="en-US" altLang="zh-CN" sz="3200" b="1" dirty="0">
                <a:solidFill>
                  <a:srgbClr val="FFFF00"/>
                </a:solidFill>
                <a:latin typeface="楷体" panose="02010609060101010101" pitchFamily="49" charset="-122"/>
                <a:ea typeface="楷体" panose="02010609060101010101" pitchFamily="49" charset="-122"/>
                <a:cs typeface="+mn-ea"/>
                <a:sym typeface="+mn-ea"/>
              </a:rPr>
              <a:t>——</a:t>
            </a:r>
            <a:r>
              <a:rPr lang="zh-CN" altLang="en-US" sz="3200" b="1" dirty="0">
                <a:solidFill>
                  <a:srgbClr val="FFFF00"/>
                </a:solidFill>
                <a:latin typeface="楷体" panose="02010609060101010101" pitchFamily="49" charset="-122"/>
                <a:ea typeface="楷体" panose="02010609060101010101" pitchFamily="49" charset="-122"/>
                <a:cs typeface="+mn-ea"/>
                <a:sym typeface="+mn-ea"/>
              </a:rPr>
              <a:t>印度</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45521" y="552767"/>
            <a:ext cx="2169534" cy="2926426"/>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031" y="1498178"/>
            <a:ext cx="3122172" cy="30029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文本框 7"/>
          <p:cNvSpPr txBox="1"/>
          <p:nvPr/>
        </p:nvSpPr>
        <p:spPr>
          <a:xfrm>
            <a:off x="0" y="5881344"/>
            <a:ext cx="5480293" cy="523220"/>
          </a:xfrm>
          <a:prstGeom prst="rect">
            <a:avLst/>
          </a:prstGeom>
          <a:solidFill>
            <a:schemeClr val="bg2"/>
          </a:solidFill>
        </p:spPr>
        <p:txBody>
          <a:bodyPr wrap="square" rtlCol="0">
            <a:spAutoFit/>
          </a:bodyPr>
          <a:lstStyle/>
          <a:p>
            <a:pPr algn="l"/>
            <a:r>
              <a:rPr lang="zh-CN" altLang="en-US" sz="2800" b="1" dirty="0">
                <a:solidFill>
                  <a:srgbClr val="FF0000"/>
                </a:solidFill>
                <a:latin typeface="微软雅黑" panose="020B0503020204020204" pitchFamily="34" charset="-122"/>
                <a:ea typeface="微软雅黑" panose="020B0503020204020204" pitchFamily="34" charset="-122"/>
                <a:sym typeface="+mn-ea"/>
              </a:rPr>
              <a:t>笈多帝国</a:t>
            </a:r>
            <a:r>
              <a:rPr lang="en-US" altLang="zh-CN" sz="2800" b="1" dirty="0">
                <a:solidFill>
                  <a:srgbClr val="FF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黑体" panose="02010609060101010101" pitchFamily="49" charset="-122"/>
                <a:ea typeface="黑体" panose="02010609060101010101" pitchFamily="49" charset="-122"/>
                <a:cs typeface="等线" panose="02010600030101010101" pitchFamily="2" charset="-122"/>
                <a:sym typeface="+mn-ea"/>
              </a:rPr>
              <a:t>印度历史的连续性</a:t>
            </a:r>
          </a:p>
        </p:txBody>
      </p:sp>
      <p:sp>
        <p:nvSpPr>
          <p:cNvPr id="6" name="内容占位符 2"/>
          <p:cNvSpPr>
            <a:spLocks noGrp="1"/>
          </p:cNvSpPr>
          <p:nvPr/>
        </p:nvSpPr>
        <p:spPr>
          <a:xfrm>
            <a:off x="0" y="4513321"/>
            <a:ext cx="5987426" cy="1248308"/>
          </a:xfrm>
          <a:prstGeom prst="rect">
            <a:avLst/>
          </a:prstGeom>
          <a:solidFill>
            <a:schemeClr val="bg2"/>
          </a:solidFill>
          <a:ln w="9525">
            <a:solidFill>
              <a:srgbClr val="7030A0"/>
            </a:solidFill>
          </a:ln>
        </p:spPr>
        <p:txBody>
          <a:bodyPr anchor="t"/>
          <a:lst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400" dirty="0"/>
              <a:t>笈多帝国是印度人在</a:t>
            </a:r>
            <a:r>
              <a:rPr lang="en-US" altLang="zh-CN" sz="2400" dirty="0"/>
              <a:t>4</a:t>
            </a:r>
            <a:r>
              <a:rPr lang="zh-CN" altLang="en-US" sz="2400" dirty="0"/>
              <a:t>世纪创建的一个大帝国，王朝以经济富庶、人口稠密的</a:t>
            </a:r>
            <a:r>
              <a:rPr lang="zh-CN" altLang="en-US" sz="2400" dirty="0">
                <a:solidFill>
                  <a:srgbClr val="FF0000"/>
                </a:solidFill>
              </a:rPr>
              <a:t>恒河流域为中</a:t>
            </a:r>
            <a:r>
              <a:rPr lang="zh-CN" altLang="en-US" sz="2400" dirty="0"/>
              <a:t>心，</a:t>
            </a:r>
            <a:r>
              <a:rPr lang="zh-CN" altLang="en-US" sz="2400" dirty="0">
                <a:solidFill>
                  <a:srgbClr val="FF0000"/>
                </a:solidFill>
              </a:rPr>
              <a:t>印度教</a:t>
            </a:r>
            <a:r>
              <a:rPr lang="zh-CN" altLang="en-US" sz="2400" dirty="0"/>
              <a:t>发展成为印度的主要宗教。</a:t>
            </a:r>
          </a:p>
          <a:p>
            <a:pPr marL="0" indent="0">
              <a:buNone/>
            </a:pPr>
            <a:r>
              <a:rPr lang="zh-CN" altLang="en-US" sz="2400" dirty="0"/>
              <a:t>      </a:t>
            </a:r>
          </a:p>
        </p:txBody>
      </p:sp>
      <p:sp>
        <p:nvSpPr>
          <p:cNvPr id="7" name="内容占位符 2"/>
          <p:cNvSpPr txBox="1"/>
          <p:nvPr/>
        </p:nvSpPr>
        <p:spPr>
          <a:xfrm>
            <a:off x="6188552" y="570905"/>
            <a:ext cx="3856969" cy="4393902"/>
          </a:xfrm>
          <a:prstGeom prst="rect">
            <a:avLst/>
          </a:prstGeom>
          <a:solidFill>
            <a:schemeClr val="bg2"/>
          </a:solidFill>
          <a:ln>
            <a:solidFill>
              <a:srgbClr val="7030A0"/>
            </a:solidFill>
          </a:ln>
        </p:spPr>
        <p:txBody>
          <a:bodyPr vert="horz" lIns="91435" tIns="45719" rIns="91435" bIns="45719" rtlCol="0">
            <a:noAutofit/>
          </a:bodyPr>
          <a:lstStyle/>
          <a:p>
            <a:pPr defTabSz="914400">
              <a:defRPr/>
            </a:pPr>
            <a:r>
              <a:rPr lang="en-US" altLang="zh-CN" sz="2400" dirty="0">
                <a:sym typeface="+mn-ea"/>
              </a:rPr>
              <a:t>       </a:t>
            </a:r>
            <a:r>
              <a:rPr lang="en-US" altLang="zh-CN" sz="2600" b="1" kern="0" dirty="0">
                <a:latin typeface="宋体" panose="02010600030101010101" pitchFamily="2" charset="-122"/>
                <a:ea typeface="宋体" panose="02010600030101010101" pitchFamily="2" charset="-122"/>
                <a:cs typeface="Times New Roman" panose="02020603050405020304" pitchFamily="18" charset="0"/>
                <a:sym typeface="+mn-ea"/>
              </a:rPr>
              <a:t>13</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sym typeface="+mn-ea"/>
              </a:rPr>
              <a:t>世纪初突厥人在印度德里苏丹国（1206-1526），是</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实行政教合一制度。苏丹既是国家元首，又是伊斯兰教最高教长，集君权和神权于一身。</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sym typeface="+mn-ea"/>
              </a:rPr>
              <a:t>苏丹国时期，印度的穆斯林人数剧增，伊斯兰教上升为与印度教并列的主要宗教。</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由穆斯林贵族掌握地方大权。</a:t>
            </a:r>
          </a:p>
        </p:txBody>
      </p:sp>
      <p:pic>
        <p:nvPicPr>
          <p:cNvPr id="17" name="图片 16"/>
          <p:cNvPicPr>
            <a:picLocks noChangeAspect="1"/>
          </p:cNvPicPr>
          <p:nvPr/>
        </p:nvPicPr>
        <p:blipFill>
          <a:blip r:embed="rId5" cstate="print"/>
          <a:stretch>
            <a:fillRect/>
          </a:stretch>
        </p:blipFill>
        <p:spPr>
          <a:xfrm>
            <a:off x="3049924" y="1451867"/>
            <a:ext cx="2937502" cy="3002987"/>
          </a:xfrm>
          <a:prstGeom prst="rect">
            <a:avLst/>
          </a:prstGeom>
          <a:effectLst>
            <a:softEdge rad="114300"/>
          </a:effectLst>
        </p:spPr>
      </p:pic>
      <p:sp>
        <p:nvSpPr>
          <p:cNvPr id="18" name="文本框 17"/>
          <p:cNvSpPr txBox="1"/>
          <p:nvPr/>
        </p:nvSpPr>
        <p:spPr>
          <a:xfrm>
            <a:off x="3107550" y="4148387"/>
            <a:ext cx="2960531" cy="368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t">
            <a:spAutoFit/>
          </a:bodyPr>
          <a:lstStyle/>
          <a:p>
            <a:r>
              <a:rPr lang="zh-CN" altLang="en-US" b="1" dirty="0">
                <a:latin typeface="方正风雅宋简体" panose="02000000000000000000" charset="-122"/>
                <a:ea typeface="方正风雅宋简体" panose="02000000000000000000" charset="-122"/>
              </a:rPr>
              <a:t>摩诃菩提寺，笈多时期建筑 </a:t>
            </a:r>
          </a:p>
        </p:txBody>
      </p:sp>
      <p:sp>
        <p:nvSpPr>
          <p:cNvPr id="19" name="文本框 119824"/>
          <p:cNvSpPr txBox="1"/>
          <p:nvPr/>
        </p:nvSpPr>
        <p:spPr>
          <a:xfrm>
            <a:off x="6835806" y="86062"/>
            <a:ext cx="5379249" cy="398780"/>
          </a:xfrm>
          <a:prstGeom prst="rect">
            <a:avLst/>
          </a:prstGeom>
          <a:solidFill>
            <a:srgbClr val="36F840">
              <a:alpha val="26000"/>
            </a:srgbClr>
          </a:solidFill>
          <a:ln>
            <a:noFill/>
            <a:headEnd type="none" w="med" len="med"/>
            <a:tailEnd type="none" w="med" len="med"/>
          </a:ln>
          <a:effectLst>
            <a:outerShdw blurRad="508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nchor="t">
            <a:spAutoFit/>
            <a:scene3d>
              <a:camera prst="orthographicFront"/>
              <a:lightRig rig="threePt" dir="t"/>
            </a:scene3d>
          </a:bodyPr>
          <a:lstStyle/>
          <a:p>
            <a:pPr algn="ctr"/>
            <a:r>
              <a:rPr lang="zh-CN" altLang="en-US" sz="2000" b="1" dirty="0">
                <a:solidFill>
                  <a:schemeClr val="tx1"/>
                </a:solidFill>
                <a:effectLst>
                  <a:outerShdw blurRad="38100" dist="19050" dir="2700000" algn="tl" rotWithShape="0">
                    <a:schemeClr val="dk1">
                      <a:alpha val="40000"/>
                    </a:schemeClr>
                  </a:outerShdw>
                </a:effectLst>
                <a:latin typeface="方正风雅宋简体" panose="02000000000000000000" charset="-122"/>
                <a:ea typeface="方正风雅宋简体" panose="02000000000000000000" charset="-122"/>
                <a:sym typeface="+mn-ea"/>
              </a:rPr>
              <a:t>孔雀</a:t>
            </a:r>
            <a:r>
              <a:rPr lang="en-US" altLang="zh-CN" sz="2000" b="1" dirty="0">
                <a:solidFill>
                  <a:schemeClr val="tx1"/>
                </a:solidFill>
                <a:effectLst>
                  <a:outerShdw blurRad="38100" dist="19050" dir="2700000" algn="tl" rotWithShape="0">
                    <a:schemeClr val="dk1">
                      <a:alpha val="40000"/>
                    </a:schemeClr>
                  </a:outerShdw>
                </a:effectLst>
                <a:latin typeface="方正风雅宋简体" panose="02000000000000000000" charset="-122"/>
                <a:ea typeface="方正风雅宋简体" panose="02000000000000000000" charset="-122"/>
                <a:sym typeface="+mn-ea"/>
              </a:rPr>
              <a:t>-</a:t>
            </a:r>
            <a:r>
              <a:rPr lang="zh-CN" altLang="en-US" sz="2000" b="1" dirty="0">
                <a:solidFill>
                  <a:schemeClr val="tx1"/>
                </a:solidFill>
                <a:effectLst>
                  <a:outerShdw blurRad="38100" dist="19050" dir="2700000" algn="tl" rotWithShape="0">
                    <a:schemeClr val="dk1">
                      <a:alpha val="40000"/>
                    </a:schemeClr>
                  </a:outerShdw>
                </a:effectLst>
                <a:latin typeface="方正风雅宋简体" panose="02000000000000000000" charset="-122"/>
                <a:ea typeface="方正风雅宋简体" panose="02000000000000000000" charset="-122"/>
                <a:sym typeface="+mn-ea"/>
              </a:rPr>
              <a:t>笈多</a:t>
            </a:r>
            <a:r>
              <a:rPr lang="en-US" altLang="zh-CN" sz="2000" b="1" dirty="0">
                <a:solidFill>
                  <a:schemeClr val="tx1"/>
                </a:solidFill>
                <a:effectLst>
                  <a:outerShdw blurRad="38100" dist="19050" dir="2700000" algn="tl" rotWithShape="0">
                    <a:schemeClr val="dk1">
                      <a:alpha val="40000"/>
                    </a:schemeClr>
                  </a:outerShdw>
                </a:effectLst>
                <a:latin typeface="方正风雅宋简体" panose="02000000000000000000" charset="-122"/>
                <a:ea typeface="方正风雅宋简体" panose="02000000000000000000" charset="-122"/>
                <a:sym typeface="+mn-ea"/>
              </a:rPr>
              <a:t>-</a:t>
            </a:r>
            <a:r>
              <a:rPr lang="zh-CN" altLang="en-US" sz="2000" b="1" dirty="0">
                <a:solidFill>
                  <a:schemeClr val="tx1"/>
                </a:solidFill>
                <a:effectLst>
                  <a:outerShdw blurRad="38100" dist="19050" dir="2700000" algn="tl" rotWithShape="0">
                    <a:schemeClr val="dk1">
                      <a:alpha val="40000"/>
                    </a:schemeClr>
                  </a:outerShdw>
                </a:effectLst>
                <a:latin typeface="方正风雅宋简体" panose="02000000000000000000" charset="-122"/>
                <a:ea typeface="方正风雅宋简体" panose="02000000000000000000" charset="-122"/>
                <a:sym typeface="+mn-ea"/>
              </a:rPr>
              <a:t>拉其普特</a:t>
            </a:r>
            <a:r>
              <a:rPr lang="en-US" altLang="zh-CN" sz="2000" b="1" dirty="0">
                <a:solidFill>
                  <a:schemeClr val="tx1"/>
                </a:solidFill>
                <a:effectLst>
                  <a:outerShdw blurRad="38100" dist="19050" dir="2700000" algn="tl" rotWithShape="0">
                    <a:schemeClr val="dk1">
                      <a:alpha val="40000"/>
                    </a:schemeClr>
                  </a:outerShdw>
                </a:effectLst>
                <a:latin typeface="方正风雅宋简体" panose="02000000000000000000" charset="-122"/>
                <a:ea typeface="方正风雅宋简体" panose="02000000000000000000" charset="-122"/>
                <a:sym typeface="+mn-ea"/>
              </a:rPr>
              <a:t>-</a:t>
            </a:r>
            <a:r>
              <a:rPr lang="zh-CN" altLang="en-US" sz="2000" b="1" dirty="0">
                <a:solidFill>
                  <a:schemeClr val="tx1"/>
                </a:solidFill>
                <a:effectLst>
                  <a:outerShdw blurRad="38100" dist="19050" dir="2700000" algn="tl" rotWithShape="0">
                    <a:schemeClr val="dk1">
                      <a:alpha val="40000"/>
                    </a:schemeClr>
                  </a:outerShdw>
                </a:effectLst>
                <a:latin typeface="方正风雅宋简体" panose="02000000000000000000" charset="-122"/>
                <a:ea typeface="方正风雅宋简体" panose="02000000000000000000" charset="-122"/>
                <a:sym typeface="+mn-ea"/>
              </a:rPr>
              <a:t>德里苏丹</a:t>
            </a:r>
            <a:r>
              <a:rPr lang="en-US" altLang="zh-CN" sz="2000" b="1" dirty="0">
                <a:solidFill>
                  <a:schemeClr val="tx1"/>
                </a:solidFill>
                <a:effectLst>
                  <a:outerShdw blurRad="38100" dist="19050" dir="2700000" algn="tl" rotWithShape="0">
                    <a:schemeClr val="dk1">
                      <a:alpha val="40000"/>
                    </a:schemeClr>
                  </a:outerShdw>
                </a:effectLst>
                <a:latin typeface="方正风雅宋简体" panose="02000000000000000000" charset="-122"/>
                <a:ea typeface="方正风雅宋简体" panose="02000000000000000000" charset="-122"/>
                <a:sym typeface="+mn-ea"/>
              </a:rPr>
              <a:t>-</a:t>
            </a:r>
            <a:r>
              <a:rPr lang="zh-CN" altLang="en-US" sz="2000" b="1" dirty="0">
                <a:solidFill>
                  <a:schemeClr val="tx1"/>
                </a:solidFill>
                <a:effectLst>
                  <a:outerShdw blurRad="38100" dist="19050" dir="2700000" algn="tl" rotWithShape="0">
                    <a:schemeClr val="dk1">
                      <a:alpha val="40000"/>
                    </a:schemeClr>
                  </a:outerShdw>
                </a:effectLst>
                <a:latin typeface="方正风雅宋简体" panose="02000000000000000000" charset="-122"/>
                <a:ea typeface="方正风雅宋简体" panose="02000000000000000000" charset="-122"/>
                <a:sym typeface="+mn-ea"/>
              </a:rPr>
              <a:t>莫卧儿</a:t>
            </a:r>
            <a:endParaRPr lang="zh-CN" altLang="en-US" sz="2000" b="1" strike="noStrike" noProof="1">
              <a:solidFill>
                <a:schemeClr val="tx1"/>
              </a:solidFill>
              <a:effectLst>
                <a:outerShdw blurRad="38100" dist="19050" dir="2700000" algn="tl" rotWithShape="0">
                  <a:schemeClr val="dk1">
                    <a:alpha val="40000"/>
                  </a:schemeClr>
                </a:outerShdw>
              </a:effectLst>
              <a:latin typeface="方正风雅宋简体" panose="02000000000000000000" charset="-122"/>
              <a:ea typeface="方正风雅宋简体" panose="02000000000000000000" charset="-122"/>
              <a:cs typeface="+mn-ea"/>
              <a:sym typeface="+mn-ea"/>
            </a:endParaRPr>
          </a:p>
        </p:txBody>
      </p:sp>
      <p:sp>
        <p:nvSpPr>
          <p:cNvPr id="20" name="文本框 7"/>
          <p:cNvSpPr txBox="1"/>
          <p:nvPr/>
        </p:nvSpPr>
        <p:spPr>
          <a:xfrm>
            <a:off x="6188552" y="5333960"/>
            <a:ext cx="5859634" cy="953135"/>
          </a:xfrm>
          <a:prstGeom prst="rect">
            <a:avLst/>
          </a:prstGeom>
          <a:solidFill>
            <a:schemeClr val="bg2"/>
          </a:solidFill>
        </p:spPr>
        <p:txBody>
          <a:bodyPr wrap="square" rtlCol="0">
            <a:spAutoFit/>
          </a:bodyPr>
          <a:lstStyle/>
          <a:p>
            <a:pPr algn="l"/>
            <a:r>
              <a:rPr lang="zh-CN" altLang="en-US" sz="2800" b="1" dirty="0">
                <a:solidFill>
                  <a:srgbClr val="FF0000"/>
                </a:solidFill>
                <a:latin typeface="微软雅黑" panose="020B0503020204020204" pitchFamily="34" charset="-122"/>
                <a:ea typeface="微软雅黑" panose="020B0503020204020204" pitchFamily="34" charset="-122"/>
                <a:sym typeface="+mn-ea"/>
              </a:rPr>
              <a:t>苏丹帝国</a:t>
            </a:r>
            <a:r>
              <a:rPr lang="en-US" altLang="zh-CN" sz="2800" b="1"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C00000"/>
                </a:solidFill>
                <a:latin typeface="黑体" panose="02010609060101010101" pitchFamily="49" charset="-122"/>
                <a:ea typeface="黑体" panose="02010609060101010101" pitchFamily="49" charset="-122"/>
                <a:cs typeface="等线" panose="02010600030101010101" pitchFamily="2" charset="-122"/>
                <a:sym typeface="+mn-ea"/>
              </a:rPr>
              <a:t>阿拉伯政治制度的延续者</a:t>
            </a:r>
            <a:endParaRPr lang="zh-CN" altLang="en-US" sz="2800" b="1" dirty="0">
              <a:solidFill>
                <a:srgbClr val="C00000"/>
              </a:solidFill>
              <a:latin typeface="黑体" panose="02010609060101010101" pitchFamily="49" charset="-122"/>
              <a:ea typeface="黑体" panose="02010609060101010101" pitchFamily="49" charset="-122"/>
              <a:cs typeface="等线" panose="02010600030101010101" pitchFamily="2" charset="-122"/>
              <a:sym typeface="+mn-ea"/>
            </a:endParaRPr>
          </a:p>
        </p:txBody>
      </p:sp>
      <p:sp>
        <p:nvSpPr>
          <p:cNvPr id="24" name="标题 1">
            <a:extLst>
              <a:ext uri="{FF2B5EF4-FFF2-40B4-BE49-F238E27FC236}">
                <a16:creationId xmlns:a16="http://schemas.microsoft.com/office/drawing/2014/main" xmlns="" id="{667DD3F7-4CF4-4B28-9978-B89C9ED5C543}"/>
              </a:ext>
            </a:extLst>
          </p:cNvPr>
          <p:cNvSpPr txBox="1"/>
          <p:nvPr/>
        </p:nvSpPr>
        <p:spPr>
          <a:xfrm>
            <a:off x="0" y="552767"/>
            <a:ext cx="6096000" cy="892552"/>
          </a:xfrm>
          <a:prstGeom prst="rect">
            <a:avLst/>
          </a:prstGeom>
          <a:solidFill>
            <a:srgbClr val="660066"/>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4"/>
          </a:fillRef>
          <a:effectRef idx="1">
            <a:schemeClr val="accent4"/>
          </a:effectRef>
          <a:fontRef idx="minor">
            <a:schemeClr val="lt1"/>
          </a:fontRef>
        </p:style>
        <p:txBody>
          <a:bodyPr wrap="square">
            <a:spAutoFit/>
          </a:bodyPr>
          <a:lstStyle>
            <a:defPPr>
              <a:defRPr lang="zh-CN"/>
            </a:defPPr>
            <a:lvl1pPr eaLnBrk="0" hangingPunct="0">
              <a:defRPr sz="2800" b="1">
                <a:solidFill>
                  <a:schemeClr val="lt1"/>
                </a:solidFill>
                <a:latin typeface="Arial" panose="020B0604020202020204" pitchFamily="34" charset="0"/>
                <a:ea typeface="宋体" panose="02010600030101010101" pitchFamily="2" charset="-122"/>
              </a:defRPr>
            </a:lvl1pPr>
            <a:lvl2pPr marL="742950" indent="-285750" eaLnBrk="0" hangingPunct="0">
              <a:defRPr>
                <a:solidFill>
                  <a:schemeClr val="lt1"/>
                </a:solidFill>
                <a:latin typeface="Arial" panose="020B0604020202020204" pitchFamily="34" charset="0"/>
                <a:ea typeface="宋体" panose="02010600030101010101" pitchFamily="2" charset="-122"/>
              </a:defRPr>
            </a:lvl2pPr>
            <a:lvl3pPr marL="1143000" indent="-228600" eaLnBrk="0" hangingPunct="0">
              <a:defRPr>
                <a:solidFill>
                  <a:schemeClr val="lt1"/>
                </a:solidFill>
                <a:latin typeface="Arial" panose="020B0604020202020204" pitchFamily="34" charset="0"/>
                <a:ea typeface="宋体" panose="02010600030101010101" pitchFamily="2" charset="-122"/>
              </a:defRPr>
            </a:lvl3pPr>
            <a:lvl4pPr marL="1600200" indent="-228600" eaLnBrk="0" hangingPunct="0">
              <a:defRPr>
                <a:solidFill>
                  <a:schemeClr val="lt1"/>
                </a:solidFill>
                <a:latin typeface="Arial" panose="020B0604020202020204" pitchFamily="34" charset="0"/>
                <a:ea typeface="宋体" panose="02010600030101010101" pitchFamily="2" charset="-122"/>
              </a:defRPr>
            </a:lvl4pPr>
            <a:lvl5pPr marL="2057400" indent="-228600" eaLnBrk="0" hangingPunct="0">
              <a:defRPr>
                <a:solidFill>
                  <a:schemeClr val="lt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9pPr>
          </a:lstStyle>
          <a:p>
            <a:r>
              <a:rPr lang="zh-CN" altLang="en-US" sz="2600" kern="0" dirty="0">
                <a:solidFill>
                  <a:schemeClr val="bg1"/>
                </a:solidFill>
                <a:latin typeface="宋体" panose="02010600030101010101" pitchFamily="2" charset="-122"/>
                <a:cs typeface="Times New Roman" panose="02020603050405020304" pitchFamily="18" charset="0"/>
              </a:rPr>
              <a:t>思考：从笈多帝国到苏丹帝国，印度宗教发生了什么变化、原因是什么？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4" presetClass="entr" presetSubtype="16" fill="hold" nodeType="after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box(in)">
                                      <p:cBhvr>
                                        <p:cTn id="34" dur="2000"/>
                                        <p:tgtEl>
                                          <p:spTgt spid="102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bldLvl="0" animBg="1"/>
      <p:bldP spid="18" grpId="0" bldLvl="0" animBg="1"/>
      <p:bldP spid="2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161" y="611573"/>
            <a:ext cx="5759040" cy="2615543"/>
          </a:xfrm>
          <a:prstGeom prst="rect">
            <a:avLst/>
          </a:prstGeom>
          <a:noFill/>
          <a:ln w="28575">
            <a:solidFill>
              <a:schemeClr val="tx1"/>
            </a:solidFill>
            <a:round/>
          </a:ln>
          <a:extLst>
            <a:ext uri="{909E8E84-426E-40DD-AFC4-6F175D3DCCD1}">
              <a14:hiddenFill xmlns:a14="http://schemas.microsoft.com/office/drawing/2010/main" xmlns="">
                <a:solidFill>
                  <a:srgbClr val="FFFFFF"/>
                </a:solidFill>
              </a14:hiddenFill>
            </a:ext>
          </a:extLst>
        </p:spPr>
      </p:pic>
      <p:sp>
        <p:nvSpPr>
          <p:cNvPr id="4" name="文本框 2"/>
          <p:cNvSpPr txBox="1"/>
          <p:nvPr/>
        </p:nvSpPr>
        <p:spPr>
          <a:xfrm>
            <a:off x="10426251" y="611236"/>
            <a:ext cx="1504950" cy="4127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defPPr>
              <a:defRPr lang="zh-CN"/>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zh-CN" altLang="en-US" sz="2100" b="1" noProof="1">
                <a:latin typeface="微软雅黑" panose="020B0503020204020204" pitchFamily="34" charset="-122"/>
                <a:ea typeface="微软雅黑" panose="020B0503020204020204" pitchFamily="34" charset="-122"/>
              </a:rPr>
              <a:t>泰姬陵</a:t>
            </a:r>
          </a:p>
        </p:txBody>
      </p:sp>
      <p:sp>
        <p:nvSpPr>
          <p:cNvPr id="5" name="矩形 4"/>
          <p:cNvSpPr/>
          <p:nvPr/>
        </p:nvSpPr>
        <p:spPr>
          <a:xfrm>
            <a:off x="20508" y="584930"/>
            <a:ext cx="5961753" cy="3693319"/>
          </a:xfrm>
          <a:prstGeom prst="rect">
            <a:avLst/>
          </a:prstGeom>
          <a:solidFill>
            <a:schemeClr val="bg1"/>
          </a:solidFill>
        </p:spPr>
        <p:txBody>
          <a:bodyPr wrap="square">
            <a:spAutoFit/>
          </a:bodyPr>
          <a:lstStyle/>
          <a:p>
            <a:r>
              <a:rPr lang="en-US" altLang="zh-CN"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sym typeface="+mn-ea"/>
              </a:rPr>
              <a:t>中世纪时期南亚文化是其古代文化的继续，而外来伊斯兰文化对它的发展产生了重要的影响</a:t>
            </a:r>
            <a:r>
              <a:rPr lang="en-US" altLang="zh-CN"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sym typeface="+mn-ea"/>
              </a:rPr>
              <a:t>中世纪印度文学上的成就以梵文文学为典型，大约</a:t>
            </a:r>
            <a:r>
              <a:rPr lang="en-US" altLang="zh-CN"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sym typeface="+mn-ea"/>
              </a:rPr>
              <a:t>10</a:t>
            </a:r>
            <a:r>
              <a:rPr lang="zh-CN" altLang="en-US"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sym typeface="+mn-ea"/>
              </a:rPr>
              <a:t>世纪开始，印度的古典梵文文学开始向民间文学过渡，而这种过渡也因伊斯兰教文化的传入得以加速</a:t>
            </a:r>
            <a:r>
              <a:rPr lang="en-US" altLang="zh-CN"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sym typeface="+mn-ea"/>
              </a:rPr>
              <a:t>伊斯兰教的传入，</a:t>
            </a:r>
            <a:r>
              <a:rPr lang="zh-CN" altLang="en-US" sz="2600" b="1" kern="0" dirty="0">
                <a:solidFill>
                  <a:srgbClr val="FF0000"/>
                </a:solidFill>
                <a:latin typeface="宋体" panose="02010600030101010101" pitchFamily="2" charset="-122"/>
                <a:ea typeface="宋体" panose="02010600030101010101" pitchFamily="2" charset="-122"/>
                <a:cs typeface="Times New Roman" panose="02020603050405020304" pitchFamily="18" charset="0"/>
                <a:sym typeface="+mn-ea"/>
              </a:rPr>
              <a:t>为印度带来了建筑雕刻艺术的新发展，出现了民间传统与波斯中亚艺术的结合。</a:t>
            </a:r>
            <a:endParaRPr lang="zh-CN" altLang="en-US" sz="2600" b="1" kern="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6" name="文本框 5"/>
          <p:cNvSpPr txBox="1"/>
          <p:nvPr/>
        </p:nvSpPr>
        <p:spPr>
          <a:xfrm>
            <a:off x="20508" y="4327652"/>
            <a:ext cx="5938112" cy="988797"/>
          </a:xfrm>
          <a:prstGeom prst="rect">
            <a:avLst/>
          </a:prstGeom>
          <a:solidFill>
            <a:srgbClr val="CCFF33"/>
          </a:solidFill>
          <a:effectLst>
            <a:outerShdw blurRad="50800" dist="76200" dir="2700000" algn="tl" rotWithShape="0">
              <a:prstClr val="black">
                <a:alpha val="40000"/>
              </a:prstClr>
            </a:outerShdw>
          </a:effectLst>
        </p:spPr>
        <p:txBody>
          <a:bodyPr wrap="square" rtlCol="0" anchor="t">
            <a:spAutoFit/>
            <a:scene3d>
              <a:camera prst="orthographicFront"/>
              <a:lightRig rig="threePt" dir="t"/>
            </a:scene3d>
          </a:bodyPr>
          <a:lstStyle/>
          <a:p>
            <a:pPr algn="l" fontAlgn="auto">
              <a:lnSpc>
                <a:spcPct val="120000"/>
              </a:lnSpc>
            </a:pPr>
            <a:r>
              <a:rPr lang="zh-CN" altLang="en-US" sz="2600" b="1" kern="0" dirty="0">
                <a:solidFill>
                  <a:srgbClr val="FF0000"/>
                </a:solidFill>
                <a:latin typeface="宋体" panose="02010600030101010101" pitchFamily="2" charset="-122"/>
                <a:ea typeface="宋体" panose="02010600030101010101" pitchFamily="2" charset="-122"/>
                <a:cs typeface="Times New Roman" panose="02020603050405020304" pitchFamily="18" charset="0"/>
                <a:sym typeface="+mn-ea"/>
              </a:rPr>
              <a:t>文化：</a:t>
            </a:r>
            <a:r>
              <a:rPr lang="zh-CN" altLang="en-US"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sym typeface="+mn-ea"/>
              </a:rPr>
              <a:t>多种文化、宗教思想并存，在相互借鉴中融合发展</a:t>
            </a:r>
          </a:p>
        </p:txBody>
      </p:sp>
      <p:sp>
        <p:nvSpPr>
          <p:cNvPr id="13" name="矩形 12"/>
          <p:cNvSpPr/>
          <p:nvPr/>
        </p:nvSpPr>
        <p:spPr>
          <a:xfrm>
            <a:off x="6076872" y="3227116"/>
            <a:ext cx="6115128" cy="2092881"/>
          </a:xfrm>
          <a:prstGeom prst="rect">
            <a:avLst/>
          </a:prstGeom>
        </p:spPr>
        <p:txBody>
          <a:bodyPr wrap="square">
            <a:spAutoFit/>
          </a:bodyPr>
          <a:lstStyle/>
          <a:p>
            <a:r>
              <a:rPr lang="zh-CN" altLang="en-US"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rPr>
              <a:t>是莫卧儿皇帝沙</a:t>
            </a:r>
            <a:r>
              <a:rPr lang="en-US" altLang="zh-CN"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rPr>
              <a:t>·</a:t>
            </a:r>
            <a:r>
              <a:rPr lang="zh-CN" altLang="en-US"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rPr>
              <a:t>贾汗为纪念他心爱的妃子于</a:t>
            </a:r>
            <a:r>
              <a:rPr lang="en-US" altLang="zh-CN"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rPr>
              <a:t>1631</a:t>
            </a:r>
            <a:r>
              <a:rPr lang="zh-CN" altLang="en-US"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rPr>
              <a:t>年至</a:t>
            </a:r>
            <a:r>
              <a:rPr lang="en-US" altLang="zh-CN"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rPr>
              <a:t>1653</a:t>
            </a:r>
            <a:r>
              <a:rPr lang="zh-CN" altLang="en-US" sz="2600" b="1" kern="0" dirty="0">
                <a:solidFill>
                  <a:schemeClr val="dk1"/>
                </a:solidFill>
                <a:latin typeface="宋体" panose="02010600030101010101" pitchFamily="2" charset="-122"/>
                <a:ea typeface="宋体" panose="02010600030101010101" pitchFamily="2" charset="-122"/>
                <a:cs typeface="Times New Roman" panose="02020603050405020304" pitchFamily="18" charset="0"/>
              </a:rPr>
              <a:t>年在阿格拉而建的。是印度穆斯林艺术最完美的瑰宝，是世界遗产中的经典杰作之一，被誉为“完美建筑”，又有“印度明珠”的美誉。</a:t>
            </a:r>
          </a:p>
        </p:txBody>
      </p:sp>
      <p:sp>
        <p:nvSpPr>
          <p:cNvPr id="2" name="文本框 1"/>
          <p:cNvSpPr txBox="1"/>
          <p:nvPr/>
        </p:nvSpPr>
        <p:spPr>
          <a:xfrm>
            <a:off x="0" y="0"/>
            <a:ext cx="12192000" cy="535527"/>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algn="ct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三、</a:t>
            </a:r>
            <a:r>
              <a:rPr lang="zh-CN" altLang="en-US" sz="3200" b="1" dirty="0">
                <a:solidFill>
                  <a:srgbClr val="FFFF00"/>
                </a:solidFill>
                <a:latin typeface="楷体" panose="02010609060101010101" pitchFamily="49" charset="-122"/>
                <a:ea typeface="楷体" panose="02010609060101010101" pitchFamily="49" charset="-122"/>
                <a:cs typeface="+mn-ea"/>
                <a:sym typeface="+mn-ea"/>
              </a:rPr>
              <a:t>南海丝路上的古国</a:t>
            </a:r>
            <a:r>
              <a:rPr lang="en-US" altLang="zh-CN" sz="3200" b="1" dirty="0">
                <a:solidFill>
                  <a:srgbClr val="FFFF00"/>
                </a:solidFill>
                <a:latin typeface="楷体" panose="02010609060101010101" pitchFamily="49" charset="-122"/>
                <a:ea typeface="楷体" panose="02010609060101010101" pitchFamily="49" charset="-122"/>
                <a:cs typeface="+mn-ea"/>
                <a:sym typeface="+mn-ea"/>
              </a:rPr>
              <a:t>——</a:t>
            </a:r>
            <a:r>
              <a:rPr lang="zh-CN" altLang="en-US" sz="3200" b="1" dirty="0">
                <a:solidFill>
                  <a:srgbClr val="FFFF00"/>
                </a:solidFill>
                <a:latin typeface="楷体" panose="02010609060101010101" pitchFamily="49" charset="-122"/>
                <a:ea typeface="楷体" panose="02010609060101010101" pitchFamily="49" charset="-122"/>
                <a:cs typeface="+mn-ea"/>
                <a:sym typeface="+mn-ea"/>
              </a:rPr>
              <a:t>印度</a:t>
            </a:r>
          </a:p>
        </p:txBody>
      </p:sp>
      <p:sp>
        <p:nvSpPr>
          <p:cNvPr id="10" name="内容占位符 2"/>
          <p:cNvSpPr>
            <a:spLocks noGrp="1"/>
          </p:cNvSpPr>
          <p:nvPr>
            <p:ph idx="1"/>
          </p:nvPr>
        </p:nvSpPr>
        <p:spPr>
          <a:xfrm>
            <a:off x="294097" y="5365852"/>
            <a:ext cx="11036710" cy="1334040"/>
          </a:xfrm>
        </p:spPr>
        <p:style>
          <a:lnRef idx="1">
            <a:schemeClr val="accent2"/>
          </a:lnRef>
          <a:fillRef idx="2">
            <a:schemeClr val="accent2"/>
          </a:fillRef>
          <a:effectRef idx="1">
            <a:schemeClr val="accent2"/>
          </a:effectRef>
          <a:fontRef idx="minor">
            <a:schemeClr val="dk1"/>
          </a:fontRef>
        </p:style>
        <p:txBody>
          <a:bodyPr rtlCol="0">
            <a:noAutofit/>
          </a:bodyPr>
          <a:lstStyle/>
          <a:p>
            <a:pPr marL="0" indent="0" eaLnBrk="1" fontAlgn="auto" hangingPunct="1">
              <a:lnSpc>
                <a:spcPct val="100000"/>
              </a:lnSpc>
              <a:spcBef>
                <a:spcPts val="0"/>
              </a:spcBef>
              <a:spcAft>
                <a:spcPct val="0"/>
              </a:spcAft>
              <a:buFont typeface="Arial" panose="020B0604020202020204" pitchFamily="34" charset="0"/>
              <a:buNone/>
              <a:defRPr/>
            </a:pPr>
            <a:r>
              <a:rPr lang="zh-CN" altLang="zh-CN" sz="2600" b="1" dirty="0">
                <a:latin typeface="宋体" panose="02010600030101010101" pitchFamily="2" charset="-122"/>
                <a:ea typeface="宋体" panose="02010600030101010101" pitchFamily="2" charset="-122"/>
              </a:rPr>
              <a:t>中古时期，南亚印度地区先后建立笈多帝国和德里苏丹国家，下列表述正确的是</a:t>
            </a:r>
            <a:r>
              <a:rPr lang="en-US" altLang="zh-CN" sz="2600" b="1" dirty="0">
                <a:latin typeface="宋体" panose="02010600030101010101" pitchFamily="2" charset="-122"/>
                <a:ea typeface="宋体" panose="02010600030101010101" pitchFamily="2" charset="-122"/>
              </a:rPr>
              <a:t>  A. 4</a:t>
            </a:r>
            <a:r>
              <a:rPr lang="zh-CN" altLang="zh-CN" sz="2600" b="1" dirty="0">
                <a:latin typeface="宋体" panose="02010600030101010101" pitchFamily="2" charset="-122"/>
                <a:ea typeface="宋体" panose="02010600030101010101" pitchFamily="2" charset="-122"/>
              </a:rPr>
              <a:t>世纪初期笈多帝国统一恒河流域</a:t>
            </a:r>
            <a:r>
              <a:rPr lang="en-US" altLang="zh-CN" sz="2600" b="1" dirty="0">
                <a:latin typeface="宋体" panose="02010600030101010101" pitchFamily="2" charset="-122"/>
                <a:ea typeface="宋体" panose="02010600030101010101" pitchFamily="2" charset="-122"/>
              </a:rPr>
              <a:t> B. </a:t>
            </a:r>
            <a:r>
              <a:rPr lang="zh-CN" altLang="zh-CN" sz="2600" b="1" dirty="0">
                <a:latin typeface="宋体" panose="02010600030101010101" pitchFamily="2" charset="-122"/>
                <a:ea typeface="宋体" panose="02010600030101010101" pitchFamily="2" charset="-122"/>
              </a:rPr>
              <a:t>笈多帝国实行政教合一体制</a:t>
            </a:r>
            <a:r>
              <a:rPr lang="en-US" altLang="zh-CN" sz="2600" b="1" dirty="0">
                <a:latin typeface="宋体" panose="02010600030101010101" pitchFamily="2" charset="-122"/>
                <a:ea typeface="宋体" panose="02010600030101010101" pitchFamily="2" charset="-122"/>
              </a:rPr>
              <a:t>  C. </a:t>
            </a:r>
            <a:r>
              <a:rPr lang="zh-CN" altLang="zh-CN" sz="2600" b="1" dirty="0">
                <a:latin typeface="宋体" panose="02010600030101010101" pitchFamily="2" charset="-122"/>
                <a:ea typeface="宋体" panose="02010600030101010101" pitchFamily="2" charset="-122"/>
              </a:rPr>
              <a:t>突厥人建立德里苏丹国家</a:t>
            </a:r>
            <a:r>
              <a:rPr lang="en-US" altLang="zh-CN" sz="2600" b="1" dirty="0">
                <a:latin typeface="宋体" panose="02010600030101010101" pitchFamily="2" charset="-122"/>
                <a:ea typeface="宋体" panose="02010600030101010101" pitchFamily="2" charset="-122"/>
              </a:rPr>
              <a:t>    D. </a:t>
            </a:r>
            <a:r>
              <a:rPr lang="zh-CN" altLang="zh-CN" sz="2600" b="1" dirty="0">
                <a:latin typeface="宋体" panose="02010600030101010101" pitchFamily="2" charset="-122"/>
                <a:ea typeface="宋体" panose="02010600030101010101" pitchFamily="2" charset="-122"/>
              </a:rPr>
              <a:t>德里苏丹国家以印度教为国教</a:t>
            </a:r>
          </a:p>
        </p:txBody>
      </p:sp>
      <p:sp>
        <p:nvSpPr>
          <p:cNvPr id="11" name="矩形 10"/>
          <p:cNvSpPr/>
          <p:nvPr/>
        </p:nvSpPr>
        <p:spPr>
          <a:xfrm>
            <a:off x="11194785" y="5175126"/>
            <a:ext cx="1023037"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en-US" altLang="zh-CN" sz="8800" b="1" u="none" strike="noStrike" cap="none" spc="0" normalizeH="0" baseline="0">
                <a:ln w="1143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Times New Roman" panose="02020603050405020304" pitchFamily="18" charset="0"/>
              </a:rPr>
              <a:t>C</a:t>
            </a:r>
            <a:endParaRPr lang="zh-CN" altLang="en-US" sz="8800" b="1" cap="none" spc="0">
              <a:ln w="1143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bg/>
                                          </p:spTgt>
                                        </p:tgtEl>
                                        <p:attrNameLst>
                                          <p:attrName>style.visibility</p:attrName>
                                        </p:attrNameLst>
                                      </p:cBhvr>
                                      <p:to>
                                        <p:strVal val="visible"/>
                                      </p:to>
                                    </p:set>
                                    <p:animEffect transition="in" filter="barn(inVertical)">
                                      <p:cBhvr>
                                        <p:cTn id="30" dur="500"/>
                                        <p:tgtEl>
                                          <p:spTgt spid="10">
                                            <p:bg/>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barn(inVertical)">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ldLvl="0" animBg="1"/>
      <p:bldP spid="13" grpId="0"/>
      <p:bldP spid="10" grpId="0" build="p"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0"/>
            <a:ext cx="12192000" cy="535527"/>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algn="ctr" defTabSz="1219200" eaLnBrk="0" fontAlgn="base" hangingPunct="0">
              <a:lnSpc>
                <a:spcPct val="90000"/>
              </a:lnSpc>
              <a:spcBef>
                <a:spcPts val="1115"/>
              </a:spcBef>
              <a:spcAft>
                <a:spcPct val="0"/>
              </a:spcAft>
              <a:defRPr/>
            </a:pPr>
            <a:r>
              <a:rPr lang="zh-CN" altLang="en-US" sz="3200" b="1" dirty="0">
                <a:solidFill>
                  <a:schemeClr val="bg1"/>
                </a:solidFill>
                <a:latin typeface="黑体" panose="02010609060101010101" pitchFamily="49" charset="-122"/>
                <a:ea typeface="黑体" panose="02010609060101010101" pitchFamily="49" charset="-122"/>
                <a:cs typeface="楷体" panose="02010609060101010101" pitchFamily="49" charset="-122"/>
              </a:rPr>
              <a:t>四、</a:t>
            </a:r>
            <a:r>
              <a:rPr lang="zh-CN" altLang="en-US" sz="3200" b="1" dirty="0">
                <a:solidFill>
                  <a:schemeClr val="bg1"/>
                </a:solidFill>
                <a:latin typeface="楷体" panose="02010609060101010101" pitchFamily="49" charset="-122"/>
                <a:ea typeface="楷体" panose="02010609060101010101" pitchFamily="49" charset="-122"/>
                <a:cs typeface="+mn-ea"/>
                <a:sym typeface="+mn-ea"/>
              </a:rPr>
              <a:t>一衣带水的邻邦</a:t>
            </a:r>
            <a:r>
              <a:rPr lang="en-US" altLang="zh-CN" sz="3200" b="1" dirty="0">
                <a:solidFill>
                  <a:srgbClr val="FF0000"/>
                </a:solidFill>
                <a:latin typeface="楷体" panose="02010609060101010101" pitchFamily="49" charset="-122"/>
                <a:ea typeface="楷体" panose="02010609060101010101" pitchFamily="49" charset="-122"/>
                <a:cs typeface="+mn-ea"/>
                <a:sym typeface="+mn-ea"/>
              </a:rPr>
              <a:t>——</a:t>
            </a:r>
            <a:r>
              <a:rPr lang="zh-CN" altLang="en-US" sz="3200" b="1" dirty="0">
                <a:solidFill>
                  <a:schemeClr val="bg1"/>
                </a:solidFill>
                <a:latin typeface="楷体" panose="02010609060101010101" pitchFamily="49" charset="-122"/>
                <a:ea typeface="楷体" panose="02010609060101010101" pitchFamily="49" charset="-122"/>
                <a:cs typeface="+mn-ea"/>
                <a:sym typeface="+mn-ea"/>
              </a:rPr>
              <a:t>日本</a:t>
            </a:r>
            <a:endParaRPr lang="zh-CN" altLang="en-US" sz="3200" b="1" dirty="0">
              <a:solidFill>
                <a:schemeClr val="bg1"/>
              </a:solidFill>
              <a:latin typeface="黑体" panose="02010609060101010101" pitchFamily="49" charset="-122"/>
              <a:ea typeface="黑体" panose="02010609060101010101" pitchFamily="49" charset="-122"/>
              <a:cs typeface="+mn-ea"/>
              <a:sym typeface="+mn-ea"/>
            </a:endParaRPr>
          </a:p>
        </p:txBody>
      </p:sp>
      <p:sp>
        <p:nvSpPr>
          <p:cNvPr id="4" name="矩形 4"/>
          <p:cNvSpPr>
            <a:spLocks noChangeArrowheads="1"/>
          </p:cNvSpPr>
          <p:nvPr/>
        </p:nvSpPr>
        <p:spPr bwMode="auto">
          <a:xfrm>
            <a:off x="213700" y="503426"/>
            <a:ext cx="5831489" cy="104644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defTabSz="914400">
              <a:defRPr/>
            </a:pPr>
            <a:r>
              <a:rPr lang="zh-CN" altLang="en-US" sz="3600" dirty="0">
                <a:solidFill>
                  <a:srgbClr val="000000"/>
                </a:solidFill>
                <a:latin typeface="等线" panose="02010600030101010101" pitchFamily="2" charset="-122"/>
                <a:ea typeface="等线" panose="02010600030101010101" pitchFamily="2" charset="-122"/>
              </a:rPr>
              <a:t>              </a:t>
            </a:r>
            <a:r>
              <a:rPr lang="en-US" altLang="zh-CN" sz="2600" b="1" kern="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600" b="1" kern="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大唐国者，法式备定，珍国也，常须达。</a:t>
            </a:r>
            <a:r>
              <a:rPr lang="en-US" altLang="zh-CN" sz="2600" b="1" kern="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600" b="1" kern="0" dirty="0">
                <a:solidFill>
                  <a:schemeClr val="tx1"/>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2600" b="1" kern="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600" b="1" kern="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日本书纪</a:t>
            </a:r>
            <a:r>
              <a:rPr lang="en-US" altLang="zh-CN" sz="2600" b="1" kern="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600" b="1" kern="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p:txBody>
      </p:sp>
      <p:grpSp>
        <p:nvGrpSpPr>
          <p:cNvPr id="5" name="组合 2"/>
          <p:cNvGrpSpPr/>
          <p:nvPr/>
        </p:nvGrpSpPr>
        <p:grpSpPr>
          <a:xfrm>
            <a:off x="1" y="1770501"/>
            <a:ext cx="3129444" cy="2775741"/>
            <a:chOff x="2528" y="1342"/>
            <a:chExt cx="9708" cy="5536"/>
          </a:xfrm>
        </p:grpSpPr>
        <p:grpSp>
          <p:nvGrpSpPr>
            <p:cNvPr id="6" name="组合 3"/>
            <p:cNvGrpSpPr/>
            <p:nvPr/>
          </p:nvGrpSpPr>
          <p:grpSpPr>
            <a:xfrm>
              <a:off x="2528" y="1342"/>
              <a:ext cx="9708" cy="5536"/>
              <a:chOff x="2528" y="1463"/>
              <a:chExt cx="9344" cy="5174"/>
            </a:xfrm>
          </p:grpSpPr>
          <p:pic>
            <p:nvPicPr>
              <p:cNvPr id="8" name="图片 7" descr="{G}[%`A9AG~49HKQNJB48}F"/>
              <p:cNvPicPr>
                <a:picLocks noChangeAspect="1"/>
              </p:cNvPicPr>
              <p:nvPr/>
            </p:nvPicPr>
            <p:blipFill>
              <a:blip r:embed="rId3" cstate="print"/>
              <a:stretch>
                <a:fillRect/>
              </a:stretch>
            </p:blipFill>
            <p:spPr>
              <a:xfrm>
                <a:off x="2528" y="1463"/>
                <a:ext cx="9344" cy="5174"/>
              </a:xfrm>
              <a:prstGeom prst="rect">
                <a:avLst/>
              </a:prstGeom>
            </p:spPr>
          </p:pic>
          <p:sp>
            <p:nvSpPr>
              <p:cNvPr id="9" name="矩形 8"/>
              <p:cNvSpPr/>
              <p:nvPr/>
            </p:nvSpPr>
            <p:spPr>
              <a:xfrm>
                <a:off x="2961" y="1719"/>
                <a:ext cx="714" cy="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prstClr val="white"/>
                  </a:solidFill>
                </a:endParaRPr>
              </a:p>
            </p:txBody>
          </p:sp>
        </p:grpSp>
        <p:cxnSp>
          <p:nvCxnSpPr>
            <p:cNvPr id="7" name="直接连接符 6"/>
            <p:cNvCxnSpPr/>
            <p:nvPr/>
          </p:nvCxnSpPr>
          <p:spPr>
            <a:xfrm flipV="1">
              <a:off x="9509" y="5084"/>
              <a:ext cx="957" cy="0"/>
            </a:xfrm>
            <a:prstGeom prst="line">
              <a:avLst/>
            </a:prstGeom>
            <a:ln w="28575"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pic>
        <p:nvPicPr>
          <p:cNvPr id="11" name="Picture 6" descr="20060109160516900"/>
          <p:cNvPicPr>
            <a:picLocks noChangeAspect="1" noChangeArrowheads="1"/>
          </p:cNvPicPr>
          <p:nvPr/>
        </p:nvPicPr>
        <p:blipFill>
          <a:blip r:embed="rId4" cstate="print"/>
          <a:srcRect/>
          <a:stretch>
            <a:fillRect/>
          </a:stretch>
        </p:blipFill>
        <p:spPr bwMode="auto">
          <a:xfrm>
            <a:off x="3296735" y="1683836"/>
            <a:ext cx="2421879" cy="2634279"/>
          </a:xfrm>
          <a:prstGeom prst="rect">
            <a:avLst/>
          </a:prstGeom>
          <a:noFill/>
          <a:ln w="9525">
            <a:noFill/>
            <a:miter lim="800000"/>
            <a:headEnd/>
            <a:tailEnd/>
          </a:ln>
        </p:spPr>
      </p:pic>
      <p:sp>
        <p:nvSpPr>
          <p:cNvPr id="12" name="Text Box 8"/>
          <p:cNvSpPr txBox="1">
            <a:spLocks noChangeArrowheads="1"/>
          </p:cNvSpPr>
          <p:nvPr/>
        </p:nvSpPr>
        <p:spPr bwMode="auto">
          <a:xfrm>
            <a:off x="3985889" y="4103824"/>
            <a:ext cx="1642180" cy="461665"/>
          </a:xfrm>
          <a:prstGeom prst="rect">
            <a:avLst/>
          </a:prstGeom>
          <a:noFill/>
          <a:ln w="9525">
            <a:noFill/>
            <a:miter lim="800000"/>
          </a:ln>
        </p:spPr>
        <p:txBody>
          <a:bodyPr wrap="square">
            <a:spAutoFit/>
          </a:bodyPr>
          <a:lstStyle/>
          <a:p>
            <a:pPr algn="ctr" defTabSz="914400"/>
            <a:r>
              <a:rPr lang="zh-CN" altLang="en-US" sz="2400" b="1" dirty="0">
                <a:solidFill>
                  <a:srgbClr val="080808"/>
                </a:solidFill>
                <a:latin typeface="Tahoma" panose="020B0604030504040204" pitchFamily="34" charset="0"/>
              </a:rPr>
              <a:t>遣唐使船</a:t>
            </a:r>
          </a:p>
        </p:txBody>
      </p:sp>
      <p:sp>
        <p:nvSpPr>
          <p:cNvPr id="19" name="圆角矩形 3"/>
          <p:cNvSpPr/>
          <p:nvPr/>
        </p:nvSpPr>
        <p:spPr>
          <a:xfrm>
            <a:off x="67721" y="4693857"/>
            <a:ext cx="936831" cy="37933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0" fontAlgn="base" hangingPunct="0">
              <a:spcBef>
                <a:spcPct val="0"/>
              </a:spcBef>
              <a:spcAft>
                <a:spcPct val="0"/>
              </a:spcAft>
              <a:defRPr/>
            </a:pPr>
            <a:r>
              <a:rPr lang="zh-CN" altLang="en-US"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背景</a:t>
            </a:r>
          </a:p>
        </p:txBody>
      </p:sp>
      <p:sp>
        <p:nvSpPr>
          <p:cNvPr id="20" name="文本框 19"/>
          <p:cNvSpPr txBox="1"/>
          <p:nvPr/>
        </p:nvSpPr>
        <p:spPr>
          <a:xfrm>
            <a:off x="1083721" y="4559628"/>
            <a:ext cx="4902775" cy="1292662"/>
          </a:xfrm>
          <a:prstGeom prst="rect">
            <a:avLst/>
          </a:prstGeom>
          <a:noFill/>
          <a:ln w="9525">
            <a:noFill/>
          </a:ln>
        </p:spPr>
        <p:txBody>
          <a:bodyPr wrap="square">
            <a:spAutoFit/>
          </a:bodyPr>
          <a:lstStyle/>
          <a:p>
            <a:pPr indent="-457200" defTabSz="1219200" eaLnBrk="0" fontAlgn="base" hangingPunct="0">
              <a:spcBef>
                <a:spcPct val="0"/>
              </a:spcBef>
              <a:spcAft>
                <a:spcPct val="0"/>
              </a:spcAft>
              <a:buClr>
                <a:srgbClr val="C00000"/>
              </a:buClr>
              <a:buFont typeface="Wingdings" panose="05000000000000000000" pitchFamily="2" charset="2"/>
              <a:buChar char="l"/>
              <a:defRPr/>
            </a:pP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国际：中国隋唐的繁荣直接影响着日本，推动日本进行改革</a:t>
            </a:r>
            <a:endParaRPr lang="en-US" altLang="zh-CN" sz="2600" b="1" kern="0" dirty="0">
              <a:latin typeface="宋体" panose="02010600030101010101" pitchFamily="2" charset="-122"/>
              <a:ea typeface="宋体" panose="02010600030101010101" pitchFamily="2" charset="-122"/>
              <a:cs typeface="Times New Roman" panose="02020603050405020304" pitchFamily="18" charset="0"/>
            </a:endParaRPr>
          </a:p>
          <a:p>
            <a:pPr indent="-457200" defTabSz="1219200" eaLnBrk="0" fontAlgn="base" hangingPunct="0">
              <a:spcBef>
                <a:spcPct val="0"/>
              </a:spcBef>
              <a:spcAft>
                <a:spcPct val="0"/>
              </a:spcAft>
              <a:buClr>
                <a:srgbClr val="C00000"/>
              </a:buClr>
              <a:buFont typeface="Wingdings" panose="05000000000000000000" pitchFamily="2" charset="2"/>
              <a:buChar char="l"/>
              <a:defRPr/>
            </a:pP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国内：严重社会危机</a:t>
            </a:r>
          </a:p>
        </p:txBody>
      </p:sp>
      <p:sp>
        <p:nvSpPr>
          <p:cNvPr id="21" name="圆角矩形 5"/>
          <p:cNvSpPr/>
          <p:nvPr/>
        </p:nvSpPr>
        <p:spPr>
          <a:xfrm>
            <a:off x="39268" y="5730380"/>
            <a:ext cx="883980" cy="37933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0" fontAlgn="base" hangingPunct="0">
              <a:spcBef>
                <a:spcPct val="0"/>
              </a:spcBef>
              <a:spcAft>
                <a:spcPct val="0"/>
              </a:spcAft>
            </a:pPr>
            <a:r>
              <a:rPr lang="zh-CN" altLang="en-US"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时间</a:t>
            </a:r>
          </a:p>
        </p:txBody>
      </p:sp>
      <p:sp>
        <p:nvSpPr>
          <p:cNvPr id="22" name="文本框 21"/>
          <p:cNvSpPr txBox="1"/>
          <p:nvPr/>
        </p:nvSpPr>
        <p:spPr>
          <a:xfrm>
            <a:off x="995585" y="5678782"/>
            <a:ext cx="885132" cy="523220"/>
          </a:xfrm>
          <a:prstGeom prst="rect">
            <a:avLst/>
          </a:prstGeom>
          <a:noFill/>
          <a:ln w="9525">
            <a:noFill/>
          </a:ln>
        </p:spPr>
        <p:txBody>
          <a:bodyPr wrap="square">
            <a:spAutoFit/>
          </a:bodyPr>
          <a:lstStyle/>
          <a:p>
            <a:pPr defTabSz="914400"/>
            <a:r>
              <a:rPr lang="en-US" altLang="zh-CN" sz="2800" b="1" dirty="0">
                <a:solidFill>
                  <a:srgbClr val="080808"/>
                </a:solidFill>
                <a:latin typeface="Calibri" panose="020F0502020204030204" pitchFamily="34" charset="0"/>
                <a:ea typeface="黑体" panose="02010609060101010101" pitchFamily="49" charset="-122"/>
              </a:rPr>
              <a:t>646</a:t>
            </a:r>
            <a:endParaRPr lang="zh-CN" altLang="en-US" sz="2800" b="1" dirty="0">
              <a:solidFill>
                <a:srgbClr val="080808"/>
              </a:solidFill>
              <a:latin typeface="Calibri" panose="020F0502020204030204" pitchFamily="34" charset="0"/>
              <a:ea typeface="黑体" panose="02010609060101010101" pitchFamily="49" charset="-122"/>
            </a:endParaRPr>
          </a:p>
        </p:txBody>
      </p:sp>
      <p:sp>
        <p:nvSpPr>
          <p:cNvPr id="23" name="圆角矩形 7"/>
          <p:cNvSpPr/>
          <p:nvPr/>
        </p:nvSpPr>
        <p:spPr>
          <a:xfrm>
            <a:off x="1973558" y="5793420"/>
            <a:ext cx="1327882" cy="37599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0" fontAlgn="base" hangingPunct="0">
              <a:spcBef>
                <a:spcPct val="0"/>
              </a:spcBef>
              <a:spcAft>
                <a:spcPct val="0"/>
              </a:spcAft>
            </a:pPr>
            <a:r>
              <a:rPr lang="zh-CN" altLang="en-US"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改革者</a:t>
            </a:r>
          </a:p>
        </p:txBody>
      </p:sp>
      <p:sp>
        <p:nvSpPr>
          <p:cNvPr id="24" name="文本框 23"/>
          <p:cNvSpPr txBox="1"/>
          <p:nvPr/>
        </p:nvSpPr>
        <p:spPr>
          <a:xfrm>
            <a:off x="3409170" y="5730380"/>
            <a:ext cx="1587834" cy="492443"/>
          </a:xfrm>
          <a:prstGeom prst="rect">
            <a:avLst/>
          </a:prstGeom>
          <a:noFill/>
          <a:ln w="9525">
            <a:noFill/>
          </a:ln>
        </p:spPr>
        <p:txBody>
          <a:bodyPr wrap="square">
            <a:spAutoFit/>
          </a:bodyPr>
          <a:lstStyle/>
          <a:p>
            <a:pPr defTabSz="914400"/>
            <a:r>
              <a:rPr lang="zh-CN" altLang="en-US" sz="2600" b="1" kern="0" dirty="0">
                <a:solidFill>
                  <a:srgbClr val="FF0000"/>
                </a:solidFill>
                <a:latin typeface="宋体" panose="02010600030101010101" pitchFamily="2" charset="-122"/>
                <a:ea typeface="宋体" panose="02010600030101010101" pitchFamily="2" charset="-122"/>
                <a:cs typeface="Times New Roman" panose="02020603050405020304" pitchFamily="18" charset="0"/>
              </a:rPr>
              <a:t>孝德天皇</a:t>
            </a:r>
          </a:p>
        </p:txBody>
      </p:sp>
      <p:sp>
        <p:nvSpPr>
          <p:cNvPr id="25" name="圆角矩形 11"/>
          <p:cNvSpPr/>
          <p:nvPr/>
        </p:nvSpPr>
        <p:spPr>
          <a:xfrm>
            <a:off x="31553" y="6202002"/>
            <a:ext cx="927864" cy="37933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0" fontAlgn="base" hangingPunct="0">
              <a:spcBef>
                <a:spcPct val="0"/>
              </a:spcBef>
              <a:spcAft>
                <a:spcPct val="0"/>
              </a:spcAft>
            </a:pPr>
            <a:r>
              <a:rPr lang="zh-CN" altLang="en-US"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内容</a:t>
            </a:r>
          </a:p>
        </p:txBody>
      </p:sp>
      <p:sp>
        <p:nvSpPr>
          <p:cNvPr id="26" name="文本框 25"/>
          <p:cNvSpPr txBox="1"/>
          <p:nvPr/>
        </p:nvSpPr>
        <p:spPr>
          <a:xfrm>
            <a:off x="923248" y="6109712"/>
            <a:ext cx="5542166" cy="538674"/>
          </a:xfrm>
          <a:prstGeom prst="rect">
            <a:avLst/>
          </a:prstGeom>
          <a:noFill/>
        </p:spPr>
        <p:txBody>
          <a:bodyPr wrap="square" rtlCol="0" anchor="t">
            <a:spAutoFit/>
          </a:bodyPr>
          <a:lstStyle/>
          <a:p>
            <a:pPr defTabSz="914400">
              <a:lnSpc>
                <a:spcPct val="130000"/>
              </a:lnSpc>
            </a:pPr>
            <a:r>
              <a:rPr lang="zh-CN" altLang="en-US" sz="2600" b="1" kern="0" dirty="0">
                <a:latin typeface="宋体" panose="02010600030101010101" pitchFamily="2" charset="-122"/>
                <a:ea typeface="宋体" panose="02010600030101010101" pitchFamily="2" charset="-122"/>
                <a:cs typeface="Times New Roman" panose="02020603050405020304" pitchFamily="18" charset="0"/>
                <a:sym typeface="+mn-ea"/>
              </a:rPr>
              <a:t>模仿隋唐律令制度建立中央集权国家</a:t>
            </a:r>
          </a:p>
        </p:txBody>
      </p:sp>
      <p:sp>
        <p:nvSpPr>
          <p:cNvPr id="32" name="文本框 31">
            <a:extLst>
              <a:ext uri="{FF2B5EF4-FFF2-40B4-BE49-F238E27FC236}">
                <a16:creationId xmlns:a16="http://schemas.microsoft.com/office/drawing/2014/main" xmlns="" id="{E131CAE2-3C2E-40DF-BED2-268815483CBC}"/>
              </a:ext>
            </a:extLst>
          </p:cNvPr>
          <p:cNvSpPr txBox="1"/>
          <p:nvPr/>
        </p:nvSpPr>
        <p:spPr>
          <a:xfrm>
            <a:off x="23110" y="531251"/>
            <a:ext cx="2121222" cy="523220"/>
          </a:xfrm>
          <a:prstGeom prst="rect">
            <a:avLst/>
          </a:prstGeom>
          <a:gradFill rotWithShape="0">
            <a:gsLst>
              <a:gs pos="0">
                <a:srgbClr val="007BD3"/>
              </a:gs>
              <a:gs pos="100000">
                <a:srgbClr val="034373"/>
              </a:gs>
            </a:gsLst>
            <a:lin ang="5400000" scaled="1"/>
          </a:gradFill>
          <a:ln w="25400">
            <a:solidFill>
              <a:srgbClr val="375D8A"/>
            </a:solidFill>
            <a:round/>
          </a:ln>
        </p:spPr>
        <p:txBody>
          <a:bodyPr anchor="ctr"/>
          <a:lstStyle>
            <a:defPPr>
              <a:defRPr lang="zh-CN"/>
            </a:defPPr>
            <a:lvl1pPr>
              <a:defRPr sz="2800" b="1">
                <a:solidFill>
                  <a:srgbClr val="FFFFFF"/>
                </a:solidFill>
                <a:latin typeface="Calibri" panose="020F0502020204030204" pitchFamily="34" charset="0"/>
                <a:ea typeface="宋体" panose="02010600030101010101" pitchFamily="2" charset="-122"/>
              </a:defRPr>
            </a:lvl1pPr>
          </a:lstStyle>
          <a:p>
            <a:r>
              <a:rPr lang="en-US" altLang="zh-CN" sz="2600" kern="0" dirty="0">
                <a:solidFill>
                  <a:schemeClr val="bg1"/>
                </a:solidFill>
                <a:latin typeface="宋体" panose="02010600030101010101" pitchFamily="2" charset="-122"/>
                <a:cs typeface="Times New Roman" panose="02020603050405020304" pitchFamily="18" charset="0"/>
                <a:sym typeface="+mn-ea"/>
              </a:rPr>
              <a:t>1</a:t>
            </a:r>
            <a:r>
              <a:rPr lang="zh-CN" altLang="en-US" sz="2600" kern="0" dirty="0">
                <a:solidFill>
                  <a:schemeClr val="bg1"/>
                </a:solidFill>
                <a:latin typeface="宋体" panose="02010600030101010101" pitchFamily="2" charset="-122"/>
                <a:cs typeface="Times New Roman" panose="02020603050405020304" pitchFamily="18" charset="0"/>
                <a:sym typeface="+mn-ea"/>
              </a:rPr>
              <a:t>、大化改新</a:t>
            </a:r>
          </a:p>
        </p:txBody>
      </p:sp>
      <p:sp>
        <p:nvSpPr>
          <p:cNvPr id="34" name="标题 1">
            <a:extLst>
              <a:ext uri="{FF2B5EF4-FFF2-40B4-BE49-F238E27FC236}">
                <a16:creationId xmlns:a16="http://schemas.microsoft.com/office/drawing/2014/main" xmlns="" id="{EE6F5D9E-5B32-49B5-BD3E-430040BEFBE1}"/>
              </a:ext>
            </a:extLst>
          </p:cNvPr>
          <p:cNvSpPr txBox="1"/>
          <p:nvPr/>
        </p:nvSpPr>
        <p:spPr>
          <a:xfrm>
            <a:off x="6146813" y="580370"/>
            <a:ext cx="6022077" cy="492443"/>
          </a:xfrm>
          <a:prstGeom prst="rect">
            <a:avLst/>
          </a:prstGeom>
          <a:solidFill>
            <a:srgbClr val="660066"/>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4"/>
          </a:fillRef>
          <a:effectRef idx="1">
            <a:schemeClr val="accent4"/>
          </a:effectRef>
          <a:fontRef idx="minor">
            <a:schemeClr val="lt1"/>
          </a:fontRef>
        </p:style>
        <p:txBody>
          <a:bodyPr wrap="square">
            <a:spAutoFit/>
          </a:bodyPr>
          <a:lstStyle>
            <a:defPPr>
              <a:defRPr lang="zh-CN"/>
            </a:defPPr>
            <a:lvl1pPr eaLnBrk="0" hangingPunct="0">
              <a:defRPr sz="2800" b="1">
                <a:solidFill>
                  <a:schemeClr val="lt1"/>
                </a:solidFill>
                <a:latin typeface="Arial" panose="020B0604020202020204" pitchFamily="34" charset="0"/>
                <a:ea typeface="宋体" panose="02010600030101010101" pitchFamily="2" charset="-122"/>
              </a:defRPr>
            </a:lvl1pPr>
            <a:lvl2pPr marL="742950" indent="-285750" eaLnBrk="0" hangingPunct="0">
              <a:defRPr>
                <a:solidFill>
                  <a:schemeClr val="lt1"/>
                </a:solidFill>
                <a:latin typeface="Arial" panose="020B0604020202020204" pitchFamily="34" charset="0"/>
                <a:ea typeface="宋体" panose="02010600030101010101" pitchFamily="2" charset="-122"/>
              </a:defRPr>
            </a:lvl2pPr>
            <a:lvl3pPr marL="1143000" indent="-228600" eaLnBrk="0" hangingPunct="0">
              <a:defRPr>
                <a:solidFill>
                  <a:schemeClr val="lt1"/>
                </a:solidFill>
                <a:latin typeface="Arial" panose="020B0604020202020204" pitchFamily="34" charset="0"/>
                <a:ea typeface="宋体" panose="02010600030101010101" pitchFamily="2" charset="-122"/>
              </a:defRPr>
            </a:lvl3pPr>
            <a:lvl4pPr marL="1600200" indent="-228600" eaLnBrk="0" hangingPunct="0">
              <a:defRPr>
                <a:solidFill>
                  <a:schemeClr val="lt1"/>
                </a:solidFill>
                <a:latin typeface="Arial" panose="020B0604020202020204" pitchFamily="34" charset="0"/>
                <a:ea typeface="宋体" panose="02010600030101010101" pitchFamily="2" charset="-122"/>
              </a:defRPr>
            </a:lvl4pPr>
            <a:lvl5pPr marL="2057400" indent="-228600" eaLnBrk="0" hangingPunct="0">
              <a:defRPr>
                <a:solidFill>
                  <a:schemeClr val="lt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9pPr>
          </a:lstStyle>
          <a:p>
            <a:r>
              <a:rPr lang="zh-CN" altLang="en-US" sz="2600" kern="0" dirty="0">
                <a:solidFill>
                  <a:schemeClr val="bg1"/>
                </a:solidFill>
                <a:latin typeface="宋体" panose="02010600030101010101" pitchFamily="2" charset="-122"/>
                <a:cs typeface="Times New Roman" panose="02020603050405020304" pitchFamily="18" charset="0"/>
              </a:rPr>
              <a:t>思考：隋唐对日本的影响有何表现</a:t>
            </a:r>
          </a:p>
        </p:txBody>
      </p:sp>
      <p:graphicFrame>
        <p:nvGraphicFramePr>
          <p:cNvPr id="35" name="表格 34">
            <a:extLst>
              <a:ext uri="{FF2B5EF4-FFF2-40B4-BE49-F238E27FC236}">
                <a16:creationId xmlns:a16="http://schemas.microsoft.com/office/drawing/2014/main" xmlns="" id="{EEF6BBDB-5A4B-4906-9A44-67F3FAEAE0A6}"/>
              </a:ext>
            </a:extLst>
          </p:cNvPr>
          <p:cNvGraphicFramePr>
            <a:graphicFrameLocks noGrp="1"/>
          </p:cNvGraphicFramePr>
          <p:nvPr>
            <p:custDataLst>
              <p:tags r:id="rId1"/>
            </p:custDataLst>
            <p:extLst>
              <p:ext uri="{D42A27DB-BD31-4B8C-83A1-F6EECF244321}">
                <p14:modId xmlns:p14="http://schemas.microsoft.com/office/powerpoint/2010/main" xmlns="" val="1500585072"/>
              </p:ext>
            </p:extLst>
          </p:nvPr>
        </p:nvGraphicFramePr>
        <p:xfrm>
          <a:off x="6146813" y="1132504"/>
          <a:ext cx="6045187" cy="2603853"/>
        </p:xfrm>
        <a:graphic>
          <a:graphicData uri="http://schemas.openxmlformats.org/drawingml/2006/table">
            <a:tbl>
              <a:tblPr/>
              <a:tblGrid>
                <a:gridCol w="395655">
                  <a:extLst>
                    <a:ext uri="{9D8B030D-6E8A-4147-A177-3AD203B41FA5}">
                      <a16:colId xmlns:a16="http://schemas.microsoft.com/office/drawing/2014/main" xmlns="" val="20000"/>
                    </a:ext>
                  </a:extLst>
                </a:gridCol>
                <a:gridCol w="3953814">
                  <a:extLst>
                    <a:ext uri="{9D8B030D-6E8A-4147-A177-3AD203B41FA5}">
                      <a16:colId xmlns:a16="http://schemas.microsoft.com/office/drawing/2014/main" xmlns="" val="20001"/>
                    </a:ext>
                  </a:extLst>
                </a:gridCol>
                <a:gridCol w="1695718">
                  <a:extLst>
                    <a:ext uri="{9D8B030D-6E8A-4147-A177-3AD203B41FA5}">
                      <a16:colId xmlns:a16="http://schemas.microsoft.com/office/drawing/2014/main" xmlns="" val="20002"/>
                    </a:ext>
                  </a:extLst>
                </a:gridCol>
              </a:tblGrid>
              <a:tr h="409293">
                <a:tc>
                  <a:txBody>
                    <a:bodyPr/>
                    <a:lstStyle/>
                    <a:p>
                      <a:pPr algn="l">
                        <a:lnSpc>
                          <a:spcPct val="100000"/>
                        </a:lnSpc>
                        <a:spcAft>
                          <a:spcPts val="0"/>
                        </a:spcAft>
                      </a:pPr>
                      <a:endParaRPr lang="en-US" sz="2400" b="1" kern="100" dirty="0">
                        <a:latin typeface="Times New Roman" panose="02020603050405020304"/>
                        <a:ea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CN" sz="2400" b="1" kern="100" dirty="0">
                          <a:solidFill>
                            <a:srgbClr val="FF0000"/>
                          </a:solidFill>
                          <a:latin typeface="Times New Roman" panose="02020603050405020304"/>
                          <a:ea typeface="宋体" panose="02010600030101010101" pitchFamily="2" charset="-122"/>
                          <a:cs typeface="Times New Roman" panose="02020603050405020304"/>
                        </a:rPr>
                        <a:t>日本</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tile tx="0" ty="0" sx="100000" sy="100000" flip="none" algn="tl"/>
                    </a:blipFill>
                  </a:tcPr>
                </a:tc>
                <a:tc>
                  <a:txBody>
                    <a:bodyPr/>
                    <a:lstStyle/>
                    <a:p>
                      <a:pPr algn="l">
                        <a:lnSpc>
                          <a:spcPct val="100000"/>
                        </a:lnSpc>
                        <a:spcAft>
                          <a:spcPts val="0"/>
                        </a:spcAft>
                      </a:pPr>
                      <a:r>
                        <a:rPr lang="zh-CN" sz="2400" b="1" kern="100" dirty="0">
                          <a:solidFill>
                            <a:srgbClr val="FF0000"/>
                          </a:solidFill>
                          <a:latin typeface="Times New Roman" panose="02020603050405020304"/>
                          <a:ea typeface="宋体" panose="02010600030101010101" pitchFamily="2" charset="-122"/>
                          <a:cs typeface="Times New Roman" panose="02020603050405020304"/>
                        </a:rPr>
                        <a:t>唐朝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tile tx="0" ty="0" sx="100000" sy="100000" flip="none" algn="tl"/>
                    </a:blipFill>
                  </a:tcPr>
                </a:tc>
                <a:extLst>
                  <a:ext uri="{0D108BD9-81ED-4DB2-BD59-A6C34878D82A}">
                    <a16:rowId xmlns:a16="http://schemas.microsoft.com/office/drawing/2014/main" xmlns="" val="10000"/>
                  </a:ext>
                </a:extLst>
              </a:tr>
              <a:tr h="1403291">
                <a:tc>
                  <a:txBody>
                    <a:bodyPr/>
                    <a:lstStyle/>
                    <a:p>
                      <a:pPr algn="l">
                        <a:lnSpc>
                          <a:spcPct val="100000"/>
                        </a:lnSpc>
                        <a:spcAft>
                          <a:spcPts val="0"/>
                        </a:spcAft>
                      </a:pPr>
                      <a:r>
                        <a:rPr lang="zh-CN" sz="2400" b="1" kern="100" dirty="0">
                          <a:latin typeface="Times New Roman" panose="02020603050405020304"/>
                          <a:ea typeface="宋体" panose="02010600030101010101" pitchFamily="2" charset="-122"/>
                          <a:cs typeface="Times New Roman" panose="02020603050405020304"/>
                        </a:rPr>
                        <a:t>政治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a:lnSpc>
                          <a:spcPct val="100000"/>
                        </a:lnSpc>
                        <a:spcAft>
                          <a:spcPts val="0"/>
                        </a:spcAft>
                      </a:pPr>
                      <a:r>
                        <a:rPr lang="zh-CN" sz="2400" b="1" kern="100" dirty="0">
                          <a:latin typeface="Times New Roman" panose="02020603050405020304"/>
                          <a:ea typeface="宋体" panose="02010600030101010101" pitchFamily="2" charset="-122"/>
                          <a:cs typeface="Times New Roman" panose="02020603050405020304"/>
                        </a:rPr>
                        <a:t>中央：二官八省</a:t>
                      </a:r>
                      <a:r>
                        <a:rPr lang="en-US" sz="2400" b="1" kern="100" dirty="0">
                          <a:latin typeface="Times New Roman" panose="02020603050405020304"/>
                          <a:ea typeface="宋体" panose="02010600030101010101" pitchFamily="2" charset="-122"/>
                          <a:cs typeface="Courier New" panose="02070309020205020404"/>
                        </a:rPr>
                        <a:t>(</a:t>
                      </a:r>
                      <a:r>
                        <a:rPr lang="zh-CN" sz="2400" b="1" kern="100" dirty="0">
                          <a:latin typeface="Times New Roman" panose="02020603050405020304"/>
                          <a:ea typeface="宋体" panose="02010600030101010101" pitchFamily="2" charset="-122"/>
                          <a:cs typeface="Times New Roman" panose="02020603050405020304"/>
                        </a:rPr>
                        <a:t>太政官相当于尚书省、八省实际上是唐三省、六部、九寺中某些部门的综合</a:t>
                      </a:r>
                      <a:r>
                        <a:rPr lang="en-US" sz="2400" b="1" kern="100" dirty="0">
                          <a:latin typeface="Times New Roman" panose="02020603050405020304"/>
                          <a:ea typeface="宋体" panose="02010600030101010101" pitchFamily="2" charset="-122"/>
                          <a:cs typeface="Courier New" panose="02070309020205020404"/>
                        </a:rPr>
                        <a:t>)</a:t>
                      </a:r>
                      <a:r>
                        <a:rPr lang="zh-CN" sz="2400" b="1" kern="100" dirty="0">
                          <a:latin typeface="Times New Roman" panose="02020603050405020304"/>
                          <a:ea typeface="宋体" panose="02010600030101010101" pitchFamily="2" charset="-122"/>
                          <a:cs typeface="Times New Roman" panose="02020603050405020304"/>
                        </a:rPr>
                        <a:t>地方：国、郡、里</a:t>
                      </a:r>
                      <a:endParaRPr lang="zh-CN" sz="2400" b="1" kern="100" dirty="0">
                        <a:latin typeface="Times New Roman" panose="02020603050405020304"/>
                        <a:ea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CN" sz="2400" b="1" kern="100" dirty="0">
                          <a:latin typeface="Times New Roman" panose="02020603050405020304"/>
                          <a:ea typeface="宋体" panose="02010600030101010101" pitchFamily="2" charset="-122"/>
                          <a:cs typeface="Times New Roman" panose="02020603050405020304"/>
                        </a:rPr>
                        <a:t>中央：三省六部制地方：州县制</a:t>
                      </a:r>
                      <a:endParaRPr lang="zh-CN" sz="2400" b="1" kern="100" dirty="0">
                        <a:latin typeface="Times New Roman" panose="02020603050405020304"/>
                        <a:ea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01645">
                <a:tc>
                  <a:txBody>
                    <a:bodyPr/>
                    <a:lstStyle/>
                    <a:p>
                      <a:pPr algn="l">
                        <a:lnSpc>
                          <a:spcPct val="100000"/>
                        </a:lnSpc>
                        <a:spcAft>
                          <a:spcPts val="0"/>
                        </a:spcAft>
                      </a:pPr>
                      <a:r>
                        <a:rPr lang="zh-CN" sz="2400" b="1" kern="100">
                          <a:latin typeface="Times New Roman" panose="02020603050405020304"/>
                          <a:ea typeface="宋体" panose="02010600030101010101" pitchFamily="2" charset="-122"/>
                          <a:cs typeface="Times New Roman" panose="02020603050405020304"/>
                        </a:rPr>
                        <a:t>经济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a:lnSpc>
                          <a:spcPct val="100000"/>
                        </a:lnSpc>
                        <a:spcAft>
                          <a:spcPts val="0"/>
                        </a:spcAft>
                      </a:pPr>
                      <a:r>
                        <a:rPr lang="zh-CN" sz="2400" b="1" kern="100" dirty="0">
                          <a:latin typeface="Times New Roman" panose="02020603050405020304"/>
                          <a:ea typeface="宋体" panose="02010600030101010101" pitchFamily="2" charset="-122"/>
                          <a:cs typeface="Times New Roman" panose="02020603050405020304"/>
                        </a:rPr>
                        <a:t>班田收授法、租庸调制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CN" sz="2400" b="1" kern="100" dirty="0">
                          <a:latin typeface="Times New Roman" panose="02020603050405020304"/>
                          <a:ea typeface="宋体" panose="02010600030101010101" pitchFamily="2" charset="-122"/>
                          <a:cs typeface="Times New Roman" panose="02020603050405020304"/>
                        </a:rPr>
                        <a:t>均田制、</a:t>
                      </a:r>
                      <a:endParaRPr lang="en-US" altLang="zh-CN" sz="2400" b="1" kern="100" dirty="0">
                        <a:latin typeface="Times New Roman" panose="02020603050405020304"/>
                        <a:ea typeface="宋体" panose="02010600030101010101" pitchFamily="2" charset="-122"/>
                        <a:cs typeface="Times New Roman" panose="02020603050405020304"/>
                      </a:endParaRPr>
                    </a:p>
                    <a:p>
                      <a:pPr algn="l">
                        <a:lnSpc>
                          <a:spcPct val="100000"/>
                        </a:lnSpc>
                        <a:spcAft>
                          <a:spcPts val="0"/>
                        </a:spcAft>
                      </a:pPr>
                      <a:r>
                        <a:rPr lang="zh-CN" sz="2400" b="1" kern="100" dirty="0">
                          <a:latin typeface="Times New Roman" panose="02020603050405020304"/>
                          <a:ea typeface="宋体" panose="02010600030101010101" pitchFamily="2" charset="-122"/>
                          <a:cs typeface="Times New Roman" panose="02020603050405020304"/>
                        </a:rPr>
                        <a:t>租庸调制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36" name="Picture 1" descr="PH87">
            <a:extLst>
              <a:ext uri="{FF2B5EF4-FFF2-40B4-BE49-F238E27FC236}">
                <a16:creationId xmlns:a16="http://schemas.microsoft.com/office/drawing/2014/main" xmlns="" id="{098B68E8-6447-472C-9543-0856A7124BC7}"/>
              </a:ext>
            </a:extLst>
          </p:cNvPr>
          <p:cNvPicPr>
            <a:picLocks noChangeAspect="1"/>
          </p:cNvPicPr>
          <p:nvPr/>
        </p:nvPicPr>
        <p:blipFill>
          <a:blip r:embed="rId6" cstate="print"/>
          <a:stretch>
            <a:fillRect/>
          </a:stretch>
        </p:blipFill>
        <p:spPr>
          <a:xfrm>
            <a:off x="6153786" y="3743543"/>
            <a:ext cx="4762384" cy="1433803"/>
          </a:xfrm>
          <a:prstGeom prst="rect">
            <a:avLst/>
          </a:prstGeom>
          <a:noFill/>
          <a:ln w="9525">
            <a:noFill/>
          </a:ln>
        </p:spPr>
      </p:pic>
      <p:pic>
        <p:nvPicPr>
          <p:cNvPr id="37" name="图片 36" descr="日本茶道">
            <a:extLst>
              <a:ext uri="{FF2B5EF4-FFF2-40B4-BE49-F238E27FC236}">
                <a16:creationId xmlns:a16="http://schemas.microsoft.com/office/drawing/2014/main" xmlns="" id="{55394863-6175-45EF-8090-463C1A1D974B}"/>
              </a:ext>
            </a:extLst>
          </p:cNvPr>
          <p:cNvPicPr>
            <a:picLocks noChangeAspect="1"/>
          </p:cNvPicPr>
          <p:nvPr/>
        </p:nvPicPr>
        <p:blipFill>
          <a:blip r:embed="rId7" cstate="print"/>
          <a:stretch>
            <a:fillRect/>
          </a:stretch>
        </p:blipFill>
        <p:spPr>
          <a:xfrm>
            <a:off x="10876411" y="3743543"/>
            <a:ext cx="1292479" cy="1375419"/>
          </a:xfrm>
          <a:prstGeom prst="rect">
            <a:avLst/>
          </a:prstGeom>
          <a:noFill/>
          <a:ln w="9525">
            <a:noFill/>
          </a:ln>
        </p:spPr>
      </p:pic>
      <p:sp>
        <p:nvSpPr>
          <p:cNvPr id="38" name="文本框 37">
            <a:extLst>
              <a:ext uri="{FF2B5EF4-FFF2-40B4-BE49-F238E27FC236}">
                <a16:creationId xmlns:a16="http://schemas.microsoft.com/office/drawing/2014/main" xmlns="" id="{28B3AB15-6D52-4007-86E9-8B71F4451C3D}"/>
              </a:ext>
            </a:extLst>
          </p:cNvPr>
          <p:cNvSpPr txBox="1"/>
          <p:nvPr/>
        </p:nvSpPr>
        <p:spPr>
          <a:xfrm>
            <a:off x="6045189" y="5030204"/>
            <a:ext cx="6161462" cy="493969"/>
          </a:xfrm>
          <a:prstGeom prst="rect">
            <a:avLst/>
          </a:prstGeom>
          <a:blipFill>
            <a:blip r:embed="rId8" cstate="print"/>
            <a:tile tx="0" ty="0" sx="100000" sy="100000" flip="none" algn="tl"/>
          </a:blipFill>
          <a:ln w="9525">
            <a:solidFill>
              <a:srgbClr val="7030A0"/>
            </a:solidFill>
          </a:ln>
        </p:spPr>
        <p:txBody>
          <a:bodyPr wrap="square" lIns="92952" tIns="46476" rIns="92952" bIns="46476" anchor="t">
            <a:spAutoFit/>
          </a:bodyPr>
          <a:lstStyle/>
          <a:p>
            <a:r>
              <a:rPr lang="zh-CN" altLang="en-US" sz="2600" b="1" kern="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宋体" panose="02010600030101010101" pitchFamily="2" charset="-122"/>
              </a:rPr>
              <a:t>政治</a:t>
            </a:r>
            <a:r>
              <a:rPr lang="zh-CN" altLang="zh-CN" sz="2600" b="1" kern="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宋体" panose="02010600030101010101" pitchFamily="2" charset="-122"/>
              </a:rPr>
              <a:t>制度</a:t>
            </a:r>
            <a:r>
              <a:rPr lang="zh-CN" altLang="en-US" sz="2600" b="1" kern="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宋体" panose="02010600030101010101" pitchFamily="2" charset="-122"/>
              </a:rPr>
              <a:t>、</a:t>
            </a:r>
            <a:r>
              <a:rPr lang="zh-CN" altLang="zh-CN" sz="2600" b="1" kern="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宋体" panose="02010600030101010101" pitchFamily="2" charset="-122"/>
              </a:rPr>
              <a:t>建筑</a:t>
            </a:r>
            <a:r>
              <a:rPr lang="zh-CN" altLang="en-US" sz="2600" b="1" kern="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宋体" panose="02010600030101010101" pitchFamily="2" charset="-122"/>
              </a:rPr>
              <a:t>、</a:t>
            </a:r>
            <a:r>
              <a:rPr lang="zh-CN" altLang="zh-CN" sz="2600" b="1" kern="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宋体" panose="02010600030101010101" pitchFamily="2" charset="-122"/>
              </a:rPr>
              <a:t>文字</a:t>
            </a:r>
            <a:r>
              <a:rPr lang="zh-CN" altLang="en-US" sz="2600" b="1" kern="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宋体" panose="02010600030101010101" pitchFamily="2" charset="-122"/>
              </a:rPr>
              <a:t>、</a:t>
            </a:r>
            <a:r>
              <a:rPr lang="zh-CN" altLang="zh-CN" sz="2600" b="1" kern="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宋体" panose="02010600030101010101" pitchFamily="2" charset="-122"/>
              </a:rPr>
              <a:t>铜钱</a:t>
            </a:r>
            <a:r>
              <a:rPr lang="zh-CN" altLang="en-US" sz="2600" b="1" kern="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宋体" panose="02010600030101010101" pitchFamily="2" charset="-122"/>
              </a:rPr>
              <a:t>、</a:t>
            </a:r>
            <a:r>
              <a:rPr lang="zh-CN" altLang="zh-CN" sz="2600" b="1" kern="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宋体" panose="02010600030101010101" pitchFamily="2" charset="-122"/>
              </a:rPr>
              <a:t>茶道文化</a:t>
            </a:r>
            <a:r>
              <a:rPr lang="zh-CN" altLang="en-US" sz="2600" b="1" kern="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宋体" panose="02010600030101010101" pitchFamily="2" charset="-122"/>
              </a:rPr>
              <a:t>。</a:t>
            </a:r>
            <a:endParaRPr lang="zh-CN" altLang="zh-CN" sz="2600" b="1" kern="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宋体" panose="02010600030101010101" pitchFamily="2" charset="-122"/>
            </a:endParaRPr>
          </a:p>
        </p:txBody>
      </p:sp>
      <p:sp>
        <p:nvSpPr>
          <p:cNvPr id="39" name="文本框 38">
            <a:extLst>
              <a:ext uri="{FF2B5EF4-FFF2-40B4-BE49-F238E27FC236}">
                <a16:creationId xmlns:a16="http://schemas.microsoft.com/office/drawing/2014/main" xmlns="" id="{5C75EDE8-7960-4607-832A-00C8B8532F6B}"/>
              </a:ext>
            </a:extLst>
          </p:cNvPr>
          <p:cNvSpPr txBox="1"/>
          <p:nvPr/>
        </p:nvSpPr>
        <p:spPr>
          <a:xfrm>
            <a:off x="6045188" y="5529811"/>
            <a:ext cx="6161461" cy="1294188"/>
          </a:xfrm>
          <a:prstGeom prst="rect">
            <a:avLst/>
          </a:prstGeom>
          <a:blipFill>
            <a:blip r:embed="rId9" cstate="print"/>
            <a:tile tx="0" ty="0" sx="100000" sy="100000" flip="none" algn="tl"/>
          </a:blipFill>
        </p:spPr>
        <p:txBody>
          <a:bodyPr wrap="square" lIns="92952" tIns="46476" rIns="92952" bIns="46476" rtlCol="0" anchor="t">
            <a:spAutoFit/>
          </a:bodyPr>
          <a:lstStyle/>
          <a:p>
            <a:r>
              <a:rPr lang="zh-CN" altLang="en-US" sz="2600" b="1" kern="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     大化改新使日本发展成为一个中央集权制的封建国家。（标志着日本由奴隶社会过渡到封建社会）</a:t>
            </a:r>
          </a:p>
        </p:txBody>
      </p:sp>
      <p:sp>
        <p:nvSpPr>
          <p:cNvPr id="40" name="圆角矩形 11">
            <a:extLst>
              <a:ext uri="{FF2B5EF4-FFF2-40B4-BE49-F238E27FC236}">
                <a16:creationId xmlns:a16="http://schemas.microsoft.com/office/drawing/2014/main" xmlns="" id="{D4B1692F-FEE2-4425-A808-1A2BF4DABF60}"/>
              </a:ext>
            </a:extLst>
          </p:cNvPr>
          <p:cNvSpPr/>
          <p:nvPr/>
        </p:nvSpPr>
        <p:spPr>
          <a:xfrm>
            <a:off x="6045186" y="5601668"/>
            <a:ext cx="927864" cy="37933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0" fontAlgn="base" hangingPunct="0">
              <a:spcBef>
                <a:spcPct val="0"/>
              </a:spcBef>
              <a:spcAft>
                <a:spcPct val="0"/>
              </a:spcAft>
            </a:pPr>
            <a:r>
              <a:rPr lang="zh-CN" altLang="en-US"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意义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heel(1)">
                                      <p:cBhvr>
                                        <p:cTn id="41" dur="20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ppt_x"/>
                                          </p:val>
                                        </p:tav>
                                        <p:tav tm="100000">
                                          <p:val>
                                            <p:strVal val="#ppt_x"/>
                                          </p:val>
                                        </p:tav>
                                      </p:tavLst>
                                    </p:anim>
                                    <p:anim calcmode="lin" valueType="num">
                                      <p:cBhvr additive="base">
                                        <p:cTn id="47"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arn(inVertical)">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par>
                                <p:cTn id="59" presetID="3" presetClass="entr" presetSubtype="1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blinds(horizontal)">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8">
                                            <p:txEl>
                                              <p:pRg st="0" end="0"/>
                                            </p:txEl>
                                          </p:spTgt>
                                        </p:tgtEl>
                                        <p:attrNameLst>
                                          <p:attrName>style.visibility</p:attrName>
                                        </p:attrNameLst>
                                      </p:cBhvr>
                                      <p:to>
                                        <p:strVal val="visible"/>
                                      </p:to>
                                    </p:set>
                                    <p:anim calcmode="lin" valueType="num">
                                      <p:cBhvr>
                                        <p:cTn id="66"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7"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3" presetClass="entr" presetSubtype="1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blinds(horizontal)">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additive="base">
                                        <p:cTn id="76" dur="500" fill="hold"/>
                                        <p:tgtEl>
                                          <p:spTgt spid="39"/>
                                        </p:tgtEl>
                                        <p:attrNameLst>
                                          <p:attrName>ppt_x</p:attrName>
                                        </p:attrNameLst>
                                      </p:cBhvr>
                                      <p:tavLst>
                                        <p:tav tm="0">
                                          <p:val>
                                            <p:strVal val="#ppt_x"/>
                                          </p:val>
                                        </p:tav>
                                        <p:tav tm="100000">
                                          <p:val>
                                            <p:strVal val="#ppt_x"/>
                                          </p:val>
                                        </p:tav>
                                      </p:tavLst>
                                    </p:anim>
                                    <p:anim calcmode="lin" valueType="num">
                                      <p:cBhvr additive="base">
                                        <p:cTn id="7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19" grpId="0" animBg="1"/>
      <p:bldP spid="20" grpId="0"/>
      <p:bldP spid="21" grpId="0" animBg="1"/>
      <p:bldP spid="22" grpId="0"/>
      <p:bldP spid="23" grpId="0" animBg="1"/>
      <p:bldP spid="24" grpId="0"/>
      <p:bldP spid="25" grpId="0" animBg="1"/>
      <p:bldP spid="26" grpId="0"/>
      <p:bldP spid="34" grpId="0" animBg="1"/>
      <p:bldP spid="39"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535527"/>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algn="ct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四、</a:t>
            </a:r>
            <a:r>
              <a:rPr lang="zh-CN" altLang="en-US" sz="3200" b="1" dirty="0">
                <a:solidFill>
                  <a:srgbClr val="FFFF00"/>
                </a:solidFill>
                <a:latin typeface="楷体" panose="02010609060101010101" pitchFamily="49" charset="-122"/>
                <a:ea typeface="楷体" panose="02010609060101010101" pitchFamily="49" charset="-122"/>
                <a:cs typeface="+mn-ea"/>
                <a:sym typeface="+mn-ea"/>
              </a:rPr>
              <a:t>一衣带水的邻邦</a:t>
            </a:r>
            <a:r>
              <a:rPr lang="en-US" altLang="zh-CN" sz="3200" b="1" dirty="0">
                <a:solidFill>
                  <a:srgbClr val="FFFF00"/>
                </a:solidFill>
                <a:latin typeface="楷体" panose="02010609060101010101" pitchFamily="49" charset="-122"/>
                <a:ea typeface="楷体" panose="02010609060101010101" pitchFamily="49" charset="-122"/>
                <a:cs typeface="+mn-ea"/>
                <a:sym typeface="+mn-ea"/>
              </a:rPr>
              <a:t>——</a:t>
            </a:r>
            <a:r>
              <a:rPr lang="zh-CN" altLang="en-US" sz="3200" b="1" dirty="0">
                <a:solidFill>
                  <a:srgbClr val="FFFF00"/>
                </a:solidFill>
                <a:latin typeface="楷体" panose="02010609060101010101" pitchFamily="49" charset="-122"/>
                <a:ea typeface="楷体" panose="02010609060101010101" pitchFamily="49" charset="-122"/>
                <a:cs typeface="+mn-ea"/>
                <a:sym typeface="+mn-ea"/>
              </a:rPr>
              <a:t>日本</a:t>
            </a:r>
          </a:p>
        </p:txBody>
      </p:sp>
      <p:pic>
        <p:nvPicPr>
          <p:cNvPr id="8" name="Picture 2"/>
          <p:cNvPicPr>
            <a:picLocks noChangeAspect="1" noChangeArrowheads="1"/>
          </p:cNvPicPr>
          <p:nvPr/>
        </p:nvPicPr>
        <p:blipFill rotWithShape="1">
          <a:blip r:embed="rId2" cstate="print"/>
          <a:srcRect l="63546" b="69176"/>
          <a:stretch/>
        </p:blipFill>
        <p:spPr bwMode="auto">
          <a:xfrm>
            <a:off x="3255577" y="425439"/>
            <a:ext cx="2732865" cy="613855"/>
          </a:xfrm>
          <a:prstGeom prst="rect">
            <a:avLst/>
          </a:prstGeom>
          <a:noFill/>
          <a:ln w="9525">
            <a:noFill/>
            <a:miter lim="800000"/>
            <a:headEnd/>
            <a:tailEnd/>
          </a:ln>
        </p:spPr>
      </p:pic>
      <p:sp>
        <p:nvSpPr>
          <p:cNvPr id="15" name="文本框 14"/>
          <p:cNvSpPr txBox="1"/>
          <p:nvPr/>
        </p:nvSpPr>
        <p:spPr>
          <a:xfrm>
            <a:off x="6439" y="949057"/>
            <a:ext cx="1026887" cy="5170646"/>
          </a:xfrm>
          <a:prstGeom prst="rect">
            <a:avLst/>
          </a:prstGeom>
          <a:solidFill>
            <a:schemeClr val="accent3"/>
          </a:solidFill>
          <a:ln w="28575">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zh-CN" altLang="en-US"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rPr>
              <a:t>背景：</a:t>
            </a:r>
            <a:endParaRPr lang="en-US" altLang="zh-CN"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endParaRPr>
          </a:p>
          <a:p>
            <a:endParaRPr lang="en-US" altLang="zh-CN"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rPr>
              <a:t>形成：</a:t>
            </a:r>
            <a:endParaRPr lang="en-US" altLang="zh-CN"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endParaRPr>
          </a:p>
          <a:p>
            <a:endParaRPr lang="en-US" altLang="zh-CN"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endParaRPr>
          </a:p>
          <a:p>
            <a:endParaRPr lang="en-US" altLang="zh-CN"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rPr>
              <a:t>特点：</a:t>
            </a:r>
            <a:endParaRPr lang="en-US" altLang="zh-CN"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endParaRPr>
          </a:p>
          <a:p>
            <a:endParaRPr lang="en-US" altLang="zh-CN"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endParaRPr>
          </a:p>
          <a:p>
            <a:endParaRPr lang="en-US" altLang="zh-CN"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endParaRPr>
          </a:p>
          <a:p>
            <a:endParaRPr lang="en-US" altLang="zh-CN"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rPr>
              <a:t>对外政策：</a:t>
            </a:r>
            <a:endParaRPr lang="en-US" altLang="zh-CN"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rPr>
              <a:t>评价：</a:t>
            </a:r>
            <a:endParaRPr lang="en-US" altLang="zh-CN" sz="2600" b="1" kern="0" dirty="0">
              <a:solidFill>
                <a:srgbClr val="FFFF00"/>
              </a:solidFill>
              <a:latin typeface="宋体" panose="02010600030101010101" pitchFamily="2" charset="-122"/>
              <a:ea typeface="宋体" panose="02010600030101010101" pitchFamily="2" charset="-122"/>
              <a:cs typeface="Times New Roman" panose="02020603050405020304" pitchFamily="18" charset="0"/>
            </a:endParaRPr>
          </a:p>
          <a:p>
            <a:endParaRPr lang="zh-CN" altLang="en-US" dirty="0"/>
          </a:p>
        </p:txBody>
      </p:sp>
      <p:sp>
        <p:nvSpPr>
          <p:cNvPr id="16" name="矩形 15"/>
          <p:cNvSpPr/>
          <p:nvPr/>
        </p:nvSpPr>
        <p:spPr>
          <a:xfrm>
            <a:off x="1033327" y="952212"/>
            <a:ext cx="6867862" cy="892552"/>
          </a:xfrm>
          <a:prstGeom prst="rect">
            <a:avLst/>
          </a:prstGeom>
          <a:ln>
            <a:solidFill>
              <a:srgbClr val="7030A0"/>
            </a:solidFill>
          </a:ln>
        </p:spPr>
        <p:txBody>
          <a:bodyPr wrap="square">
            <a:spAutoFit/>
          </a:bodyPr>
          <a:lstStyle/>
          <a:p>
            <a:r>
              <a:rPr lang="en-US" altLang="zh-CN" sz="2600" b="1" kern="0" dirty="0">
                <a:latin typeface="宋体" panose="02010600030101010101" pitchFamily="2" charset="-122"/>
                <a:ea typeface="宋体" panose="02010600030101010101" pitchFamily="2" charset="-122"/>
                <a:cs typeface="Times New Roman" panose="02020603050405020304" pitchFamily="18" charset="0"/>
              </a:rPr>
              <a:t>10</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世纪，中央集权体制开始瓦解，庄园制形成，武士集团的重要性日益增强。</a:t>
            </a:r>
            <a:endParaRPr lang="en-US" altLang="zh-CN" sz="2600" b="1" kern="0" dirty="0">
              <a:latin typeface="宋体" panose="02010600030101010101" pitchFamily="2" charset="-122"/>
              <a:ea typeface="宋体" panose="02010600030101010101" pitchFamily="2" charset="-122"/>
              <a:cs typeface="Times New Roman" panose="02020603050405020304" pitchFamily="18" charset="0"/>
            </a:endParaRPr>
          </a:p>
        </p:txBody>
      </p:sp>
      <p:sp>
        <p:nvSpPr>
          <p:cNvPr id="17" name="矩形 16"/>
          <p:cNvSpPr/>
          <p:nvPr/>
        </p:nvSpPr>
        <p:spPr>
          <a:xfrm>
            <a:off x="1033802" y="1815910"/>
            <a:ext cx="6867386" cy="1292662"/>
          </a:xfrm>
          <a:prstGeom prst="rect">
            <a:avLst/>
          </a:prstGeom>
          <a:ln>
            <a:solidFill>
              <a:srgbClr val="7030A0"/>
            </a:solidFill>
          </a:ln>
        </p:spPr>
        <p:txBody>
          <a:bodyPr wrap="square">
            <a:spAutoFit/>
          </a:bodyPr>
          <a:lstStyle/>
          <a:p>
            <a:r>
              <a:rPr lang="en-US" altLang="zh-CN" sz="2600" b="1" kern="0" dirty="0">
                <a:latin typeface="宋体" panose="02010600030101010101" pitchFamily="2" charset="-122"/>
                <a:ea typeface="宋体" panose="02010600030101010101" pitchFamily="2" charset="-122"/>
                <a:cs typeface="Times New Roman" panose="02020603050405020304" pitchFamily="18" charset="0"/>
              </a:rPr>
              <a:t>12</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世纪末，幕府建立，并从朝廷获得了镇压叛乱、征收赋税等权力，日本进入幕府政治时期。（</a:t>
            </a:r>
            <a:r>
              <a:rPr lang="en-US" altLang="zh-CN" sz="2600" b="1" kern="0" dirty="0">
                <a:latin typeface="宋体" panose="02010600030101010101" pitchFamily="2" charset="-122"/>
                <a:ea typeface="宋体" panose="02010600030101010101" pitchFamily="2" charset="-122"/>
                <a:cs typeface="Times New Roman" panose="02020603050405020304" pitchFamily="18" charset="0"/>
              </a:rPr>
              <a:t>12-19</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世纪）</a:t>
            </a:r>
            <a:endParaRPr lang="en-US" altLang="zh-CN" sz="2600" b="1" kern="0" dirty="0">
              <a:latin typeface="宋体" panose="02010600030101010101" pitchFamily="2" charset="-122"/>
              <a:ea typeface="宋体" panose="02010600030101010101" pitchFamily="2" charset="-122"/>
              <a:cs typeface="Times New Roman" panose="02020603050405020304" pitchFamily="18" charset="0"/>
            </a:endParaRPr>
          </a:p>
        </p:txBody>
      </p:sp>
      <p:sp>
        <p:nvSpPr>
          <p:cNvPr id="18" name="矩形 17"/>
          <p:cNvSpPr/>
          <p:nvPr/>
        </p:nvSpPr>
        <p:spPr>
          <a:xfrm>
            <a:off x="1033325" y="3076521"/>
            <a:ext cx="6867387" cy="1692771"/>
          </a:xfrm>
          <a:prstGeom prst="rect">
            <a:avLst/>
          </a:prstGeom>
          <a:ln>
            <a:solidFill>
              <a:srgbClr val="7030A0"/>
            </a:solidFill>
          </a:ln>
        </p:spPr>
        <p:txBody>
          <a:bodyPr wrap="square">
            <a:spAutoFit/>
          </a:bodyPr>
          <a:lstStyle/>
          <a:p>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天皇为首的朝廷是名义上的中央政府，实权由以将军为首的幕府掌握。武士与将军结成主从关系，将军赐予武士官职和俸禄，武士对将军宣誓效忠，成为家臣。并承担纳贡和兵役义务。</a:t>
            </a:r>
          </a:p>
        </p:txBody>
      </p:sp>
      <p:sp>
        <p:nvSpPr>
          <p:cNvPr id="19" name="矩形 18"/>
          <p:cNvSpPr/>
          <p:nvPr/>
        </p:nvSpPr>
        <p:spPr>
          <a:xfrm>
            <a:off x="1032849" y="4729961"/>
            <a:ext cx="6867386" cy="892552"/>
          </a:xfrm>
          <a:prstGeom prst="rect">
            <a:avLst/>
          </a:prstGeom>
          <a:ln>
            <a:solidFill>
              <a:srgbClr val="7030A0"/>
            </a:solidFill>
          </a:ln>
        </p:spPr>
        <p:txBody>
          <a:bodyPr wrap="square">
            <a:spAutoFit/>
          </a:bodyPr>
          <a:lstStyle/>
          <a:p>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锁国政策：德川幕府（</a:t>
            </a:r>
            <a:r>
              <a:rPr lang="en-US" altLang="zh-CN" sz="2600" b="1" kern="0" dirty="0">
                <a:latin typeface="宋体" panose="02010600030101010101" pitchFamily="2" charset="-122"/>
                <a:ea typeface="宋体" panose="02010600030101010101" pitchFamily="2" charset="-122"/>
                <a:cs typeface="Times New Roman" panose="02020603050405020304" pitchFamily="18" charset="0"/>
              </a:rPr>
              <a:t>1603—1868</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）开始实施，意图以锁国加强统治，抵制外来影响。</a:t>
            </a:r>
            <a:endParaRPr lang="en-US" altLang="zh-CN" sz="2600" b="1" kern="0" dirty="0">
              <a:latin typeface="宋体" panose="02010600030101010101" pitchFamily="2" charset="-122"/>
              <a:ea typeface="宋体" panose="02010600030101010101" pitchFamily="2" charset="-122"/>
              <a:cs typeface="Times New Roman" panose="02020603050405020304" pitchFamily="18" charset="0"/>
            </a:endParaRPr>
          </a:p>
        </p:txBody>
      </p:sp>
      <p:pic>
        <p:nvPicPr>
          <p:cNvPr id="27" name="图片 26"/>
          <p:cNvPicPr>
            <a:picLocks noChangeAspect="1"/>
          </p:cNvPicPr>
          <p:nvPr/>
        </p:nvPicPr>
        <p:blipFill>
          <a:blip r:embed="rId3" cstate="print"/>
          <a:stretch>
            <a:fillRect/>
          </a:stretch>
        </p:blipFill>
        <p:spPr>
          <a:xfrm>
            <a:off x="9114344" y="1090071"/>
            <a:ext cx="2885581" cy="3104849"/>
          </a:xfrm>
          <a:prstGeom prst="rect">
            <a:avLst/>
          </a:prstGeom>
        </p:spPr>
      </p:pic>
      <p:sp>
        <p:nvSpPr>
          <p:cNvPr id="28" name="矩形 27"/>
          <p:cNvSpPr/>
          <p:nvPr/>
        </p:nvSpPr>
        <p:spPr>
          <a:xfrm>
            <a:off x="7900235" y="4008981"/>
            <a:ext cx="4291765" cy="2893100"/>
          </a:xfrm>
          <a:prstGeom prst="rect">
            <a:avLst/>
          </a:prstGeom>
          <a:solidFill>
            <a:schemeClr val="bg2"/>
          </a:solidFill>
        </p:spPr>
        <p:txBody>
          <a:bodyPr wrap="square">
            <a:spAutoFit/>
          </a:bodyPr>
          <a:lstStyle/>
          <a:p>
            <a:r>
              <a:rPr lang="zh-CN" altLang="en-US" sz="2600" b="1" kern="0" dirty="0">
                <a:latin typeface="宋体" panose="02010600030101010101" pitchFamily="2" charset="-122"/>
                <a:ea typeface="宋体" panose="02010600030101010101" pitchFamily="2" charset="-122"/>
                <a:cs typeface="Times New Roman" panose="02020603050405020304" pitchFamily="18" charset="0"/>
                <a:sym typeface="+mn-ea"/>
              </a:rPr>
              <a:t>武士勇武尚义，绝对服从主君，重言诺，轻生命，勇于战斗，武士道精神是武士的道德规范的行为准则。在二战中，武士道同神道一起，充当了日本法西斯侵略战争的精神武器。</a:t>
            </a:r>
          </a:p>
        </p:txBody>
      </p:sp>
      <p:sp>
        <p:nvSpPr>
          <p:cNvPr id="20" name="文本框 19">
            <a:extLst>
              <a:ext uri="{FF2B5EF4-FFF2-40B4-BE49-F238E27FC236}">
                <a16:creationId xmlns:a16="http://schemas.microsoft.com/office/drawing/2014/main" xmlns="" id="{49F9D9CA-4897-4EB4-87A2-5986E2845AE7}"/>
              </a:ext>
            </a:extLst>
          </p:cNvPr>
          <p:cNvSpPr txBox="1"/>
          <p:nvPr/>
        </p:nvSpPr>
        <p:spPr>
          <a:xfrm>
            <a:off x="11990" y="521252"/>
            <a:ext cx="3052293" cy="523220"/>
          </a:xfrm>
          <a:prstGeom prst="rect">
            <a:avLst/>
          </a:prstGeom>
          <a:gradFill rotWithShape="0">
            <a:gsLst>
              <a:gs pos="0">
                <a:srgbClr val="007BD3"/>
              </a:gs>
              <a:gs pos="100000">
                <a:srgbClr val="034373"/>
              </a:gs>
            </a:gsLst>
            <a:lin ang="5400000" scaled="1"/>
          </a:gradFill>
          <a:ln w="25400">
            <a:solidFill>
              <a:srgbClr val="375D8A"/>
            </a:solidFill>
            <a:round/>
          </a:ln>
        </p:spPr>
        <p:txBody>
          <a:bodyPr anchor="ctr"/>
          <a:lstStyle>
            <a:defPPr>
              <a:defRPr lang="zh-CN"/>
            </a:defPPr>
            <a:lvl1pPr>
              <a:defRPr sz="2800" b="1">
                <a:solidFill>
                  <a:srgbClr val="FFFFFF"/>
                </a:solidFill>
                <a:latin typeface="Calibri" panose="020F0502020204030204" pitchFamily="34" charset="0"/>
                <a:ea typeface="宋体" panose="02010600030101010101" pitchFamily="2" charset="-122"/>
              </a:defRPr>
            </a:lvl1pPr>
          </a:lstStyle>
          <a:p>
            <a:r>
              <a:rPr lang="en-US" altLang="zh-CN" sz="2600" kern="0" dirty="0">
                <a:solidFill>
                  <a:schemeClr val="bg1"/>
                </a:solidFill>
                <a:latin typeface="宋体" panose="02010600030101010101" pitchFamily="2" charset="-122"/>
                <a:cs typeface="Times New Roman" panose="02020603050405020304" pitchFamily="18" charset="0"/>
                <a:sym typeface="+mn-ea"/>
              </a:rPr>
              <a:t>2</a:t>
            </a:r>
            <a:r>
              <a:rPr lang="zh-CN" altLang="en-US" sz="2600" kern="0" dirty="0">
                <a:solidFill>
                  <a:schemeClr val="bg1"/>
                </a:solidFill>
                <a:latin typeface="宋体" panose="02010600030101010101" pitchFamily="2" charset="-122"/>
                <a:cs typeface="Times New Roman" panose="02020603050405020304" pitchFamily="18" charset="0"/>
                <a:sym typeface="+mn-ea"/>
              </a:rPr>
              <a:t>、幕府统治的建立</a:t>
            </a:r>
          </a:p>
        </p:txBody>
      </p:sp>
      <p:sp>
        <p:nvSpPr>
          <p:cNvPr id="29" name="文本框 28">
            <a:extLst>
              <a:ext uri="{FF2B5EF4-FFF2-40B4-BE49-F238E27FC236}">
                <a16:creationId xmlns:a16="http://schemas.microsoft.com/office/drawing/2014/main" xmlns="" id="{6FA8F402-B125-4B98-93F0-ECB26A5BE0E7}"/>
              </a:ext>
            </a:extLst>
          </p:cNvPr>
          <p:cNvSpPr txBox="1"/>
          <p:nvPr/>
        </p:nvSpPr>
        <p:spPr>
          <a:xfrm>
            <a:off x="1029630" y="5565338"/>
            <a:ext cx="6874302" cy="1292662"/>
          </a:xfrm>
          <a:prstGeom prst="rect">
            <a:avLst/>
          </a:prstGeom>
          <a:noFill/>
          <a:ln>
            <a:solidFill>
              <a:srgbClr val="7030A0"/>
            </a:solidFill>
          </a:ln>
        </p:spPr>
        <p:txBody>
          <a:bodyPr wrap="square">
            <a:spAutoFit/>
          </a:bodyPr>
          <a:lstStyle/>
          <a:p>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幕府封建统治，有利于国内和平、产业发展、文化发展。但它隔绝了日本与世界的联系，使日本落后于世界发展潮流。</a:t>
            </a:r>
          </a:p>
        </p:txBody>
      </p:sp>
      <p:pic>
        <p:nvPicPr>
          <p:cNvPr id="30" name="Picture 2">
            <a:extLst>
              <a:ext uri="{FF2B5EF4-FFF2-40B4-BE49-F238E27FC236}">
                <a16:creationId xmlns:a16="http://schemas.microsoft.com/office/drawing/2014/main" xmlns="" id="{D3858D20-B0CA-4506-98B0-E3BA502FF1AC}"/>
              </a:ext>
            </a:extLst>
          </p:cNvPr>
          <p:cNvPicPr>
            <a:picLocks noChangeAspect="1" noChangeArrowheads="1"/>
          </p:cNvPicPr>
          <p:nvPr/>
        </p:nvPicPr>
        <p:blipFill rotWithShape="1">
          <a:blip r:embed="rId2" cstate="print"/>
          <a:srcRect l="63546" t="61376" b="8488"/>
          <a:stretch/>
        </p:blipFill>
        <p:spPr bwMode="auto">
          <a:xfrm>
            <a:off x="8807919" y="489929"/>
            <a:ext cx="2732865" cy="600142"/>
          </a:xfrm>
          <a:prstGeom prst="rect">
            <a:avLst/>
          </a:prstGeom>
          <a:noFill/>
          <a:ln w="9525">
            <a:noFill/>
            <a:miter lim="800000"/>
            <a:headEnd/>
            <a:tailEnd/>
          </a:ln>
        </p:spPr>
      </p:pic>
      <p:pic>
        <p:nvPicPr>
          <p:cNvPr id="31" name="Picture 2">
            <a:extLst>
              <a:ext uri="{FF2B5EF4-FFF2-40B4-BE49-F238E27FC236}">
                <a16:creationId xmlns:a16="http://schemas.microsoft.com/office/drawing/2014/main" xmlns="" id="{EFB9123B-280F-4D2A-BEA8-769A80EA028A}"/>
              </a:ext>
            </a:extLst>
          </p:cNvPr>
          <p:cNvPicPr>
            <a:picLocks noChangeAspect="1" noChangeArrowheads="1"/>
          </p:cNvPicPr>
          <p:nvPr/>
        </p:nvPicPr>
        <p:blipFill rotWithShape="1">
          <a:blip r:embed="rId2" cstate="print"/>
          <a:srcRect l="63546" t="34863" b="38246"/>
          <a:stretch/>
        </p:blipFill>
        <p:spPr bwMode="auto">
          <a:xfrm>
            <a:off x="5988442" y="532761"/>
            <a:ext cx="2732865" cy="5355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4000"/>
                                        <p:tgtEl>
                                          <p:spTgt spid="8"/>
                                        </p:tgtEl>
                                      </p:cBhvr>
                                    </p:animEffect>
                                    <p:anim calcmode="lin" valueType="num">
                                      <p:cBhvr>
                                        <p:cTn id="18" dur="4000" fill="hold"/>
                                        <p:tgtEl>
                                          <p:spTgt spid="8"/>
                                        </p:tgtEl>
                                        <p:attrNameLst>
                                          <p:attrName>ppt_x</p:attrName>
                                        </p:attrNameLst>
                                      </p:cBhvr>
                                      <p:tavLst>
                                        <p:tav tm="0">
                                          <p:val>
                                            <p:strVal val="#ppt_x"/>
                                          </p:val>
                                        </p:tav>
                                        <p:tav tm="100000">
                                          <p:val>
                                            <p:strVal val="#ppt_x"/>
                                          </p:val>
                                        </p:tav>
                                      </p:tavLst>
                                    </p:anim>
                                    <p:anim calcmode="lin" valueType="num">
                                      <p:cBhvr>
                                        <p:cTn id="19" dur="4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7"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4000"/>
                                        <p:tgtEl>
                                          <p:spTgt spid="31"/>
                                        </p:tgtEl>
                                      </p:cBhvr>
                                    </p:animEffect>
                                    <p:anim calcmode="lin" valueType="num">
                                      <p:cBhvr>
                                        <p:cTn id="24" dur="4000" fill="hold"/>
                                        <p:tgtEl>
                                          <p:spTgt spid="31"/>
                                        </p:tgtEl>
                                        <p:attrNameLst>
                                          <p:attrName>ppt_x</p:attrName>
                                        </p:attrNameLst>
                                      </p:cBhvr>
                                      <p:tavLst>
                                        <p:tav tm="0">
                                          <p:val>
                                            <p:strVal val="#ppt_x"/>
                                          </p:val>
                                        </p:tav>
                                        <p:tav tm="100000">
                                          <p:val>
                                            <p:strVal val="#ppt_x"/>
                                          </p:val>
                                        </p:tav>
                                      </p:tavLst>
                                    </p:anim>
                                    <p:anim calcmode="lin" valueType="num">
                                      <p:cBhvr>
                                        <p:cTn id="25" dur="400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8000"/>
                            </p:stCondLst>
                            <p:childTnLst>
                              <p:par>
                                <p:cTn id="27" presetID="47"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4000"/>
                                        <p:tgtEl>
                                          <p:spTgt spid="30"/>
                                        </p:tgtEl>
                                      </p:cBhvr>
                                    </p:animEffect>
                                    <p:anim calcmode="lin" valueType="num">
                                      <p:cBhvr>
                                        <p:cTn id="30" dur="4000" fill="hold"/>
                                        <p:tgtEl>
                                          <p:spTgt spid="30"/>
                                        </p:tgtEl>
                                        <p:attrNameLst>
                                          <p:attrName>ppt_x</p:attrName>
                                        </p:attrNameLst>
                                      </p:cBhvr>
                                      <p:tavLst>
                                        <p:tav tm="0">
                                          <p:val>
                                            <p:strVal val="#ppt_x"/>
                                          </p:val>
                                        </p:tav>
                                        <p:tav tm="100000">
                                          <p:val>
                                            <p:strVal val="#ppt_x"/>
                                          </p:val>
                                        </p:tav>
                                      </p:tavLst>
                                    </p:anim>
                                    <p:anim calcmode="lin" valueType="num">
                                      <p:cBhvr>
                                        <p:cTn id="31" dur="4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trips(downLef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strips(downLeft)">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strips(downLeft)">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strips(downLeft)">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1"/>
          <p:cNvSpPr>
            <a:spLocks noEditPoints="1"/>
          </p:cNvSpPr>
          <p:nvPr/>
        </p:nvSpPr>
        <p:spPr bwMode="auto">
          <a:xfrm>
            <a:off x="10887192" y="592703"/>
            <a:ext cx="823913" cy="512763"/>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egoe UI" panose="020B0502040204020203"/>
              <a:ea typeface="微软雅黑" panose="020B0503020204020204" pitchFamily="34" charset="-122"/>
              <a:cs typeface="+mn-cs"/>
            </a:endParaRPr>
          </a:p>
        </p:txBody>
      </p:sp>
      <p:sp>
        <p:nvSpPr>
          <p:cNvPr id="5" name="Freeform 22"/>
          <p:cNvSpPr>
            <a:spLocks noEditPoints="1"/>
          </p:cNvSpPr>
          <p:nvPr/>
        </p:nvSpPr>
        <p:spPr bwMode="auto">
          <a:xfrm>
            <a:off x="10434398" y="326324"/>
            <a:ext cx="774700" cy="444500"/>
          </a:xfrm>
          <a:custGeom>
            <a:avLst/>
            <a:gdLst>
              <a:gd name="T0" fmla="*/ 179 w 237"/>
              <a:gd name="T1" fmla="*/ 97 h 136"/>
              <a:gd name="T2" fmla="*/ 7 w 237"/>
              <a:gd name="T3" fmla="*/ 89 h 136"/>
              <a:gd name="T4" fmla="*/ 77 w 237"/>
              <a:gd name="T5" fmla="*/ 21 h 136"/>
              <a:gd name="T6" fmla="*/ 124 w 237"/>
              <a:gd name="T7" fmla="*/ 94 h 136"/>
              <a:gd name="T8" fmla="*/ 62 w 237"/>
              <a:gd name="T9" fmla="*/ 74 h 136"/>
              <a:gd name="T10" fmla="*/ 32 w 237"/>
              <a:gd name="T11" fmla="*/ 48 h 136"/>
              <a:gd name="T12" fmla="*/ 206 w 237"/>
              <a:gd name="T13" fmla="*/ 59 h 136"/>
              <a:gd name="T14" fmla="*/ 33 w 237"/>
              <a:gd name="T15" fmla="*/ 63 h 136"/>
              <a:gd name="T16" fmla="*/ 80 w 237"/>
              <a:gd name="T17" fmla="*/ 61 h 136"/>
              <a:gd name="T18" fmla="*/ 7 w 237"/>
              <a:gd name="T19" fmla="*/ 85 h 136"/>
              <a:gd name="T20" fmla="*/ 90 w 237"/>
              <a:gd name="T21" fmla="*/ 69 h 136"/>
              <a:gd name="T22" fmla="*/ 158 w 237"/>
              <a:gd name="T23" fmla="*/ 55 h 136"/>
              <a:gd name="T24" fmla="*/ 191 w 237"/>
              <a:gd name="T25" fmla="*/ 71 h 136"/>
              <a:gd name="T26" fmla="*/ 194 w 237"/>
              <a:gd name="T27" fmla="*/ 63 h 136"/>
              <a:gd name="T28" fmla="*/ 13 w 237"/>
              <a:gd name="T29" fmla="*/ 77 h 136"/>
              <a:gd name="T30" fmla="*/ 33 w 237"/>
              <a:gd name="T31" fmla="*/ 75 h 136"/>
              <a:gd name="T32" fmla="*/ 75 w 237"/>
              <a:gd name="T33" fmla="*/ 102 h 136"/>
              <a:gd name="T34" fmla="*/ 55 w 237"/>
              <a:gd name="T35" fmla="*/ 98 h 136"/>
              <a:gd name="T36" fmla="*/ 59 w 237"/>
              <a:gd name="T37" fmla="*/ 67 h 136"/>
              <a:gd name="T38" fmla="*/ 223 w 237"/>
              <a:gd name="T39" fmla="*/ 71 h 136"/>
              <a:gd name="T40" fmla="*/ 74 w 237"/>
              <a:gd name="T41" fmla="*/ 72 h 136"/>
              <a:gd name="T42" fmla="*/ 55 w 237"/>
              <a:gd name="T43" fmla="*/ 53 h 136"/>
              <a:gd name="T44" fmla="*/ 71 w 237"/>
              <a:gd name="T45" fmla="*/ 6 h 136"/>
              <a:gd name="T46" fmla="*/ 42 w 237"/>
              <a:gd name="T47" fmla="*/ 58 h 136"/>
              <a:gd name="T48" fmla="*/ 41 w 237"/>
              <a:gd name="T49" fmla="*/ 54 h 136"/>
              <a:gd name="T50" fmla="*/ 74 w 237"/>
              <a:gd name="T51" fmla="*/ 129 h 136"/>
              <a:gd name="T52" fmla="*/ 42 w 237"/>
              <a:gd name="T53" fmla="*/ 31 h 136"/>
              <a:gd name="T54" fmla="*/ 132 w 237"/>
              <a:gd name="T55" fmla="*/ 70 h 136"/>
              <a:gd name="T56" fmla="*/ 235 w 237"/>
              <a:gd name="T57" fmla="*/ 84 h 136"/>
              <a:gd name="T58" fmla="*/ 213 w 237"/>
              <a:gd name="T59" fmla="*/ 47 h 136"/>
              <a:gd name="T60" fmla="*/ 166 w 237"/>
              <a:gd name="T61" fmla="*/ 67 h 136"/>
              <a:gd name="T62" fmla="*/ 122 w 237"/>
              <a:gd name="T63" fmla="*/ 62 h 136"/>
              <a:gd name="T64" fmla="*/ 51 w 237"/>
              <a:gd name="T65" fmla="*/ 89 h 136"/>
              <a:gd name="T66" fmla="*/ 164 w 237"/>
              <a:gd name="T67" fmla="*/ 73 h 136"/>
              <a:gd name="T68" fmla="*/ 137 w 237"/>
              <a:gd name="T69" fmla="*/ 73 h 136"/>
              <a:gd name="T70" fmla="*/ 72 w 237"/>
              <a:gd name="T71" fmla="*/ 84 h 136"/>
              <a:gd name="T72" fmla="*/ 94 w 237"/>
              <a:gd name="T73" fmla="*/ 84 h 136"/>
              <a:gd name="T74" fmla="*/ 98 w 237"/>
              <a:gd name="T75" fmla="*/ 67 h 136"/>
              <a:gd name="T76" fmla="*/ 39 w 237"/>
              <a:gd name="T77" fmla="*/ 78 h 136"/>
              <a:gd name="T78" fmla="*/ 231 w 237"/>
              <a:gd name="T79" fmla="*/ 87 h 136"/>
              <a:gd name="T80" fmla="*/ 110 w 237"/>
              <a:gd name="T81" fmla="*/ 71 h 136"/>
              <a:gd name="T82" fmla="*/ 57 w 237"/>
              <a:gd name="T83" fmla="*/ 87 h 136"/>
              <a:gd name="T84" fmla="*/ 31 w 237"/>
              <a:gd name="T85" fmla="*/ 72 h 136"/>
              <a:gd name="T86" fmla="*/ 126 w 237"/>
              <a:gd name="T87" fmla="*/ 75 h 136"/>
              <a:gd name="T88" fmla="*/ 185 w 237"/>
              <a:gd name="T89" fmla="*/ 85 h 136"/>
              <a:gd name="T90" fmla="*/ 40 w 237"/>
              <a:gd name="T91" fmla="*/ 67 h 136"/>
              <a:gd name="T92" fmla="*/ 41 w 237"/>
              <a:gd name="T93" fmla="*/ 81 h 136"/>
              <a:gd name="T94" fmla="*/ 42 w 237"/>
              <a:gd name="T95" fmla="*/ 85 h 136"/>
              <a:gd name="T96" fmla="*/ 41 w 237"/>
              <a:gd name="T97" fmla="*/ 88 h 136"/>
              <a:gd name="T98" fmla="*/ 71 w 237"/>
              <a:gd name="T99" fmla="*/ 75 h 136"/>
              <a:gd name="T100" fmla="*/ 125 w 237"/>
              <a:gd name="T101" fmla="*/ 69 h 136"/>
              <a:gd name="T102" fmla="*/ 163 w 237"/>
              <a:gd name="T103" fmla="*/ 76 h 136"/>
              <a:gd name="T104" fmla="*/ 71 w 237"/>
              <a:gd name="T105" fmla="*/ 47 h 136"/>
              <a:gd name="T106" fmla="*/ 104 w 237"/>
              <a:gd name="T107" fmla="*/ 72 h 136"/>
              <a:gd name="T108" fmla="*/ 4 w 237"/>
              <a:gd name="T109" fmla="*/ 78 h 136"/>
              <a:gd name="T110" fmla="*/ 33 w 237"/>
              <a:gd name="T111" fmla="*/ 93 h 136"/>
              <a:gd name="T112" fmla="*/ 138 w 237"/>
              <a:gd name="T113" fmla="*/ 46 h 136"/>
              <a:gd name="T114" fmla="*/ 139 w 237"/>
              <a:gd name="T115" fmla="*/ 89 h 136"/>
              <a:gd name="T116" fmla="*/ 218 w 237"/>
              <a:gd name="T117" fmla="*/ 74 h 136"/>
              <a:gd name="T118" fmla="*/ 153 w 237"/>
              <a:gd name="T119" fmla="*/ 63 h 136"/>
              <a:gd name="T120" fmla="*/ 211 w 237"/>
              <a:gd name="T121" fmla="*/ 77 h 136"/>
              <a:gd name="T122" fmla="*/ 67 w 237"/>
              <a:gd name="T123" fmla="*/ 3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36">
                <a:moveTo>
                  <a:pt x="236" y="43"/>
                </a:moveTo>
                <a:cubicBezTo>
                  <a:pt x="235" y="44"/>
                  <a:pt x="235" y="44"/>
                  <a:pt x="235" y="45"/>
                </a:cubicBezTo>
                <a:cubicBezTo>
                  <a:pt x="234" y="45"/>
                  <a:pt x="234" y="45"/>
                  <a:pt x="234" y="46"/>
                </a:cubicBezTo>
                <a:cubicBezTo>
                  <a:pt x="234" y="47"/>
                  <a:pt x="234" y="47"/>
                  <a:pt x="234" y="48"/>
                </a:cubicBezTo>
                <a:cubicBezTo>
                  <a:pt x="234" y="48"/>
                  <a:pt x="234" y="49"/>
                  <a:pt x="235" y="49"/>
                </a:cubicBezTo>
                <a:cubicBezTo>
                  <a:pt x="235" y="50"/>
                  <a:pt x="235" y="50"/>
                  <a:pt x="235" y="51"/>
                </a:cubicBezTo>
                <a:cubicBezTo>
                  <a:pt x="235" y="51"/>
                  <a:pt x="235" y="52"/>
                  <a:pt x="235" y="53"/>
                </a:cubicBezTo>
                <a:cubicBezTo>
                  <a:pt x="235" y="53"/>
                  <a:pt x="235" y="53"/>
                  <a:pt x="236" y="53"/>
                </a:cubicBezTo>
                <a:cubicBezTo>
                  <a:pt x="236" y="54"/>
                  <a:pt x="236" y="55"/>
                  <a:pt x="236" y="55"/>
                </a:cubicBezTo>
                <a:cubicBezTo>
                  <a:pt x="235" y="56"/>
                  <a:pt x="235" y="57"/>
                  <a:pt x="235" y="57"/>
                </a:cubicBezTo>
                <a:cubicBezTo>
                  <a:pt x="235" y="60"/>
                  <a:pt x="235" y="63"/>
                  <a:pt x="235" y="66"/>
                </a:cubicBezTo>
                <a:cubicBezTo>
                  <a:pt x="235" y="67"/>
                  <a:pt x="236" y="69"/>
                  <a:pt x="236" y="70"/>
                </a:cubicBezTo>
                <a:cubicBezTo>
                  <a:pt x="236" y="77"/>
                  <a:pt x="237" y="84"/>
                  <a:pt x="237" y="91"/>
                </a:cubicBezTo>
                <a:cubicBezTo>
                  <a:pt x="237" y="92"/>
                  <a:pt x="237" y="92"/>
                  <a:pt x="237" y="93"/>
                </a:cubicBezTo>
                <a:cubicBezTo>
                  <a:pt x="237" y="96"/>
                  <a:pt x="236" y="98"/>
                  <a:pt x="233" y="97"/>
                </a:cubicBezTo>
                <a:cubicBezTo>
                  <a:pt x="231" y="97"/>
                  <a:pt x="230" y="97"/>
                  <a:pt x="228" y="97"/>
                </a:cubicBezTo>
                <a:cubicBezTo>
                  <a:pt x="226" y="96"/>
                  <a:pt x="223" y="96"/>
                  <a:pt x="221" y="95"/>
                </a:cubicBezTo>
                <a:cubicBezTo>
                  <a:pt x="217" y="95"/>
                  <a:pt x="214" y="95"/>
                  <a:pt x="210" y="95"/>
                </a:cubicBezTo>
                <a:cubicBezTo>
                  <a:pt x="200" y="96"/>
                  <a:pt x="189" y="97"/>
                  <a:pt x="179" y="97"/>
                </a:cubicBezTo>
                <a:cubicBezTo>
                  <a:pt x="159" y="97"/>
                  <a:pt x="138" y="97"/>
                  <a:pt x="118" y="96"/>
                </a:cubicBezTo>
                <a:cubicBezTo>
                  <a:pt x="108" y="96"/>
                  <a:pt x="99" y="96"/>
                  <a:pt x="89" y="95"/>
                </a:cubicBezTo>
                <a:cubicBezTo>
                  <a:pt x="87" y="95"/>
                  <a:pt x="86" y="95"/>
                  <a:pt x="84" y="95"/>
                </a:cubicBezTo>
                <a:cubicBezTo>
                  <a:pt x="83" y="95"/>
                  <a:pt x="83" y="95"/>
                  <a:pt x="82" y="96"/>
                </a:cubicBezTo>
                <a:cubicBezTo>
                  <a:pt x="81" y="98"/>
                  <a:pt x="81" y="100"/>
                  <a:pt x="81" y="102"/>
                </a:cubicBezTo>
                <a:cubicBezTo>
                  <a:pt x="81" y="106"/>
                  <a:pt x="80" y="110"/>
                  <a:pt x="80" y="115"/>
                </a:cubicBezTo>
                <a:cubicBezTo>
                  <a:pt x="80" y="119"/>
                  <a:pt x="80" y="123"/>
                  <a:pt x="80" y="128"/>
                </a:cubicBezTo>
                <a:cubicBezTo>
                  <a:pt x="80" y="129"/>
                  <a:pt x="80" y="131"/>
                  <a:pt x="80" y="133"/>
                </a:cubicBezTo>
                <a:cubicBezTo>
                  <a:pt x="80" y="133"/>
                  <a:pt x="80" y="134"/>
                  <a:pt x="80" y="134"/>
                </a:cubicBezTo>
                <a:cubicBezTo>
                  <a:pt x="79" y="136"/>
                  <a:pt x="78" y="136"/>
                  <a:pt x="77" y="136"/>
                </a:cubicBezTo>
                <a:cubicBezTo>
                  <a:pt x="76" y="135"/>
                  <a:pt x="76" y="135"/>
                  <a:pt x="75" y="135"/>
                </a:cubicBezTo>
                <a:cubicBezTo>
                  <a:pt x="75" y="135"/>
                  <a:pt x="74" y="135"/>
                  <a:pt x="74" y="134"/>
                </a:cubicBezTo>
                <a:cubicBezTo>
                  <a:pt x="72" y="132"/>
                  <a:pt x="69" y="131"/>
                  <a:pt x="67" y="129"/>
                </a:cubicBezTo>
                <a:cubicBezTo>
                  <a:pt x="67" y="129"/>
                  <a:pt x="66" y="129"/>
                  <a:pt x="66" y="128"/>
                </a:cubicBezTo>
                <a:cubicBezTo>
                  <a:pt x="65" y="128"/>
                  <a:pt x="65" y="128"/>
                  <a:pt x="64" y="128"/>
                </a:cubicBezTo>
                <a:cubicBezTo>
                  <a:pt x="60" y="124"/>
                  <a:pt x="56" y="122"/>
                  <a:pt x="52" y="119"/>
                </a:cubicBezTo>
                <a:cubicBezTo>
                  <a:pt x="45" y="116"/>
                  <a:pt x="39" y="111"/>
                  <a:pt x="33" y="107"/>
                </a:cubicBezTo>
                <a:cubicBezTo>
                  <a:pt x="26" y="102"/>
                  <a:pt x="18" y="96"/>
                  <a:pt x="11" y="91"/>
                </a:cubicBezTo>
                <a:cubicBezTo>
                  <a:pt x="10" y="90"/>
                  <a:pt x="8" y="89"/>
                  <a:pt x="7" y="89"/>
                </a:cubicBezTo>
                <a:cubicBezTo>
                  <a:pt x="6" y="88"/>
                  <a:pt x="5" y="87"/>
                  <a:pt x="4" y="86"/>
                </a:cubicBezTo>
                <a:cubicBezTo>
                  <a:pt x="4" y="85"/>
                  <a:pt x="4" y="84"/>
                  <a:pt x="4" y="83"/>
                </a:cubicBezTo>
                <a:cubicBezTo>
                  <a:pt x="4" y="82"/>
                  <a:pt x="3" y="82"/>
                  <a:pt x="3" y="81"/>
                </a:cubicBezTo>
                <a:cubicBezTo>
                  <a:pt x="2" y="80"/>
                  <a:pt x="2" y="79"/>
                  <a:pt x="1" y="78"/>
                </a:cubicBezTo>
                <a:cubicBezTo>
                  <a:pt x="0" y="78"/>
                  <a:pt x="1" y="77"/>
                  <a:pt x="1" y="76"/>
                </a:cubicBezTo>
                <a:cubicBezTo>
                  <a:pt x="2" y="76"/>
                  <a:pt x="2" y="76"/>
                  <a:pt x="2" y="76"/>
                </a:cubicBezTo>
                <a:cubicBezTo>
                  <a:pt x="5" y="72"/>
                  <a:pt x="8" y="68"/>
                  <a:pt x="11" y="65"/>
                </a:cubicBezTo>
                <a:cubicBezTo>
                  <a:pt x="13" y="62"/>
                  <a:pt x="16" y="59"/>
                  <a:pt x="18" y="56"/>
                </a:cubicBezTo>
                <a:cubicBezTo>
                  <a:pt x="23" y="50"/>
                  <a:pt x="27" y="44"/>
                  <a:pt x="31" y="38"/>
                </a:cubicBezTo>
                <a:cubicBezTo>
                  <a:pt x="38" y="30"/>
                  <a:pt x="45" y="21"/>
                  <a:pt x="52" y="13"/>
                </a:cubicBezTo>
                <a:cubicBezTo>
                  <a:pt x="54" y="11"/>
                  <a:pt x="56" y="9"/>
                  <a:pt x="58" y="8"/>
                </a:cubicBezTo>
                <a:cubicBezTo>
                  <a:pt x="59" y="8"/>
                  <a:pt x="59" y="8"/>
                  <a:pt x="59" y="7"/>
                </a:cubicBezTo>
                <a:cubicBezTo>
                  <a:pt x="61" y="6"/>
                  <a:pt x="62" y="4"/>
                  <a:pt x="64" y="3"/>
                </a:cubicBezTo>
                <a:cubicBezTo>
                  <a:pt x="66" y="1"/>
                  <a:pt x="68" y="0"/>
                  <a:pt x="70" y="1"/>
                </a:cubicBezTo>
                <a:cubicBezTo>
                  <a:pt x="71" y="1"/>
                  <a:pt x="72" y="1"/>
                  <a:pt x="73" y="1"/>
                </a:cubicBezTo>
                <a:cubicBezTo>
                  <a:pt x="75" y="2"/>
                  <a:pt x="76" y="3"/>
                  <a:pt x="76" y="5"/>
                </a:cubicBezTo>
                <a:cubicBezTo>
                  <a:pt x="76" y="5"/>
                  <a:pt x="76" y="5"/>
                  <a:pt x="76" y="5"/>
                </a:cubicBezTo>
                <a:cubicBezTo>
                  <a:pt x="76" y="10"/>
                  <a:pt x="76" y="15"/>
                  <a:pt x="77" y="20"/>
                </a:cubicBezTo>
                <a:cubicBezTo>
                  <a:pt x="77" y="21"/>
                  <a:pt x="77" y="21"/>
                  <a:pt x="77" y="21"/>
                </a:cubicBezTo>
                <a:cubicBezTo>
                  <a:pt x="77" y="22"/>
                  <a:pt x="77" y="23"/>
                  <a:pt x="77" y="24"/>
                </a:cubicBezTo>
                <a:cubicBezTo>
                  <a:pt x="78" y="27"/>
                  <a:pt x="78" y="31"/>
                  <a:pt x="78" y="35"/>
                </a:cubicBezTo>
                <a:cubicBezTo>
                  <a:pt x="78" y="37"/>
                  <a:pt x="78" y="39"/>
                  <a:pt x="78" y="41"/>
                </a:cubicBezTo>
                <a:cubicBezTo>
                  <a:pt x="78" y="41"/>
                  <a:pt x="79" y="42"/>
                  <a:pt x="79" y="42"/>
                </a:cubicBezTo>
                <a:cubicBezTo>
                  <a:pt x="83" y="42"/>
                  <a:pt x="87" y="42"/>
                  <a:pt x="91" y="43"/>
                </a:cubicBezTo>
                <a:cubicBezTo>
                  <a:pt x="105" y="43"/>
                  <a:pt x="118" y="43"/>
                  <a:pt x="132" y="44"/>
                </a:cubicBezTo>
                <a:cubicBezTo>
                  <a:pt x="139" y="44"/>
                  <a:pt x="145" y="44"/>
                  <a:pt x="152" y="44"/>
                </a:cubicBezTo>
                <a:cubicBezTo>
                  <a:pt x="161" y="45"/>
                  <a:pt x="169" y="45"/>
                  <a:pt x="178" y="45"/>
                </a:cubicBezTo>
                <a:cubicBezTo>
                  <a:pt x="183" y="45"/>
                  <a:pt x="187" y="44"/>
                  <a:pt x="192" y="44"/>
                </a:cubicBezTo>
                <a:cubicBezTo>
                  <a:pt x="199" y="43"/>
                  <a:pt x="207" y="42"/>
                  <a:pt x="214" y="42"/>
                </a:cubicBezTo>
                <a:cubicBezTo>
                  <a:pt x="217" y="42"/>
                  <a:pt x="221" y="43"/>
                  <a:pt x="225" y="43"/>
                </a:cubicBezTo>
                <a:cubicBezTo>
                  <a:pt x="226" y="43"/>
                  <a:pt x="228" y="43"/>
                  <a:pt x="229" y="43"/>
                </a:cubicBezTo>
                <a:cubicBezTo>
                  <a:pt x="230" y="43"/>
                  <a:pt x="230" y="43"/>
                  <a:pt x="231" y="43"/>
                </a:cubicBezTo>
                <a:cubicBezTo>
                  <a:pt x="231" y="42"/>
                  <a:pt x="231" y="42"/>
                  <a:pt x="232" y="42"/>
                </a:cubicBezTo>
                <a:cubicBezTo>
                  <a:pt x="233" y="42"/>
                  <a:pt x="233" y="42"/>
                  <a:pt x="234" y="42"/>
                </a:cubicBezTo>
                <a:cubicBezTo>
                  <a:pt x="235" y="42"/>
                  <a:pt x="235" y="43"/>
                  <a:pt x="236" y="43"/>
                </a:cubicBezTo>
                <a:close/>
                <a:moveTo>
                  <a:pt x="110" y="94"/>
                </a:moveTo>
                <a:cubicBezTo>
                  <a:pt x="110" y="94"/>
                  <a:pt x="110" y="94"/>
                  <a:pt x="110" y="94"/>
                </a:cubicBezTo>
                <a:cubicBezTo>
                  <a:pt x="115" y="94"/>
                  <a:pt x="119" y="94"/>
                  <a:pt x="124" y="94"/>
                </a:cubicBezTo>
                <a:cubicBezTo>
                  <a:pt x="143" y="94"/>
                  <a:pt x="161" y="94"/>
                  <a:pt x="179" y="94"/>
                </a:cubicBezTo>
                <a:cubicBezTo>
                  <a:pt x="183" y="94"/>
                  <a:pt x="187" y="94"/>
                  <a:pt x="191" y="94"/>
                </a:cubicBezTo>
                <a:cubicBezTo>
                  <a:pt x="191" y="94"/>
                  <a:pt x="191" y="94"/>
                  <a:pt x="191" y="94"/>
                </a:cubicBezTo>
                <a:cubicBezTo>
                  <a:pt x="192" y="94"/>
                  <a:pt x="192" y="94"/>
                  <a:pt x="192" y="94"/>
                </a:cubicBezTo>
                <a:cubicBezTo>
                  <a:pt x="189" y="93"/>
                  <a:pt x="187" y="93"/>
                  <a:pt x="184" y="93"/>
                </a:cubicBezTo>
                <a:cubicBezTo>
                  <a:pt x="173" y="94"/>
                  <a:pt x="163" y="93"/>
                  <a:pt x="152" y="93"/>
                </a:cubicBezTo>
                <a:cubicBezTo>
                  <a:pt x="150" y="93"/>
                  <a:pt x="148" y="93"/>
                  <a:pt x="146" y="93"/>
                </a:cubicBezTo>
                <a:cubicBezTo>
                  <a:pt x="138" y="93"/>
                  <a:pt x="130" y="93"/>
                  <a:pt x="122" y="93"/>
                </a:cubicBezTo>
                <a:cubicBezTo>
                  <a:pt x="118" y="94"/>
                  <a:pt x="114" y="94"/>
                  <a:pt x="110" y="94"/>
                </a:cubicBezTo>
                <a:close/>
                <a:moveTo>
                  <a:pt x="65" y="83"/>
                </a:moveTo>
                <a:cubicBezTo>
                  <a:pt x="65" y="83"/>
                  <a:pt x="65" y="83"/>
                  <a:pt x="65" y="83"/>
                </a:cubicBezTo>
                <a:cubicBezTo>
                  <a:pt x="66" y="81"/>
                  <a:pt x="66" y="80"/>
                  <a:pt x="67" y="78"/>
                </a:cubicBezTo>
                <a:cubicBezTo>
                  <a:pt x="67" y="76"/>
                  <a:pt x="68" y="73"/>
                  <a:pt x="68" y="70"/>
                </a:cubicBezTo>
                <a:cubicBezTo>
                  <a:pt x="68" y="70"/>
                  <a:pt x="68" y="70"/>
                  <a:pt x="68" y="69"/>
                </a:cubicBezTo>
                <a:cubicBezTo>
                  <a:pt x="66" y="69"/>
                  <a:pt x="66" y="67"/>
                  <a:pt x="65" y="66"/>
                </a:cubicBezTo>
                <a:cubicBezTo>
                  <a:pt x="64" y="67"/>
                  <a:pt x="63" y="69"/>
                  <a:pt x="62" y="70"/>
                </a:cubicBezTo>
                <a:cubicBezTo>
                  <a:pt x="61" y="72"/>
                  <a:pt x="61" y="72"/>
                  <a:pt x="61" y="74"/>
                </a:cubicBezTo>
                <a:cubicBezTo>
                  <a:pt x="61" y="74"/>
                  <a:pt x="62" y="74"/>
                  <a:pt x="62" y="74"/>
                </a:cubicBezTo>
                <a:cubicBezTo>
                  <a:pt x="62" y="74"/>
                  <a:pt x="62" y="74"/>
                  <a:pt x="62" y="74"/>
                </a:cubicBezTo>
                <a:cubicBezTo>
                  <a:pt x="63" y="74"/>
                  <a:pt x="63" y="74"/>
                  <a:pt x="64" y="74"/>
                </a:cubicBezTo>
                <a:cubicBezTo>
                  <a:pt x="64" y="75"/>
                  <a:pt x="64" y="75"/>
                  <a:pt x="64" y="76"/>
                </a:cubicBezTo>
                <a:cubicBezTo>
                  <a:pt x="64" y="77"/>
                  <a:pt x="64" y="77"/>
                  <a:pt x="63" y="78"/>
                </a:cubicBezTo>
                <a:cubicBezTo>
                  <a:pt x="63" y="78"/>
                  <a:pt x="63" y="79"/>
                  <a:pt x="63" y="79"/>
                </a:cubicBezTo>
                <a:cubicBezTo>
                  <a:pt x="64" y="80"/>
                  <a:pt x="64" y="81"/>
                  <a:pt x="65" y="83"/>
                </a:cubicBezTo>
                <a:close/>
                <a:moveTo>
                  <a:pt x="156" y="85"/>
                </a:moveTo>
                <a:cubicBezTo>
                  <a:pt x="158" y="85"/>
                  <a:pt x="175" y="85"/>
                  <a:pt x="176" y="85"/>
                </a:cubicBezTo>
                <a:cubicBezTo>
                  <a:pt x="176" y="84"/>
                  <a:pt x="176" y="83"/>
                  <a:pt x="176" y="82"/>
                </a:cubicBezTo>
                <a:cubicBezTo>
                  <a:pt x="176" y="82"/>
                  <a:pt x="175" y="82"/>
                  <a:pt x="174" y="82"/>
                </a:cubicBezTo>
                <a:cubicBezTo>
                  <a:pt x="173" y="81"/>
                  <a:pt x="171" y="81"/>
                  <a:pt x="169" y="81"/>
                </a:cubicBezTo>
                <a:cubicBezTo>
                  <a:pt x="168" y="81"/>
                  <a:pt x="167" y="81"/>
                  <a:pt x="167" y="82"/>
                </a:cubicBezTo>
                <a:cubicBezTo>
                  <a:pt x="166" y="83"/>
                  <a:pt x="165" y="83"/>
                  <a:pt x="165" y="83"/>
                </a:cubicBezTo>
                <a:cubicBezTo>
                  <a:pt x="164" y="84"/>
                  <a:pt x="163" y="83"/>
                  <a:pt x="162" y="82"/>
                </a:cubicBezTo>
                <a:cubicBezTo>
                  <a:pt x="162" y="82"/>
                  <a:pt x="162" y="82"/>
                  <a:pt x="162" y="81"/>
                </a:cubicBezTo>
                <a:cubicBezTo>
                  <a:pt x="160" y="82"/>
                  <a:pt x="158" y="82"/>
                  <a:pt x="157" y="82"/>
                </a:cubicBezTo>
                <a:cubicBezTo>
                  <a:pt x="156" y="83"/>
                  <a:pt x="156" y="84"/>
                  <a:pt x="156" y="85"/>
                </a:cubicBezTo>
                <a:close/>
                <a:moveTo>
                  <a:pt x="50" y="28"/>
                </a:moveTo>
                <a:cubicBezTo>
                  <a:pt x="48" y="28"/>
                  <a:pt x="47" y="29"/>
                  <a:pt x="46" y="30"/>
                </a:cubicBezTo>
                <a:cubicBezTo>
                  <a:pt x="42" y="36"/>
                  <a:pt x="37" y="42"/>
                  <a:pt x="32" y="48"/>
                </a:cubicBezTo>
                <a:cubicBezTo>
                  <a:pt x="32" y="48"/>
                  <a:pt x="32" y="48"/>
                  <a:pt x="31" y="49"/>
                </a:cubicBezTo>
                <a:cubicBezTo>
                  <a:pt x="32" y="49"/>
                  <a:pt x="32" y="48"/>
                  <a:pt x="33" y="48"/>
                </a:cubicBezTo>
                <a:cubicBezTo>
                  <a:pt x="37" y="43"/>
                  <a:pt x="42" y="39"/>
                  <a:pt x="47" y="34"/>
                </a:cubicBezTo>
                <a:cubicBezTo>
                  <a:pt x="47" y="34"/>
                  <a:pt x="48" y="33"/>
                  <a:pt x="48" y="33"/>
                </a:cubicBezTo>
                <a:cubicBezTo>
                  <a:pt x="48" y="31"/>
                  <a:pt x="49" y="30"/>
                  <a:pt x="50" y="28"/>
                </a:cubicBezTo>
                <a:close/>
                <a:moveTo>
                  <a:pt x="109" y="90"/>
                </a:moveTo>
                <a:cubicBezTo>
                  <a:pt x="109" y="90"/>
                  <a:pt x="109" y="90"/>
                  <a:pt x="109" y="90"/>
                </a:cubicBezTo>
                <a:cubicBezTo>
                  <a:pt x="105" y="89"/>
                  <a:pt x="101" y="89"/>
                  <a:pt x="97" y="88"/>
                </a:cubicBezTo>
                <a:cubicBezTo>
                  <a:pt x="96" y="88"/>
                  <a:pt x="95" y="88"/>
                  <a:pt x="94" y="88"/>
                </a:cubicBezTo>
                <a:cubicBezTo>
                  <a:pt x="93" y="87"/>
                  <a:pt x="92" y="87"/>
                  <a:pt x="91" y="87"/>
                </a:cubicBezTo>
                <a:cubicBezTo>
                  <a:pt x="90" y="87"/>
                  <a:pt x="89" y="87"/>
                  <a:pt x="89" y="88"/>
                </a:cubicBezTo>
                <a:cubicBezTo>
                  <a:pt x="88" y="88"/>
                  <a:pt x="87" y="88"/>
                  <a:pt x="87" y="87"/>
                </a:cubicBezTo>
                <a:cubicBezTo>
                  <a:pt x="87" y="87"/>
                  <a:pt x="86" y="87"/>
                  <a:pt x="86" y="87"/>
                </a:cubicBezTo>
                <a:cubicBezTo>
                  <a:pt x="85" y="87"/>
                  <a:pt x="83" y="87"/>
                  <a:pt x="82" y="87"/>
                </a:cubicBezTo>
                <a:cubicBezTo>
                  <a:pt x="81" y="87"/>
                  <a:pt x="80" y="87"/>
                  <a:pt x="80" y="88"/>
                </a:cubicBezTo>
                <a:cubicBezTo>
                  <a:pt x="80" y="89"/>
                  <a:pt x="81" y="89"/>
                  <a:pt x="81" y="90"/>
                </a:cubicBezTo>
                <a:cubicBezTo>
                  <a:pt x="90" y="90"/>
                  <a:pt x="99" y="90"/>
                  <a:pt x="109" y="90"/>
                </a:cubicBezTo>
                <a:close/>
                <a:moveTo>
                  <a:pt x="206" y="59"/>
                </a:moveTo>
                <a:cubicBezTo>
                  <a:pt x="206" y="59"/>
                  <a:pt x="206" y="59"/>
                  <a:pt x="206" y="59"/>
                </a:cubicBezTo>
                <a:cubicBezTo>
                  <a:pt x="203" y="63"/>
                  <a:pt x="201" y="67"/>
                  <a:pt x="198" y="71"/>
                </a:cubicBezTo>
                <a:cubicBezTo>
                  <a:pt x="198" y="71"/>
                  <a:pt x="198" y="71"/>
                  <a:pt x="198" y="72"/>
                </a:cubicBezTo>
                <a:cubicBezTo>
                  <a:pt x="199" y="73"/>
                  <a:pt x="200" y="73"/>
                  <a:pt x="201" y="72"/>
                </a:cubicBezTo>
                <a:cubicBezTo>
                  <a:pt x="203" y="70"/>
                  <a:pt x="204" y="68"/>
                  <a:pt x="205" y="67"/>
                </a:cubicBezTo>
                <a:cubicBezTo>
                  <a:pt x="206" y="66"/>
                  <a:pt x="206" y="66"/>
                  <a:pt x="206" y="65"/>
                </a:cubicBezTo>
                <a:cubicBezTo>
                  <a:pt x="206" y="63"/>
                  <a:pt x="206" y="61"/>
                  <a:pt x="206" y="59"/>
                </a:cubicBezTo>
                <a:close/>
                <a:moveTo>
                  <a:pt x="71" y="95"/>
                </a:moveTo>
                <a:cubicBezTo>
                  <a:pt x="71" y="95"/>
                  <a:pt x="71" y="96"/>
                  <a:pt x="71" y="96"/>
                </a:cubicBezTo>
                <a:cubicBezTo>
                  <a:pt x="71" y="98"/>
                  <a:pt x="71" y="101"/>
                  <a:pt x="72" y="104"/>
                </a:cubicBezTo>
                <a:cubicBezTo>
                  <a:pt x="72" y="109"/>
                  <a:pt x="72" y="114"/>
                  <a:pt x="72" y="118"/>
                </a:cubicBezTo>
                <a:cubicBezTo>
                  <a:pt x="72" y="119"/>
                  <a:pt x="71" y="120"/>
                  <a:pt x="71" y="121"/>
                </a:cubicBezTo>
                <a:cubicBezTo>
                  <a:pt x="72" y="121"/>
                  <a:pt x="73" y="121"/>
                  <a:pt x="74" y="122"/>
                </a:cubicBezTo>
                <a:cubicBezTo>
                  <a:pt x="74" y="113"/>
                  <a:pt x="73" y="104"/>
                  <a:pt x="71" y="95"/>
                </a:cubicBezTo>
                <a:close/>
                <a:moveTo>
                  <a:pt x="35" y="58"/>
                </a:moveTo>
                <a:cubicBezTo>
                  <a:pt x="33" y="60"/>
                  <a:pt x="22" y="75"/>
                  <a:pt x="21" y="77"/>
                </a:cubicBezTo>
                <a:cubicBezTo>
                  <a:pt x="22" y="76"/>
                  <a:pt x="22" y="76"/>
                  <a:pt x="22" y="76"/>
                </a:cubicBezTo>
                <a:cubicBezTo>
                  <a:pt x="25" y="72"/>
                  <a:pt x="28" y="69"/>
                  <a:pt x="32" y="65"/>
                </a:cubicBezTo>
                <a:cubicBezTo>
                  <a:pt x="32" y="65"/>
                  <a:pt x="32" y="65"/>
                  <a:pt x="32" y="64"/>
                </a:cubicBezTo>
                <a:cubicBezTo>
                  <a:pt x="32" y="63"/>
                  <a:pt x="32" y="63"/>
                  <a:pt x="33" y="63"/>
                </a:cubicBezTo>
                <a:cubicBezTo>
                  <a:pt x="35" y="62"/>
                  <a:pt x="35" y="62"/>
                  <a:pt x="35" y="61"/>
                </a:cubicBezTo>
                <a:cubicBezTo>
                  <a:pt x="35" y="60"/>
                  <a:pt x="35" y="59"/>
                  <a:pt x="35" y="58"/>
                </a:cubicBezTo>
                <a:close/>
                <a:moveTo>
                  <a:pt x="33" y="51"/>
                </a:moveTo>
                <a:cubicBezTo>
                  <a:pt x="30" y="53"/>
                  <a:pt x="28" y="55"/>
                  <a:pt x="26" y="58"/>
                </a:cubicBezTo>
                <a:cubicBezTo>
                  <a:pt x="26" y="58"/>
                  <a:pt x="25" y="59"/>
                  <a:pt x="25" y="60"/>
                </a:cubicBezTo>
                <a:cubicBezTo>
                  <a:pt x="25" y="61"/>
                  <a:pt x="24" y="63"/>
                  <a:pt x="23" y="64"/>
                </a:cubicBezTo>
                <a:cubicBezTo>
                  <a:pt x="23" y="64"/>
                  <a:pt x="23" y="64"/>
                  <a:pt x="23" y="65"/>
                </a:cubicBezTo>
                <a:cubicBezTo>
                  <a:pt x="24" y="64"/>
                  <a:pt x="24" y="64"/>
                  <a:pt x="24" y="64"/>
                </a:cubicBezTo>
                <a:cubicBezTo>
                  <a:pt x="27" y="61"/>
                  <a:pt x="30" y="58"/>
                  <a:pt x="33" y="54"/>
                </a:cubicBezTo>
                <a:cubicBezTo>
                  <a:pt x="34" y="53"/>
                  <a:pt x="34" y="53"/>
                  <a:pt x="33" y="52"/>
                </a:cubicBezTo>
                <a:cubicBezTo>
                  <a:pt x="33" y="52"/>
                  <a:pt x="33" y="52"/>
                  <a:pt x="33" y="51"/>
                </a:cubicBezTo>
                <a:close/>
                <a:moveTo>
                  <a:pt x="85" y="55"/>
                </a:moveTo>
                <a:cubicBezTo>
                  <a:pt x="83" y="54"/>
                  <a:pt x="82" y="54"/>
                  <a:pt x="82" y="54"/>
                </a:cubicBezTo>
                <a:cubicBezTo>
                  <a:pt x="82" y="54"/>
                  <a:pt x="82" y="54"/>
                  <a:pt x="81" y="54"/>
                </a:cubicBezTo>
                <a:cubicBezTo>
                  <a:pt x="81" y="54"/>
                  <a:pt x="80" y="54"/>
                  <a:pt x="79" y="54"/>
                </a:cubicBezTo>
                <a:cubicBezTo>
                  <a:pt x="79" y="55"/>
                  <a:pt x="79" y="57"/>
                  <a:pt x="78" y="58"/>
                </a:cubicBezTo>
                <a:cubicBezTo>
                  <a:pt x="78" y="59"/>
                  <a:pt x="78" y="59"/>
                  <a:pt x="78" y="60"/>
                </a:cubicBezTo>
                <a:cubicBezTo>
                  <a:pt x="77" y="60"/>
                  <a:pt x="77" y="61"/>
                  <a:pt x="78" y="61"/>
                </a:cubicBezTo>
                <a:cubicBezTo>
                  <a:pt x="79" y="61"/>
                  <a:pt x="80" y="61"/>
                  <a:pt x="80" y="61"/>
                </a:cubicBezTo>
                <a:cubicBezTo>
                  <a:pt x="82" y="59"/>
                  <a:pt x="83" y="57"/>
                  <a:pt x="85" y="55"/>
                </a:cubicBezTo>
                <a:close/>
                <a:moveTo>
                  <a:pt x="62" y="109"/>
                </a:moveTo>
                <a:cubicBezTo>
                  <a:pt x="62" y="109"/>
                  <a:pt x="62" y="108"/>
                  <a:pt x="62" y="108"/>
                </a:cubicBezTo>
                <a:cubicBezTo>
                  <a:pt x="62" y="104"/>
                  <a:pt x="62" y="100"/>
                  <a:pt x="62" y="96"/>
                </a:cubicBezTo>
                <a:cubicBezTo>
                  <a:pt x="62" y="95"/>
                  <a:pt x="61" y="94"/>
                  <a:pt x="60" y="94"/>
                </a:cubicBezTo>
                <a:cubicBezTo>
                  <a:pt x="60" y="97"/>
                  <a:pt x="59" y="100"/>
                  <a:pt x="58" y="102"/>
                </a:cubicBezTo>
                <a:cubicBezTo>
                  <a:pt x="58" y="103"/>
                  <a:pt x="59" y="103"/>
                  <a:pt x="59" y="104"/>
                </a:cubicBezTo>
                <a:cubicBezTo>
                  <a:pt x="59" y="105"/>
                  <a:pt x="60" y="106"/>
                  <a:pt x="61" y="107"/>
                </a:cubicBezTo>
                <a:cubicBezTo>
                  <a:pt x="61" y="107"/>
                  <a:pt x="61" y="108"/>
                  <a:pt x="62" y="109"/>
                </a:cubicBezTo>
                <a:close/>
                <a:moveTo>
                  <a:pt x="52" y="41"/>
                </a:moveTo>
                <a:cubicBezTo>
                  <a:pt x="53" y="41"/>
                  <a:pt x="53" y="41"/>
                  <a:pt x="53" y="41"/>
                </a:cubicBezTo>
                <a:cubicBezTo>
                  <a:pt x="55" y="38"/>
                  <a:pt x="57" y="35"/>
                  <a:pt x="60" y="33"/>
                </a:cubicBezTo>
                <a:cubicBezTo>
                  <a:pt x="60" y="32"/>
                  <a:pt x="60" y="32"/>
                  <a:pt x="60" y="32"/>
                </a:cubicBezTo>
                <a:cubicBezTo>
                  <a:pt x="60" y="31"/>
                  <a:pt x="60" y="30"/>
                  <a:pt x="59" y="29"/>
                </a:cubicBezTo>
                <a:cubicBezTo>
                  <a:pt x="59" y="29"/>
                  <a:pt x="59" y="29"/>
                  <a:pt x="59" y="29"/>
                </a:cubicBezTo>
                <a:cubicBezTo>
                  <a:pt x="58" y="30"/>
                  <a:pt x="57" y="32"/>
                  <a:pt x="55" y="33"/>
                </a:cubicBezTo>
                <a:cubicBezTo>
                  <a:pt x="54" y="35"/>
                  <a:pt x="53" y="36"/>
                  <a:pt x="53" y="39"/>
                </a:cubicBezTo>
                <a:cubicBezTo>
                  <a:pt x="53" y="39"/>
                  <a:pt x="52" y="40"/>
                  <a:pt x="52" y="41"/>
                </a:cubicBezTo>
                <a:close/>
                <a:moveTo>
                  <a:pt x="7" y="85"/>
                </a:moveTo>
                <a:cubicBezTo>
                  <a:pt x="7" y="85"/>
                  <a:pt x="8" y="86"/>
                  <a:pt x="8" y="86"/>
                </a:cubicBezTo>
                <a:cubicBezTo>
                  <a:pt x="10" y="87"/>
                  <a:pt x="11" y="88"/>
                  <a:pt x="12" y="89"/>
                </a:cubicBezTo>
                <a:cubicBezTo>
                  <a:pt x="20" y="95"/>
                  <a:pt x="28" y="100"/>
                  <a:pt x="36" y="106"/>
                </a:cubicBezTo>
                <a:cubicBezTo>
                  <a:pt x="40" y="108"/>
                  <a:pt x="44" y="111"/>
                  <a:pt x="48" y="114"/>
                </a:cubicBezTo>
                <a:cubicBezTo>
                  <a:pt x="48" y="114"/>
                  <a:pt x="48" y="114"/>
                  <a:pt x="49" y="114"/>
                </a:cubicBezTo>
                <a:cubicBezTo>
                  <a:pt x="47" y="113"/>
                  <a:pt x="45" y="111"/>
                  <a:pt x="42" y="109"/>
                </a:cubicBezTo>
                <a:cubicBezTo>
                  <a:pt x="36" y="105"/>
                  <a:pt x="30" y="101"/>
                  <a:pt x="24" y="97"/>
                </a:cubicBezTo>
                <a:cubicBezTo>
                  <a:pt x="18" y="93"/>
                  <a:pt x="13" y="88"/>
                  <a:pt x="7" y="85"/>
                </a:cubicBezTo>
                <a:close/>
                <a:moveTo>
                  <a:pt x="144" y="69"/>
                </a:moveTo>
                <a:cubicBezTo>
                  <a:pt x="143" y="69"/>
                  <a:pt x="142" y="68"/>
                  <a:pt x="142" y="69"/>
                </a:cubicBezTo>
                <a:cubicBezTo>
                  <a:pt x="141" y="71"/>
                  <a:pt x="140" y="73"/>
                  <a:pt x="139" y="75"/>
                </a:cubicBezTo>
                <a:cubicBezTo>
                  <a:pt x="139" y="75"/>
                  <a:pt x="139" y="75"/>
                  <a:pt x="139" y="76"/>
                </a:cubicBezTo>
                <a:cubicBezTo>
                  <a:pt x="139" y="76"/>
                  <a:pt x="140" y="77"/>
                  <a:pt x="140" y="78"/>
                </a:cubicBezTo>
                <a:cubicBezTo>
                  <a:pt x="142" y="77"/>
                  <a:pt x="143" y="75"/>
                  <a:pt x="144" y="74"/>
                </a:cubicBezTo>
                <a:cubicBezTo>
                  <a:pt x="144" y="74"/>
                  <a:pt x="144" y="73"/>
                  <a:pt x="144" y="73"/>
                </a:cubicBezTo>
                <a:cubicBezTo>
                  <a:pt x="144" y="72"/>
                  <a:pt x="144" y="70"/>
                  <a:pt x="144" y="69"/>
                </a:cubicBezTo>
                <a:close/>
                <a:moveTo>
                  <a:pt x="86" y="76"/>
                </a:moveTo>
                <a:cubicBezTo>
                  <a:pt x="86" y="75"/>
                  <a:pt x="86" y="75"/>
                  <a:pt x="86" y="75"/>
                </a:cubicBezTo>
                <a:cubicBezTo>
                  <a:pt x="88" y="73"/>
                  <a:pt x="89" y="71"/>
                  <a:pt x="90" y="69"/>
                </a:cubicBezTo>
                <a:cubicBezTo>
                  <a:pt x="91" y="69"/>
                  <a:pt x="91" y="68"/>
                  <a:pt x="90" y="67"/>
                </a:cubicBezTo>
                <a:cubicBezTo>
                  <a:pt x="89" y="67"/>
                  <a:pt x="88" y="67"/>
                  <a:pt x="87" y="66"/>
                </a:cubicBezTo>
                <a:cubicBezTo>
                  <a:pt x="87" y="68"/>
                  <a:pt x="86" y="69"/>
                  <a:pt x="85" y="71"/>
                </a:cubicBezTo>
                <a:cubicBezTo>
                  <a:pt x="84" y="73"/>
                  <a:pt x="84" y="73"/>
                  <a:pt x="85" y="75"/>
                </a:cubicBezTo>
                <a:cubicBezTo>
                  <a:pt x="85" y="75"/>
                  <a:pt x="86" y="75"/>
                  <a:pt x="86" y="76"/>
                </a:cubicBezTo>
                <a:close/>
                <a:moveTo>
                  <a:pt x="178" y="78"/>
                </a:moveTo>
                <a:cubicBezTo>
                  <a:pt x="178" y="78"/>
                  <a:pt x="179" y="77"/>
                  <a:pt x="179" y="76"/>
                </a:cubicBezTo>
                <a:cubicBezTo>
                  <a:pt x="179" y="75"/>
                  <a:pt x="178" y="74"/>
                  <a:pt x="178" y="74"/>
                </a:cubicBezTo>
                <a:cubicBezTo>
                  <a:pt x="177" y="74"/>
                  <a:pt x="176" y="74"/>
                  <a:pt x="175" y="74"/>
                </a:cubicBezTo>
                <a:cubicBezTo>
                  <a:pt x="174" y="74"/>
                  <a:pt x="174" y="74"/>
                  <a:pt x="174" y="74"/>
                </a:cubicBezTo>
                <a:cubicBezTo>
                  <a:pt x="173" y="76"/>
                  <a:pt x="172" y="77"/>
                  <a:pt x="171" y="78"/>
                </a:cubicBezTo>
                <a:cubicBezTo>
                  <a:pt x="171" y="78"/>
                  <a:pt x="171" y="78"/>
                  <a:pt x="171" y="78"/>
                </a:cubicBezTo>
                <a:cubicBezTo>
                  <a:pt x="173" y="78"/>
                  <a:pt x="175" y="78"/>
                  <a:pt x="178" y="78"/>
                </a:cubicBezTo>
                <a:close/>
                <a:moveTo>
                  <a:pt x="149" y="57"/>
                </a:moveTo>
                <a:cubicBezTo>
                  <a:pt x="151" y="58"/>
                  <a:pt x="154" y="58"/>
                  <a:pt x="157" y="58"/>
                </a:cubicBezTo>
                <a:cubicBezTo>
                  <a:pt x="157" y="58"/>
                  <a:pt x="158" y="58"/>
                  <a:pt x="158" y="58"/>
                </a:cubicBezTo>
                <a:cubicBezTo>
                  <a:pt x="159" y="57"/>
                  <a:pt x="159" y="56"/>
                  <a:pt x="160" y="55"/>
                </a:cubicBezTo>
                <a:cubicBezTo>
                  <a:pt x="160" y="55"/>
                  <a:pt x="160" y="55"/>
                  <a:pt x="160" y="55"/>
                </a:cubicBezTo>
                <a:cubicBezTo>
                  <a:pt x="159" y="55"/>
                  <a:pt x="158" y="55"/>
                  <a:pt x="158" y="55"/>
                </a:cubicBezTo>
                <a:cubicBezTo>
                  <a:pt x="155" y="55"/>
                  <a:pt x="153" y="55"/>
                  <a:pt x="150" y="56"/>
                </a:cubicBezTo>
                <a:cubicBezTo>
                  <a:pt x="150" y="56"/>
                  <a:pt x="149" y="56"/>
                  <a:pt x="149" y="56"/>
                </a:cubicBezTo>
                <a:cubicBezTo>
                  <a:pt x="149" y="57"/>
                  <a:pt x="149" y="57"/>
                  <a:pt x="149" y="57"/>
                </a:cubicBezTo>
                <a:close/>
                <a:moveTo>
                  <a:pt x="188" y="85"/>
                </a:moveTo>
                <a:cubicBezTo>
                  <a:pt x="193" y="85"/>
                  <a:pt x="197" y="85"/>
                  <a:pt x="201" y="86"/>
                </a:cubicBezTo>
                <a:cubicBezTo>
                  <a:pt x="201" y="85"/>
                  <a:pt x="201" y="84"/>
                  <a:pt x="201" y="83"/>
                </a:cubicBezTo>
                <a:cubicBezTo>
                  <a:pt x="200" y="83"/>
                  <a:pt x="198" y="83"/>
                  <a:pt x="197" y="83"/>
                </a:cubicBezTo>
                <a:cubicBezTo>
                  <a:pt x="195" y="83"/>
                  <a:pt x="194" y="83"/>
                  <a:pt x="193" y="84"/>
                </a:cubicBezTo>
                <a:cubicBezTo>
                  <a:pt x="193" y="84"/>
                  <a:pt x="192" y="84"/>
                  <a:pt x="191" y="83"/>
                </a:cubicBezTo>
                <a:cubicBezTo>
                  <a:pt x="191" y="83"/>
                  <a:pt x="190" y="83"/>
                  <a:pt x="189" y="83"/>
                </a:cubicBezTo>
                <a:cubicBezTo>
                  <a:pt x="189" y="83"/>
                  <a:pt x="189" y="84"/>
                  <a:pt x="188" y="85"/>
                </a:cubicBezTo>
                <a:close/>
                <a:moveTo>
                  <a:pt x="194" y="68"/>
                </a:moveTo>
                <a:cubicBezTo>
                  <a:pt x="193" y="67"/>
                  <a:pt x="192" y="65"/>
                  <a:pt x="191" y="64"/>
                </a:cubicBezTo>
                <a:cubicBezTo>
                  <a:pt x="191" y="63"/>
                  <a:pt x="190" y="63"/>
                  <a:pt x="189" y="63"/>
                </a:cubicBezTo>
                <a:cubicBezTo>
                  <a:pt x="189" y="63"/>
                  <a:pt x="188" y="64"/>
                  <a:pt x="188" y="65"/>
                </a:cubicBezTo>
                <a:cubicBezTo>
                  <a:pt x="188" y="65"/>
                  <a:pt x="188" y="65"/>
                  <a:pt x="188" y="65"/>
                </a:cubicBezTo>
                <a:cubicBezTo>
                  <a:pt x="188" y="66"/>
                  <a:pt x="188" y="67"/>
                  <a:pt x="188" y="67"/>
                </a:cubicBezTo>
                <a:cubicBezTo>
                  <a:pt x="189" y="68"/>
                  <a:pt x="190" y="68"/>
                  <a:pt x="190" y="69"/>
                </a:cubicBezTo>
                <a:cubicBezTo>
                  <a:pt x="191" y="70"/>
                  <a:pt x="191" y="71"/>
                  <a:pt x="191" y="71"/>
                </a:cubicBezTo>
                <a:cubicBezTo>
                  <a:pt x="192" y="70"/>
                  <a:pt x="193" y="69"/>
                  <a:pt x="194" y="68"/>
                </a:cubicBezTo>
                <a:close/>
                <a:moveTo>
                  <a:pt x="207" y="86"/>
                </a:moveTo>
                <a:cubicBezTo>
                  <a:pt x="207" y="86"/>
                  <a:pt x="208" y="86"/>
                  <a:pt x="209" y="86"/>
                </a:cubicBezTo>
                <a:cubicBezTo>
                  <a:pt x="210" y="86"/>
                  <a:pt x="211" y="86"/>
                  <a:pt x="211" y="85"/>
                </a:cubicBezTo>
                <a:cubicBezTo>
                  <a:pt x="212" y="84"/>
                  <a:pt x="212" y="82"/>
                  <a:pt x="212" y="81"/>
                </a:cubicBezTo>
                <a:cubicBezTo>
                  <a:pt x="212" y="81"/>
                  <a:pt x="212" y="80"/>
                  <a:pt x="212" y="80"/>
                </a:cubicBezTo>
                <a:cubicBezTo>
                  <a:pt x="211" y="80"/>
                  <a:pt x="210" y="80"/>
                  <a:pt x="209" y="80"/>
                </a:cubicBezTo>
                <a:cubicBezTo>
                  <a:pt x="209" y="80"/>
                  <a:pt x="209" y="81"/>
                  <a:pt x="208" y="81"/>
                </a:cubicBezTo>
                <a:cubicBezTo>
                  <a:pt x="208" y="82"/>
                  <a:pt x="207" y="82"/>
                  <a:pt x="207" y="83"/>
                </a:cubicBezTo>
                <a:cubicBezTo>
                  <a:pt x="207" y="84"/>
                  <a:pt x="207" y="85"/>
                  <a:pt x="207" y="86"/>
                </a:cubicBezTo>
                <a:close/>
                <a:moveTo>
                  <a:pt x="195" y="66"/>
                </a:moveTo>
                <a:cubicBezTo>
                  <a:pt x="198" y="63"/>
                  <a:pt x="200" y="60"/>
                  <a:pt x="203" y="57"/>
                </a:cubicBezTo>
                <a:cubicBezTo>
                  <a:pt x="201" y="57"/>
                  <a:pt x="199" y="57"/>
                  <a:pt x="197" y="57"/>
                </a:cubicBezTo>
                <a:cubicBezTo>
                  <a:pt x="197" y="58"/>
                  <a:pt x="197" y="59"/>
                  <a:pt x="197" y="59"/>
                </a:cubicBezTo>
                <a:cubicBezTo>
                  <a:pt x="197" y="59"/>
                  <a:pt x="197" y="60"/>
                  <a:pt x="197" y="60"/>
                </a:cubicBezTo>
                <a:cubicBezTo>
                  <a:pt x="198" y="60"/>
                  <a:pt x="198" y="61"/>
                  <a:pt x="198" y="62"/>
                </a:cubicBezTo>
                <a:cubicBezTo>
                  <a:pt x="198" y="63"/>
                  <a:pt x="197" y="63"/>
                  <a:pt x="196" y="63"/>
                </a:cubicBezTo>
                <a:cubicBezTo>
                  <a:pt x="195" y="63"/>
                  <a:pt x="195" y="63"/>
                  <a:pt x="195" y="63"/>
                </a:cubicBezTo>
                <a:cubicBezTo>
                  <a:pt x="194" y="63"/>
                  <a:pt x="194" y="63"/>
                  <a:pt x="194" y="63"/>
                </a:cubicBezTo>
                <a:cubicBezTo>
                  <a:pt x="194" y="64"/>
                  <a:pt x="195" y="65"/>
                  <a:pt x="195" y="66"/>
                </a:cubicBezTo>
                <a:close/>
                <a:moveTo>
                  <a:pt x="95" y="62"/>
                </a:moveTo>
                <a:cubicBezTo>
                  <a:pt x="97" y="60"/>
                  <a:pt x="98" y="58"/>
                  <a:pt x="100" y="56"/>
                </a:cubicBezTo>
                <a:cubicBezTo>
                  <a:pt x="100" y="55"/>
                  <a:pt x="100" y="55"/>
                  <a:pt x="100" y="55"/>
                </a:cubicBezTo>
                <a:cubicBezTo>
                  <a:pt x="98" y="55"/>
                  <a:pt x="96" y="55"/>
                  <a:pt x="94" y="55"/>
                </a:cubicBezTo>
                <a:cubicBezTo>
                  <a:pt x="93" y="55"/>
                  <a:pt x="93" y="56"/>
                  <a:pt x="93" y="56"/>
                </a:cubicBezTo>
                <a:cubicBezTo>
                  <a:pt x="94" y="58"/>
                  <a:pt x="94" y="60"/>
                  <a:pt x="95" y="62"/>
                </a:cubicBezTo>
                <a:close/>
                <a:moveTo>
                  <a:pt x="120" y="82"/>
                </a:moveTo>
                <a:cubicBezTo>
                  <a:pt x="118" y="81"/>
                  <a:pt x="115" y="81"/>
                  <a:pt x="113" y="81"/>
                </a:cubicBezTo>
                <a:cubicBezTo>
                  <a:pt x="113" y="81"/>
                  <a:pt x="113" y="81"/>
                  <a:pt x="113" y="81"/>
                </a:cubicBezTo>
                <a:cubicBezTo>
                  <a:pt x="112" y="82"/>
                  <a:pt x="111" y="83"/>
                  <a:pt x="110" y="84"/>
                </a:cubicBezTo>
                <a:cubicBezTo>
                  <a:pt x="112" y="85"/>
                  <a:pt x="118" y="85"/>
                  <a:pt x="119" y="84"/>
                </a:cubicBezTo>
                <a:cubicBezTo>
                  <a:pt x="119" y="83"/>
                  <a:pt x="119" y="83"/>
                  <a:pt x="120" y="82"/>
                </a:cubicBezTo>
                <a:close/>
                <a:moveTo>
                  <a:pt x="134" y="73"/>
                </a:moveTo>
                <a:cubicBezTo>
                  <a:pt x="131" y="75"/>
                  <a:pt x="129" y="78"/>
                  <a:pt x="128" y="79"/>
                </a:cubicBezTo>
                <a:cubicBezTo>
                  <a:pt x="130" y="79"/>
                  <a:pt x="132" y="79"/>
                  <a:pt x="134" y="79"/>
                </a:cubicBezTo>
                <a:cubicBezTo>
                  <a:pt x="134" y="78"/>
                  <a:pt x="135" y="77"/>
                  <a:pt x="136" y="76"/>
                </a:cubicBezTo>
                <a:cubicBezTo>
                  <a:pt x="135" y="75"/>
                  <a:pt x="134" y="74"/>
                  <a:pt x="134" y="73"/>
                </a:cubicBezTo>
                <a:close/>
                <a:moveTo>
                  <a:pt x="13" y="77"/>
                </a:moveTo>
                <a:cubicBezTo>
                  <a:pt x="14" y="78"/>
                  <a:pt x="15" y="79"/>
                  <a:pt x="16" y="80"/>
                </a:cubicBezTo>
                <a:cubicBezTo>
                  <a:pt x="19" y="76"/>
                  <a:pt x="22" y="72"/>
                  <a:pt x="24" y="68"/>
                </a:cubicBezTo>
                <a:cubicBezTo>
                  <a:pt x="24" y="68"/>
                  <a:pt x="24" y="68"/>
                  <a:pt x="23" y="68"/>
                </a:cubicBezTo>
                <a:cubicBezTo>
                  <a:pt x="22" y="70"/>
                  <a:pt x="20" y="72"/>
                  <a:pt x="18" y="73"/>
                </a:cubicBezTo>
                <a:cubicBezTo>
                  <a:pt x="17" y="75"/>
                  <a:pt x="15" y="76"/>
                  <a:pt x="13" y="77"/>
                </a:cubicBezTo>
                <a:close/>
                <a:moveTo>
                  <a:pt x="43" y="52"/>
                </a:moveTo>
                <a:cubicBezTo>
                  <a:pt x="45" y="50"/>
                  <a:pt x="46" y="49"/>
                  <a:pt x="47" y="47"/>
                </a:cubicBezTo>
                <a:cubicBezTo>
                  <a:pt x="48" y="47"/>
                  <a:pt x="48" y="47"/>
                  <a:pt x="48" y="46"/>
                </a:cubicBezTo>
                <a:cubicBezTo>
                  <a:pt x="48" y="46"/>
                  <a:pt x="47" y="45"/>
                  <a:pt x="47" y="44"/>
                </a:cubicBezTo>
                <a:cubicBezTo>
                  <a:pt x="47" y="44"/>
                  <a:pt x="47" y="43"/>
                  <a:pt x="47" y="43"/>
                </a:cubicBezTo>
                <a:cubicBezTo>
                  <a:pt x="45" y="45"/>
                  <a:pt x="44" y="46"/>
                  <a:pt x="42" y="48"/>
                </a:cubicBezTo>
                <a:cubicBezTo>
                  <a:pt x="42" y="49"/>
                  <a:pt x="43" y="51"/>
                  <a:pt x="43" y="52"/>
                </a:cubicBezTo>
                <a:close/>
                <a:moveTo>
                  <a:pt x="121" y="78"/>
                </a:moveTo>
                <a:cubicBezTo>
                  <a:pt x="122" y="76"/>
                  <a:pt x="123" y="74"/>
                  <a:pt x="125" y="71"/>
                </a:cubicBezTo>
                <a:cubicBezTo>
                  <a:pt x="123" y="71"/>
                  <a:pt x="122" y="71"/>
                  <a:pt x="120" y="72"/>
                </a:cubicBezTo>
                <a:cubicBezTo>
                  <a:pt x="120" y="72"/>
                  <a:pt x="120" y="72"/>
                  <a:pt x="119" y="72"/>
                </a:cubicBezTo>
                <a:cubicBezTo>
                  <a:pt x="119" y="73"/>
                  <a:pt x="119" y="73"/>
                  <a:pt x="118" y="74"/>
                </a:cubicBezTo>
                <a:cubicBezTo>
                  <a:pt x="119" y="75"/>
                  <a:pt x="120" y="77"/>
                  <a:pt x="121" y="78"/>
                </a:cubicBezTo>
                <a:close/>
                <a:moveTo>
                  <a:pt x="33" y="75"/>
                </a:moveTo>
                <a:cubicBezTo>
                  <a:pt x="30" y="78"/>
                  <a:pt x="28" y="80"/>
                  <a:pt x="26" y="83"/>
                </a:cubicBezTo>
                <a:cubicBezTo>
                  <a:pt x="27" y="83"/>
                  <a:pt x="28" y="84"/>
                  <a:pt x="29" y="84"/>
                </a:cubicBezTo>
                <a:cubicBezTo>
                  <a:pt x="30" y="82"/>
                  <a:pt x="32" y="80"/>
                  <a:pt x="33" y="78"/>
                </a:cubicBezTo>
                <a:cubicBezTo>
                  <a:pt x="33" y="77"/>
                  <a:pt x="34" y="77"/>
                  <a:pt x="33" y="77"/>
                </a:cubicBezTo>
                <a:cubicBezTo>
                  <a:pt x="33" y="76"/>
                  <a:pt x="33" y="76"/>
                  <a:pt x="33" y="75"/>
                </a:cubicBezTo>
                <a:close/>
                <a:moveTo>
                  <a:pt x="56" y="46"/>
                </a:moveTo>
                <a:cubicBezTo>
                  <a:pt x="57" y="44"/>
                  <a:pt x="59" y="42"/>
                  <a:pt x="60" y="40"/>
                </a:cubicBezTo>
                <a:cubicBezTo>
                  <a:pt x="60" y="40"/>
                  <a:pt x="61" y="40"/>
                  <a:pt x="61" y="40"/>
                </a:cubicBezTo>
                <a:cubicBezTo>
                  <a:pt x="61" y="40"/>
                  <a:pt x="60" y="37"/>
                  <a:pt x="60" y="36"/>
                </a:cubicBezTo>
                <a:cubicBezTo>
                  <a:pt x="58" y="39"/>
                  <a:pt x="56" y="41"/>
                  <a:pt x="54" y="44"/>
                </a:cubicBezTo>
                <a:cubicBezTo>
                  <a:pt x="55" y="44"/>
                  <a:pt x="55" y="45"/>
                  <a:pt x="56" y="46"/>
                </a:cubicBezTo>
                <a:close/>
                <a:moveTo>
                  <a:pt x="77" y="94"/>
                </a:moveTo>
                <a:cubicBezTo>
                  <a:pt x="77" y="94"/>
                  <a:pt x="76" y="94"/>
                  <a:pt x="75" y="93"/>
                </a:cubicBezTo>
                <a:cubicBezTo>
                  <a:pt x="74" y="93"/>
                  <a:pt x="74" y="93"/>
                  <a:pt x="74" y="92"/>
                </a:cubicBezTo>
                <a:cubicBezTo>
                  <a:pt x="74" y="91"/>
                  <a:pt x="74" y="91"/>
                  <a:pt x="74" y="90"/>
                </a:cubicBezTo>
                <a:cubicBezTo>
                  <a:pt x="74" y="91"/>
                  <a:pt x="73" y="91"/>
                  <a:pt x="73" y="92"/>
                </a:cubicBezTo>
                <a:cubicBezTo>
                  <a:pt x="73" y="92"/>
                  <a:pt x="73" y="93"/>
                  <a:pt x="73" y="94"/>
                </a:cubicBezTo>
                <a:cubicBezTo>
                  <a:pt x="74" y="96"/>
                  <a:pt x="74" y="98"/>
                  <a:pt x="75" y="101"/>
                </a:cubicBezTo>
                <a:cubicBezTo>
                  <a:pt x="75" y="101"/>
                  <a:pt x="75" y="101"/>
                  <a:pt x="75" y="102"/>
                </a:cubicBezTo>
                <a:cubicBezTo>
                  <a:pt x="75" y="101"/>
                  <a:pt x="75" y="100"/>
                  <a:pt x="75" y="99"/>
                </a:cubicBezTo>
                <a:cubicBezTo>
                  <a:pt x="76" y="99"/>
                  <a:pt x="76" y="98"/>
                  <a:pt x="76" y="98"/>
                </a:cubicBezTo>
                <a:cubicBezTo>
                  <a:pt x="77" y="98"/>
                  <a:pt x="77" y="97"/>
                  <a:pt x="77" y="97"/>
                </a:cubicBezTo>
                <a:cubicBezTo>
                  <a:pt x="77" y="96"/>
                  <a:pt x="77" y="95"/>
                  <a:pt x="77" y="94"/>
                </a:cubicBezTo>
                <a:close/>
                <a:moveTo>
                  <a:pt x="139" y="62"/>
                </a:moveTo>
                <a:cubicBezTo>
                  <a:pt x="139" y="62"/>
                  <a:pt x="139" y="62"/>
                  <a:pt x="139" y="62"/>
                </a:cubicBezTo>
                <a:cubicBezTo>
                  <a:pt x="137" y="62"/>
                  <a:pt x="135" y="62"/>
                  <a:pt x="133" y="62"/>
                </a:cubicBezTo>
                <a:cubicBezTo>
                  <a:pt x="132" y="62"/>
                  <a:pt x="131" y="63"/>
                  <a:pt x="131" y="64"/>
                </a:cubicBezTo>
                <a:cubicBezTo>
                  <a:pt x="132" y="65"/>
                  <a:pt x="132" y="65"/>
                  <a:pt x="133" y="65"/>
                </a:cubicBezTo>
                <a:cubicBezTo>
                  <a:pt x="134" y="65"/>
                  <a:pt x="135" y="65"/>
                  <a:pt x="135" y="65"/>
                </a:cubicBezTo>
                <a:cubicBezTo>
                  <a:pt x="136" y="65"/>
                  <a:pt x="136" y="65"/>
                  <a:pt x="136" y="65"/>
                </a:cubicBezTo>
                <a:cubicBezTo>
                  <a:pt x="137" y="64"/>
                  <a:pt x="138" y="63"/>
                  <a:pt x="139" y="62"/>
                </a:cubicBezTo>
                <a:close/>
                <a:moveTo>
                  <a:pt x="55" y="98"/>
                </a:moveTo>
                <a:cubicBezTo>
                  <a:pt x="55" y="98"/>
                  <a:pt x="55" y="98"/>
                  <a:pt x="55" y="98"/>
                </a:cubicBezTo>
                <a:cubicBezTo>
                  <a:pt x="56" y="96"/>
                  <a:pt x="57" y="93"/>
                  <a:pt x="57" y="91"/>
                </a:cubicBezTo>
                <a:cubicBezTo>
                  <a:pt x="57" y="91"/>
                  <a:pt x="57" y="91"/>
                  <a:pt x="57" y="90"/>
                </a:cubicBezTo>
                <a:cubicBezTo>
                  <a:pt x="56" y="90"/>
                  <a:pt x="56" y="89"/>
                  <a:pt x="55" y="89"/>
                </a:cubicBezTo>
                <a:cubicBezTo>
                  <a:pt x="54" y="91"/>
                  <a:pt x="54" y="92"/>
                  <a:pt x="53" y="94"/>
                </a:cubicBezTo>
                <a:cubicBezTo>
                  <a:pt x="53" y="95"/>
                  <a:pt x="54" y="97"/>
                  <a:pt x="55" y="98"/>
                </a:cubicBezTo>
                <a:close/>
                <a:moveTo>
                  <a:pt x="58" y="49"/>
                </a:moveTo>
                <a:cubicBezTo>
                  <a:pt x="59" y="51"/>
                  <a:pt x="60" y="52"/>
                  <a:pt x="61" y="53"/>
                </a:cubicBezTo>
                <a:cubicBezTo>
                  <a:pt x="62" y="53"/>
                  <a:pt x="63" y="52"/>
                  <a:pt x="64" y="51"/>
                </a:cubicBezTo>
                <a:cubicBezTo>
                  <a:pt x="64" y="51"/>
                  <a:pt x="64" y="50"/>
                  <a:pt x="64" y="49"/>
                </a:cubicBezTo>
                <a:cubicBezTo>
                  <a:pt x="64" y="49"/>
                  <a:pt x="64" y="49"/>
                  <a:pt x="64" y="49"/>
                </a:cubicBezTo>
                <a:cubicBezTo>
                  <a:pt x="64" y="49"/>
                  <a:pt x="64" y="49"/>
                  <a:pt x="63" y="49"/>
                </a:cubicBezTo>
                <a:cubicBezTo>
                  <a:pt x="63" y="50"/>
                  <a:pt x="62" y="50"/>
                  <a:pt x="61" y="49"/>
                </a:cubicBezTo>
                <a:cubicBezTo>
                  <a:pt x="61" y="48"/>
                  <a:pt x="61" y="48"/>
                  <a:pt x="61" y="48"/>
                </a:cubicBezTo>
                <a:cubicBezTo>
                  <a:pt x="61" y="47"/>
                  <a:pt x="61" y="46"/>
                  <a:pt x="61" y="46"/>
                </a:cubicBezTo>
                <a:cubicBezTo>
                  <a:pt x="60" y="47"/>
                  <a:pt x="59" y="48"/>
                  <a:pt x="58" y="49"/>
                </a:cubicBezTo>
                <a:close/>
                <a:moveTo>
                  <a:pt x="8" y="80"/>
                </a:moveTo>
                <a:cubicBezTo>
                  <a:pt x="13" y="84"/>
                  <a:pt x="18" y="87"/>
                  <a:pt x="23" y="91"/>
                </a:cubicBezTo>
                <a:cubicBezTo>
                  <a:pt x="23" y="91"/>
                  <a:pt x="23" y="91"/>
                  <a:pt x="23" y="91"/>
                </a:cubicBezTo>
                <a:cubicBezTo>
                  <a:pt x="18" y="87"/>
                  <a:pt x="14" y="82"/>
                  <a:pt x="9" y="78"/>
                </a:cubicBezTo>
                <a:cubicBezTo>
                  <a:pt x="8" y="79"/>
                  <a:pt x="8" y="79"/>
                  <a:pt x="8" y="80"/>
                </a:cubicBezTo>
                <a:close/>
                <a:moveTo>
                  <a:pt x="61" y="59"/>
                </a:moveTo>
                <a:cubicBezTo>
                  <a:pt x="60" y="61"/>
                  <a:pt x="59" y="62"/>
                  <a:pt x="58" y="63"/>
                </a:cubicBezTo>
                <a:cubicBezTo>
                  <a:pt x="58" y="63"/>
                  <a:pt x="58" y="64"/>
                  <a:pt x="58" y="64"/>
                </a:cubicBezTo>
                <a:cubicBezTo>
                  <a:pt x="58" y="65"/>
                  <a:pt x="59" y="66"/>
                  <a:pt x="59" y="67"/>
                </a:cubicBezTo>
                <a:cubicBezTo>
                  <a:pt x="60" y="66"/>
                  <a:pt x="62" y="64"/>
                  <a:pt x="63" y="63"/>
                </a:cubicBezTo>
                <a:cubicBezTo>
                  <a:pt x="62" y="61"/>
                  <a:pt x="62" y="60"/>
                  <a:pt x="61" y="59"/>
                </a:cubicBezTo>
                <a:close/>
                <a:moveTo>
                  <a:pt x="118" y="47"/>
                </a:moveTo>
                <a:cubicBezTo>
                  <a:pt x="110" y="46"/>
                  <a:pt x="103" y="46"/>
                  <a:pt x="95" y="46"/>
                </a:cubicBezTo>
                <a:cubicBezTo>
                  <a:pt x="103" y="48"/>
                  <a:pt x="110" y="47"/>
                  <a:pt x="118" y="47"/>
                </a:cubicBezTo>
                <a:close/>
                <a:moveTo>
                  <a:pt x="152" y="68"/>
                </a:moveTo>
                <a:cubicBezTo>
                  <a:pt x="150" y="70"/>
                  <a:pt x="149" y="72"/>
                  <a:pt x="147" y="74"/>
                </a:cubicBezTo>
                <a:cubicBezTo>
                  <a:pt x="147" y="74"/>
                  <a:pt x="147" y="75"/>
                  <a:pt x="147" y="75"/>
                </a:cubicBezTo>
                <a:cubicBezTo>
                  <a:pt x="147" y="76"/>
                  <a:pt x="147" y="77"/>
                  <a:pt x="147" y="78"/>
                </a:cubicBezTo>
                <a:cubicBezTo>
                  <a:pt x="147" y="79"/>
                  <a:pt x="147" y="79"/>
                  <a:pt x="147" y="79"/>
                </a:cubicBezTo>
                <a:cubicBezTo>
                  <a:pt x="149" y="76"/>
                  <a:pt x="150" y="73"/>
                  <a:pt x="152" y="70"/>
                </a:cubicBezTo>
                <a:cubicBezTo>
                  <a:pt x="152" y="69"/>
                  <a:pt x="152" y="69"/>
                  <a:pt x="152" y="68"/>
                </a:cubicBezTo>
                <a:close/>
                <a:moveTo>
                  <a:pt x="185" y="58"/>
                </a:moveTo>
                <a:cubicBezTo>
                  <a:pt x="183" y="58"/>
                  <a:pt x="181" y="57"/>
                  <a:pt x="179" y="57"/>
                </a:cubicBezTo>
                <a:cubicBezTo>
                  <a:pt x="177" y="59"/>
                  <a:pt x="177" y="59"/>
                  <a:pt x="177" y="60"/>
                </a:cubicBezTo>
                <a:cubicBezTo>
                  <a:pt x="179" y="60"/>
                  <a:pt x="181" y="60"/>
                  <a:pt x="183" y="60"/>
                </a:cubicBezTo>
                <a:cubicBezTo>
                  <a:pt x="184" y="60"/>
                  <a:pt x="184" y="60"/>
                  <a:pt x="185" y="58"/>
                </a:cubicBezTo>
                <a:close/>
                <a:moveTo>
                  <a:pt x="221" y="76"/>
                </a:moveTo>
                <a:cubicBezTo>
                  <a:pt x="223" y="74"/>
                  <a:pt x="223" y="74"/>
                  <a:pt x="223" y="71"/>
                </a:cubicBezTo>
                <a:cubicBezTo>
                  <a:pt x="223" y="71"/>
                  <a:pt x="223" y="70"/>
                  <a:pt x="223" y="70"/>
                </a:cubicBezTo>
                <a:cubicBezTo>
                  <a:pt x="223" y="69"/>
                  <a:pt x="222" y="67"/>
                  <a:pt x="222" y="66"/>
                </a:cubicBezTo>
                <a:cubicBezTo>
                  <a:pt x="222" y="66"/>
                  <a:pt x="222" y="66"/>
                  <a:pt x="222" y="66"/>
                </a:cubicBezTo>
                <a:cubicBezTo>
                  <a:pt x="221" y="67"/>
                  <a:pt x="221" y="68"/>
                  <a:pt x="221" y="69"/>
                </a:cubicBezTo>
                <a:cubicBezTo>
                  <a:pt x="221" y="71"/>
                  <a:pt x="221" y="74"/>
                  <a:pt x="221" y="76"/>
                </a:cubicBezTo>
                <a:close/>
                <a:moveTo>
                  <a:pt x="150" y="80"/>
                </a:moveTo>
                <a:cubicBezTo>
                  <a:pt x="151" y="80"/>
                  <a:pt x="152" y="80"/>
                  <a:pt x="153" y="79"/>
                </a:cubicBezTo>
                <a:cubicBezTo>
                  <a:pt x="153" y="78"/>
                  <a:pt x="153" y="78"/>
                  <a:pt x="153" y="77"/>
                </a:cubicBezTo>
                <a:cubicBezTo>
                  <a:pt x="153" y="77"/>
                  <a:pt x="154" y="76"/>
                  <a:pt x="154" y="76"/>
                </a:cubicBezTo>
                <a:cubicBezTo>
                  <a:pt x="155" y="75"/>
                  <a:pt x="155" y="75"/>
                  <a:pt x="156" y="75"/>
                </a:cubicBezTo>
                <a:cubicBezTo>
                  <a:pt x="155" y="74"/>
                  <a:pt x="154" y="73"/>
                  <a:pt x="154" y="72"/>
                </a:cubicBezTo>
                <a:cubicBezTo>
                  <a:pt x="152" y="75"/>
                  <a:pt x="151" y="77"/>
                  <a:pt x="150" y="80"/>
                </a:cubicBezTo>
                <a:close/>
                <a:moveTo>
                  <a:pt x="74" y="72"/>
                </a:moveTo>
                <a:cubicBezTo>
                  <a:pt x="74" y="72"/>
                  <a:pt x="74" y="72"/>
                  <a:pt x="74" y="72"/>
                </a:cubicBezTo>
                <a:cubicBezTo>
                  <a:pt x="75" y="70"/>
                  <a:pt x="76" y="68"/>
                  <a:pt x="77" y="66"/>
                </a:cubicBezTo>
                <a:cubicBezTo>
                  <a:pt x="77" y="66"/>
                  <a:pt x="77" y="66"/>
                  <a:pt x="77" y="66"/>
                </a:cubicBezTo>
                <a:cubicBezTo>
                  <a:pt x="77" y="65"/>
                  <a:pt x="77" y="64"/>
                  <a:pt x="76" y="63"/>
                </a:cubicBezTo>
                <a:cubicBezTo>
                  <a:pt x="75" y="65"/>
                  <a:pt x="75" y="66"/>
                  <a:pt x="74" y="68"/>
                </a:cubicBezTo>
                <a:cubicBezTo>
                  <a:pt x="73" y="69"/>
                  <a:pt x="73" y="71"/>
                  <a:pt x="74" y="72"/>
                </a:cubicBezTo>
                <a:close/>
                <a:moveTo>
                  <a:pt x="69" y="27"/>
                </a:moveTo>
                <a:cubicBezTo>
                  <a:pt x="68" y="28"/>
                  <a:pt x="69" y="29"/>
                  <a:pt x="69" y="30"/>
                </a:cubicBezTo>
                <a:cubicBezTo>
                  <a:pt x="69" y="32"/>
                  <a:pt x="69" y="34"/>
                  <a:pt x="69" y="36"/>
                </a:cubicBezTo>
                <a:cubicBezTo>
                  <a:pt x="70" y="37"/>
                  <a:pt x="70" y="39"/>
                  <a:pt x="70" y="40"/>
                </a:cubicBezTo>
                <a:cubicBezTo>
                  <a:pt x="71" y="40"/>
                  <a:pt x="71" y="40"/>
                  <a:pt x="72" y="40"/>
                </a:cubicBezTo>
                <a:cubicBezTo>
                  <a:pt x="71" y="35"/>
                  <a:pt x="70" y="31"/>
                  <a:pt x="69" y="27"/>
                </a:cubicBezTo>
                <a:close/>
                <a:moveTo>
                  <a:pt x="50" y="74"/>
                </a:moveTo>
                <a:cubicBezTo>
                  <a:pt x="51" y="74"/>
                  <a:pt x="52" y="74"/>
                  <a:pt x="52" y="75"/>
                </a:cubicBezTo>
                <a:cubicBezTo>
                  <a:pt x="53" y="74"/>
                  <a:pt x="54" y="73"/>
                  <a:pt x="55" y="72"/>
                </a:cubicBezTo>
                <a:cubicBezTo>
                  <a:pt x="55" y="70"/>
                  <a:pt x="54" y="69"/>
                  <a:pt x="54" y="68"/>
                </a:cubicBezTo>
                <a:cubicBezTo>
                  <a:pt x="53" y="70"/>
                  <a:pt x="51" y="72"/>
                  <a:pt x="50" y="74"/>
                </a:cubicBezTo>
                <a:close/>
                <a:moveTo>
                  <a:pt x="114" y="56"/>
                </a:moveTo>
                <a:cubicBezTo>
                  <a:pt x="113" y="58"/>
                  <a:pt x="112" y="59"/>
                  <a:pt x="111" y="60"/>
                </a:cubicBezTo>
                <a:cubicBezTo>
                  <a:pt x="113" y="60"/>
                  <a:pt x="114" y="60"/>
                  <a:pt x="116" y="60"/>
                </a:cubicBezTo>
                <a:cubicBezTo>
                  <a:pt x="116" y="60"/>
                  <a:pt x="116" y="60"/>
                  <a:pt x="116" y="60"/>
                </a:cubicBezTo>
                <a:cubicBezTo>
                  <a:pt x="117" y="59"/>
                  <a:pt x="118" y="58"/>
                  <a:pt x="118" y="57"/>
                </a:cubicBezTo>
                <a:cubicBezTo>
                  <a:pt x="117" y="57"/>
                  <a:pt x="115" y="56"/>
                  <a:pt x="114" y="56"/>
                </a:cubicBezTo>
                <a:close/>
                <a:moveTo>
                  <a:pt x="56" y="52"/>
                </a:moveTo>
                <a:cubicBezTo>
                  <a:pt x="56" y="52"/>
                  <a:pt x="55" y="53"/>
                  <a:pt x="55" y="53"/>
                </a:cubicBezTo>
                <a:cubicBezTo>
                  <a:pt x="55" y="55"/>
                  <a:pt x="56" y="57"/>
                  <a:pt x="56" y="59"/>
                </a:cubicBezTo>
                <a:cubicBezTo>
                  <a:pt x="57" y="58"/>
                  <a:pt x="58" y="57"/>
                  <a:pt x="59" y="56"/>
                </a:cubicBezTo>
                <a:cubicBezTo>
                  <a:pt x="58" y="54"/>
                  <a:pt x="57" y="53"/>
                  <a:pt x="56" y="52"/>
                </a:cubicBezTo>
                <a:close/>
                <a:moveTo>
                  <a:pt x="86" y="63"/>
                </a:moveTo>
                <a:cubicBezTo>
                  <a:pt x="87" y="62"/>
                  <a:pt x="88" y="60"/>
                  <a:pt x="88" y="58"/>
                </a:cubicBezTo>
                <a:cubicBezTo>
                  <a:pt x="89" y="57"/>
                  <a:pt x="89" y="57"/>
                  <a:pt x="89" y="56"/>
                </a:cubicBezTo>
                <a:cubicBezTo>
                  <a:pt x="89" y="55"/>
                  <a:pt x="89" y="55"/>
                  <a:pt x="88" y="55"/>
                </a:cubicBezTo>
                <a:cubicBezTo>
                  <a:pt x="88" y="55"/>
                  <a:pt x="88" y="55"/>
                  <a:pt x="88" y="55"/>
                </a:cubicBezTo>
                <a:cubicBezTo>
                  <a:pt x="87" y="57"/>
                  <a:pt x="86" y="59"/>
                  <a:pt x="85" y="61"/>
                </a:cubicBezTo>
                <a:cubicBezTo>
                  <a:pt x="85" y="61"/>
                  <a:pt x="84" y="62"/>
                  <a:pt x="84" y="63"/>
                </a:cubicBezTo>
                <a:cubicBezTo>
                  <a:pt x="85" y="63"/>
                  <a:pt x="85" y="63"/>
                  <a:pt x="86" y="63"/>
                </a:cubicBezTo>
                <a:close/>
                <a:moveTo>
                  <a:pt x="73" y="4"/>
                </a:moveTo>
                <a:cubicBezTo>
                  <a:pt x="71" y="3"/>
                  <a:pt x="69" y="3"/>
                  <a:pt x="68" y="3"/>
                </a:cubicBezTo>
                <a:cubicBezTo>
                  <a:pt x="67" y="3"/>
                  <a:pt x="66" y="4"/>
                  <a:pt x="65" y="5"/>
                </a:cubicBezTo>
                <a:cubicBezTo>
                  <a:pt x="66" y="4"/>
                  <a:pt x="67" y="5"/>
                  <a:pt x="68" y="6"/>
                </a:cubicBezTo>
                <a:cubicBezTo>
                  <a:pt x="68" y="5"/>
                  <a:pt x="68" y="5"/>
                  <a:pt x="68" y="5"/>
                </a:cubicBezTo>
                <a:cubicBezTo>
                  <a:pt x="68" y="4"/>
                  <a:pt x="69" y="3"/>
                  <a:pt x="69" y="3"/>
                </a:cubicBezTo>
                <a:cubicBezTo>
                  <a:pt x="70" y="3"/>
                  <a:pt x="71" y="4"/>
                  <a:pt x="71" y="5"/>
                </a:cubicBezTo>
                <a:cubicBezTo>
                  <a:pt x="71" y="5"/>
                  <a:pt x="71" y="5"/>
                  <a:pt x="71" y="6"/>
                </a:cubicBezTo>
                <a:cubicBezTo>
                  <a:pt x="71" y="7"/>
                  <a:pt x="71" y="9"/>
                  <a:pt x="71" y="11"/>
                </a:cubicBezTo>
                <a:cubicBezTo>
                  <a:pt x="71" y="11"/>
                  <a:pt x="71" y="12"/>
                  <a:pt x="71" y="13"/>
                </a:cubicBezTo>
                <a:cubicBezTo>
                  <a:pt x="71" y="11"/>
                  <a:pt x="71" y="10"/>
                  <a:pt x="71" y="9"/>
                </a:cubicBezTo>
                <a:cubicBezTo>
                  <a:pt x="71" y="7"/>
                  <a:pt x="71" y="7"/>
                  <a:pt x="73" y="6"/>
                </a:cubicBezTo>
                <a:cubicBezTo>
                  <a:pt x="73" y="5"/>
                  <a:pt x="73" y="5"/>
                  <a:pt x="73" y="4"/>
                </a:cubicBezTo>
                <a:close/>
                <a:moveTo>
                  <a:pt x="184" y="79"/>
                </a:moveTo>
                <a:cubicBezTo>
                  <a:pt x="185" y="78"/>
                  <a:pt x="185" y="78"/>
                  <a:pt x="186" y="77"/>
                </a:cubicBezTo>
                <a:cubicBezTo>
                  <a:pt x="186" y="77"/>
                  <a:pt x="187" y="76"/>
                  <a:pt x="186" y="75"/>
                </a:cubicBezTo>
                <a:cubicBezTo>
                  <a:pt x="186" y="75"/>
                  <a:pt x="186" y="74"/>
                  <a:pt x="186" y="74"/>
                </a:cubicBezTo>
                <a:cubicBezTo>
                  <a:pt x="185" y="74"/>
                  <a:pt x="184" y="74"/>
                  <a:pt x="182" y="74"/>
                </a:cubicBezTo>
                <a:cubicBezTo>
                  <a:pt x="182" y="74"/>
                  <a:pt x="182" y="75"/>
                  <a:pt x="182" y="76"/>
                </a:cubicBezTo>
                <a:cubicBezTo>
                  <a:pt x="183" y="77"/>
                  <a:pt x="183" y="78"/>
                  <a:pt x="184" y="79"/>
                </a:cubicBezTo>
                <a:close/>
                <a:moveTo>
                  <a:pt x="54" y="104"/>
                </a:moveTo>
                <a:cubicBezTo>
                  <a:pt x="52" y="103"/>
                  <a:pt x="50" y="102"/>
                  <a:pt x="48" y="100"/>
                </a:cubicBezTo>
                <a:cubicBezTo>
                  <a:pt x="48" y="101"/>
                  <a:pt x="48" y="101"/>
                  <a:pt x="47" y="101"/>
                </a:cubicBezTo>
                <a:cubicBezTo>
                  <a:pt x="49" y="104"/>
                  <a:pt x="53" y="106"/>
                  <a:pt x="54" y="106"/>
                </a:cubicBezTo>
                <a:cubicBezTo>
                  <a:pt x="54" y="106"/>
                  <a:pt x="54" y="105"/>
                  <a:pt x="54" y="104"/>
                </a:cubicBezTo>
                <a:close/>
                <a:moveTo>
                  <a:pt x="42" y="58"/>
                </a:moveTo>
                <a:cubicBezTo>
                  <a:pt x="42" y="58"/>
                  <a:pt x="42" y="58"/>
                  <a:pt x="42" y="58"/>
                </a:cubicBezTo>
                <a:cubicBezTo>
                  <a:pt x="41" y="60"/>
                  <a:pt x="40" y="61"/>
                  <a:pt x="39" y="62"/>
                </a:cubicBezTo>
                <a:cubicBezTo>
                  <a:pt x="38" y="63"/>
                  <a:pt x="38" y="64"/>
                  <a:pt x="38" y="66"/>
                </a:cubicBezTo>
                <a:cubicBezTo>
                  <a:pt x="39" y="64"/>
                  <a:pt x="41" y="63"/>
                  <a:pt x="42" y="61"/>
                </a:cubicBezTo>
                <a:cubicBezTo>
                  <a:pt x="43" y="60"/>
                  <a:pt x="43" y="60"/>
                  <a:pt x="42" y="58"/>
                </a:cubicBezTo>
                <a:cubicBezTo>
                  <a:pt x="42" y="58"/>
                  <a:pt x="42" y="58"/>
                  <a:pt x="42" y="58"/>
                </a:cubicBezTo>
                <a:close/>
                <a:moveTo>
                  <a:pt x="181" y="63"/>
                </a:moveTo>
                <a:cubicBezTo>
                  <a:pt x="181" y="63"/>
                  <a:pt x="181" y="63"/>
                  <a:pt x="181" y="63"/>
                </a:cubicBezTo>
                <a:cubicBezTo>
                  <a:pt x="179" y="63"/>
                  <a:pt x="177" y="63"/>
                  <a:pt x="174" y="64"/>
                </a:cubicBezTo>
                <a:cubicBezTo>
                  <a:pt x="175" y="65"/>
                  <a:pt x="176" y="66"/>
                  <a:pt x="177" y="68"/>
                </a:cubicBezTo>
                <a:cubicBezTo>
                  <a:pt x="178" y="66"/>
                  <a:pt x="180" y="65"/>
                  <a:pt x="181" y="63"/>
                </a:cubicBezTo>
                <a:close/>
                <a:moveTo>
                  <a:pt x="55" y="85"/>
                </a:moveTo>
                <a:cubicBezTo>
                  <a:pt x="55" y="85"/>
                  <a:pt x="55" y="84"/>
                  <a:pt x="56" y="84"/>
                </a:cubicBezTo>
                <a:cubicBezTo>
                  <a:pt x="56" y="83"/>
                  <a:pt x="57" y="82"/>
                  <a:pt x="58" y="80"/>
                </a:cubicBezTo>
                <a:cubicBezTo>
                  <a:pt x="59" y="79"/>
                  <a:pt x="58" y="79"/>
                  <a:pt x="57" y="77"/>
                </a:cubicBezTo>
                <a:cubicBezTo>
                  <a:pt x="56" y="79"/>
                  <a:pt x="55" y="81"/>
                  <a:pt x="54" y="83"/>
                </a:cubicBezTo>
                <a:cubicBezTo>
                  <a:pt x="54" y="84"/>
                  <a:pt x="55" y="84"/>
                  <a:pt x="55" y="85"/>
                </a:cubicBezTo>
                <a:close/>
                <a:moveTo>
                  <a:pt x="38" y="57"/>
                </a:moveTo>
                <a:cubicBezTo>
                  <a:pt x="38" y="58"/>
                  <a:pt x="38" y="58"/>
                  <a:pt x="38" y="58"/>
                </a:cubicBezTo>
                <a:cubicBezTo>
                  <a:pt x="39" y="57"/>
                  <a:pt x="40" y="55"/>
                  <a:pt x="41" y="54"/>
                </a:cubicBezTo>
                <a:cubicBezTo>
                  <a:pt x="41" y="54"/>
                  <a:pt x="41" y="54"/>
                  <a:pt x="41" y="54"/>
                </a:cubicBezTo>
                <a:cubicBezTo>
                  <a:pt x="41" y="53"/>
                  <a:pt x="41" y="52"/>
                  <a:pt x="40" y="50"/>
                </a:cubicBezTo>
                <a:cubicBezTo>
                  <a:pt x="39" y="51"/>
                  <a:pt x="39" y="52"/>
                  <a:pt x="38" y="53"/>
                </a:cubicBezTo>
                <a:cubicBezTo>
                  <a:pt x="38" y="54"/>
                  <a:pt x="38" y="56"/>
                  <a:pt x="38" y="57"/>
                </a:cubicBezTo>
                <a:close/>
                <a:moveTo>
                  <a:pt x="224" y="77"/>
                </a:moveTo>
                <a:cubicBezTo>
                  <a:pt x="224" y="77"/>
                  <a:pt x="223" y="77"/>
                  <a:pt x="223" y="77"/>
                </a:cubicBezTo>
                <a:cubicBezTo>
                  <a:pt x="223" y="78"/>
                  <a:pt x="222" y="79"/>
                  <a:pt x="221" y="80"/>
                </a:cubicBezTo>
                <a:cubicBezTo>
                  <a:pt x="221" y="80"/>
                  <a:pt x="221" y="80"/>
                  <a:pt x="221" y="80"/>
                </a:cubicBezTo>
                <a:cubicBezTo>
                  <a:pt x="220" y="83"/>
                  <a:pt x="221" y="84"/>
                  <a:pt x="223" y="86"/>
                </a:cubicBezTo>
                <a:cubicBezTo>
                  <a:pt x="223" y="85"/>
                  <a:pt x="224" y="84"/>
                  <a:pt x="223" y="83"/>
                </a:cubicBezTo>
                <a:cubicBezTo>
                  <a:pt x="222" y="82"/>
                  <a:pt x="222" y="81"/>
                  <a:pt x="223" y="81"/>
                </a:cubicBezTo>
                <a:cubicBezTo>
                  <a:pt x="223" y="80"/>
                  <a:pt x="223" y="79"/>
                  <a:pt x="223" y="78"/>
                </a:cubicBezTo>
                <a:cubicBezTo>
                  <a:pt x="223" y="78"/>
                  <a:pt x="224" y="78"/>
                  <a:pt x="224" y="77"/>
                </a:cubicBezTo>
                <a:close/>
                <a:moveTo>
                  <a:pt x="74" y="129"/>
                </a:moveTo>
                <a:cubicBezTo>
                  <a:pt x="74" y="129"/>
                  <a:pt x="74" y="129"/>
                  <a:pt x="74" y="129"/>
                </a:cubicBezTo>
                <a:cubicBezTo>
                  <a:pt x="74" y="128"/>
                  <a:pt x="74" y="127"/>
                  <a:pt x="74" y="126"/>
                </a:cubicBezTo>
                <a:cubicBezTo>
                  <a:pt x="72" y="124"/>
                  <a:pt x="70" y="123"/>
                  <a:pt x="68" y="121"/>
                </a:cubicBezTo>
                <a:cubicBezTo>
                  <a:pt x="68" y="121"/>
                  <a:pt x="68" y="121"/>
                  <a:pt x="67" y="121"/>
                </a:cubicBezTo>
                <a:cubicBezTo>
                  <a:pt x="70" y="124"/>
                  <a:pt x="72" y="126"/>
                  <a:pt x="74" y="129"/>
                </a:cubicBezTo>
                <a:close/>
                <a:moveTo>
                  <a:pt x="193" y="75"/>
                </a:moveTo>
                <a:cubicBezTo>
                  <a:pt x="192" y="74"/>
                  <a:pt x="192" y="74"/>
                  <a:pt x="191" y="75"/>
                </a:cubicBezTo>
                <a:cubicBezTo>
                  <a:pt x="190" y="75"/>
                  <a:pt x="190" y="76"/>
                  <a:pt x="190" y="76"/>
                </a:cubicBezTo>
                <a:cubicBezTo>
                  <a:pt x="189" y="77"/>
                  <a:pt x="189" y="78"/>
                  <a:pt x="189" y="79"/>
                </a:cubicBezTo>
                <a:cubicBezTo>
                  <a:pt x="190" y="79"/>
                  <a:pt x="191" y="79"/>
                  <a:pt x="191" y="79"/>
                </a:cubicBezTo>
                <a:cubicBezTo>
                  <a:pt x="192" y="77"/>
                  <a:pt x="193" y="76"/>
                  <a:pt x="193" y="75"/>
                </a:cubicBezTo>
                <a:close/>
                <a:moveTo>
                  <a:pt x="36" y="89"/>
                </a:moveTo>
                <a:cubicBezTo>
                  <a:pt x="37" y="88"/>
                  <a:pt x="38" y="86"/>
                  <a:pt x="39" y="85"/>
                </a:cubicBezTo>
                <a:cubicBezTo>
                  <a:pt x="38" y="85"/>
                  <a:pt x="38" y="84"/>
                  <a:pt x="38" y="84"/>
                </a:cubicBezTo>
                <a:cubicBezTo>
                  <a:pt x="36" y="85"/>
                  <a:pt x="35" y="86"/>
                  <a:pt x="34" y="87"/>
                </a:cubicBezTo>
                <a:cubicBezTo>
                  <a:pt x="34" y="88"/>
                  <a:pt x="35" y="88"/>
                  <a:pt x="36" y="89"/>
                </a:cubicBezTo>
                <a:close/>
                <a:moveTo>
                  <a:pt x="161" y="69"/>
                </a:moveTo>
                <a:cubicBezTo>
                  <a:pt x="159" y="69"/>
                  <a:pt x="158" y="69"/>
                  <a:pt x="156" y="69"/>
                </a:cubicBezTo>
                <a:cubicBezTo>
                  <a:pt x="155" y="69"/>
                  <a:pt x="155" y="69"/>
                  <a:pt x="156" y="70"/>
                </a:cubicBezTo>
                <a:cubicBezTo>
                  <a:pt x="156" y="71"/>
                  <a:pt x="157" y="72"/>
                  <a:pt x="158" y="73"/>
                </a:cubicBezTo>
                <a:cubicBezTo>
                  <a:pt x="159" y="72"/>
                  <a:pt x="160" y="71"/>
                  <a:pt x="161" y="69"/>
                </a:cubicBezTo>
                <a:close/>
                <a:moveTo>
                  <a:pt x="41" y="31"/>
                </a:moveTo>
                <a:cubicBezTo>
                  <a:pt x="41" y="31"/>
                  <a:pt x="42" y="31"/>
                  <a:pt x="42" y="31"/>
                </a:cubicBezTo>
                <a:cubicBezTo>
                  <a:pt x="42" y="31"/>
                  <a:pt x="42" y="31"/>
                  <a:pt x="42" y="31"/>
                </a:cubicBezTo>
                <a:cubicBezTo>
                  <a:pt x="46" y="28"/>
                  <a:pt x="49" y="23"/>
                  <a:pt x="53" y="19"/>
                </a:cubicBezTo>
                <a:cubicBezTo>
                  <a:pt x="53" y="19"/>
                  <a:pt x="53" y="19"/>
                  <a:pt x="53" y="18"/>
                </a:cubicBezTo>
                <a:cubicBezTo>
                  <a:pt x="53" y="18"/>
                  <a:pt x="53" y="18"/>
                  <a:pt x="53" y="18"/>
                </a:cubicBezTo>
                <a:cubicBezTo>
                  <a:pt x="49" y="22"/>
                  <a:pt x="45" y="27"/>
                  <a:pt x="41" y="31"/>
                </a:cubicBezTo>
                <a:close/>
                <a:moveTo>
                  <a:pt x="185" y="63"/>
                </a:moveTo>
                <a:cubicBezTo>
                  <a:pt x="184" y="63"/>
                  <a:pt x="180" y="67"/>
                  <a:pt x="180" y="68"/>
                </a:cubicBezTo>
                <a:cubicBezTo>
                  <a:pt x="181" y="68"/>
                  <a:pt x="181" y="68"/>
                  <a:pt x="182" y="68"/>
                </a:cubicBezTo>
                <a:cubicBezTo>
                  <a:pt x="183" y="68"/>
                  <a:pt x="183" y="68"/>
                  <a:pt x="183" y="68"/>
                </a:cubicBezTo>
                <a:cubicBezTo>
                  <a:pt x="184" y="66"/>
                  <a:pt x="184" y="65"/>
                  <a:pt x="185" y="64"/>
                </a:cubicBezTo>
                <a:cubicBezTo>
                  <a:pt x="185" y="64"/>
                  <a:pt x="185" y="63"/>
                  <a:pt x="185" y="63"/>
                </a:cubicBezTo>
                <a:close/>
                <a:moveTo>
                  <a:pt x="45" y="58"/>
                </a:moveTo>
                <a:cubicBezTo>
                  <a:pt x="48" y="56"/>
                  <a:pt x="48" y="53"/>
                  <a:pt x="48" y="51"/>
                </a:cubicBezTo>
                <a:cubicBezTo>
                  <a:pt x="48" y="51"/>
                  <a:pt x="48" y="51"/>
                  <a:pt x="48" y="51"/>
                </a:cubicBezTo>
                <a:cubicBezTo>
                  <a:pt x="47" y="52"/>
                  <a:pt x="46" y="53"/>
                  <a:pt x="46" y="54"/>
                </a:cubicBezTo>
                <a:cubicBezTo>
                  <a:pt x="44" y="55"/>
                  <a:pt x="44" y="55"/>
                  <a:pt x="45" y="57"/>
                </a:cubicBezTo>
                <a:cubicBezTo>
                  <a:pt x="45" y="57"/>
                  <a:pt x="45" y="57"/>
                  <a:pt x="45" y="58"/>
                </a:cubicBezTo>
                <a:close/>
                <a:moveTo>
                  <a:pt x="128" y="71"/>
                </a:moveTo>
                <a:cubicBezTo>
                  <a:pt x="128" y="72"/>
                  <a:pt x="128" y="74"/>
                  <a:pt x="128" y="75"/>
                </a:cubicBezTo>
                <a:cubicBezTo>
                  <a:pt x="130" y="73"/>
                  <a:pt x="132" y="71"/>
                  <a:pt x="132" y="70"/>
                </a:cubicBezTo>
                <a:cubicBezTo>
                  <a:pt x="131" y="70"/>
                  <a:pt x="129" y="70"/>
                  <a:pt x="128" y="71"/>
                </a:cubicBezTo>
                <a:close/>
                <a:moveTo>
                  <a:pt x="93" y="78"/>
                </a:moveTo>
                <a:cubicBezTo>
                  <a:pt x="93" y="78"/>
                  <a:pt x="93" y="78"/>
                  <a:pt x="93" y="78"/>
                </a:cubicBezTo>
                <a:cubicBezTo>
                  <a:pt x="94" y="77"/>
                  <a:pt x="96" y="75"/>
                  <a:pt x="97" y="73"/>
                </a:cubicBezTo>
                <a:cubicBezTo>
                  <a:pt x="97" y="73"/>
                  <a:pt x="97" y="72"/>
                  <a:pt x="97" y="72"/>
                </a:cubicBezTo>
                <a:cubicBezTo>
                  <a:pt x="97" y="72"/>
                  <a:pt x="97" y="71"/>
                  <a:pt x="96" y="70"/>
                </a:cubicBezTo>
                <a:cubicBezTo>
                  <a:pt x="95" y="72"/>
                  <a:pt x="94" y="74"/>
                  <a:pt x="94" y="76"/>
                </a:cubicBezTo>
                <a:cubicBezTo>
                  <a:pt x="93" y="77"/>
                  <a:pt x="93" y="77"/>
                  <a:pt x="93" y="78"/>
                </a:cubicBezTo>
                <a:close/>
                <a:moveTo>
                  <a:pt x="67" y="118"/>
                </a:moveTo>
                <a:cubicBezTo>
                  <a:pt x="67" y="115"/>
                  <a:pt x="66" y="112"/>
                  <a:pt x="66" y="109"/>
                </a:cubicBezTo>
                <a:cubicBezTo>
                  <a:pt x="66" y="111"/>
                  <a:pt x="66" y="114"/>
                  <a:pt x="65" y="116"/>
                </a:cubicBezTo>
                <a:cubicBezTo>
                  <a:pt x="65" y="117"/>
                  <a:pt x="66" y="117"/>
                  <a:pt x="67" y="118"/>
                </a:cubicBezTo>
                <a:close/>
                <a:moveTo>
                  <a:pt x="220" y="87"/>
                </a:moveTo>
                <a:cubicBezTo>
                  <a:pt x="218" y="87"/>
                  <a:pt x="218" y="87"/>
                  <a:pt x="217" y="86"/>
                </a:cubicBezTo>
                <a:cubicBezTo>
                  <a:pt x="217" y="85"/>
                  <a:pt x="217" y="85"/>
                  <a:pt x="217" y="84"/>
                </a:cubicBezTo>
                <a:cubicBezTo>
                  <a:pt x="216" y="85"/>
                  <a:pt x="214" y="86"/>
                  <a:pt x="213" y="87"/>
                </a:cubicBezTo>
                <a:cubicBezTo>
                  <a:pt x="216" y="87"/>
                  <a:pt x="218" y="88"/>
                  <a:pt x="221" y="88"/>
                </a:cubicBezTo>
                <a:cubicBezTo>
                  <a:pt x="221" y="88"/>
                  <a:pt x="220" y="87"/>
                  <a:pt x="220" y="87"/>
                </a:cubicBezTo>
                <a:close/>
                <a:moveTo>
                  <a:pt x="235" y="84"/>
                </a:moveTo>
                <a:cubicBezTo>
                  <a:pt x="234" y="84"/>
                  <a:pt x="234" y="84"/>
                  <a:pt x="234" y="84"/>
                </a:cubicBezTo>
                <a:cubicBezTo>
                  <a:pt x="234" y="85"/>
                  <a:pt x="234" y="86"/>
                  <a:pt x="234" y="86"/>
                </a:cubicBezTo>
                <a:cubicBezTo>
                  <a:pt x="234" y="87"/>
                  <a:pt x="234" y="88"/>
                  <a:pt x="234" y="89"/>
                </a:cubicBezTo>
                <a:cubicBezTo>
                  <a:pt x="234" y="90"/>
                  <a:pt x="234" y="90"/>
                  <a:pt x="234" y="91"/>
                </a:cubicBezTo>
                <a:cubicBezTo>
                  <a:pt x="233" y="93"/>
                  <a:pt x="234" y="94"/>
                  <a:pt x="232" y="95"/>
                </a:cubicBezTo>
                <a:cubicBezTo>
                  <a:pt x="234" y="95"/>
                  <a:pt x="235" y="95"/>
                  <a:pt x="235" y="93"/>
                </a:cubicBezTo>
                <a:cubicBezTo>
                  <a:pt x="235" y="90"/>
                  <a:pt x="235" y="87"/>
                  <a:pt x="235" y="84"/>
                </a:cubicBezTo>
                <a:close/>
                <a:moveTo>
                  <a:pt x="89" y="80"/>
                </a:moveTo>
                <a:cubicBezTo>
                  <a:pt x="91" y="77"/>
                  <a:pt x="91" y="75"/>
                  <a:pt x="91" y="73"/>
                </a:cubicBezTo>
                <a:cubicBezTo>
                  <a:pt x="89" y="75"/>
                  <a:pt x="88" y="76"/>
                  <a:pt x="87" y="78"/>
                </a:cubicBezTo>
                <a:cubicBezTo>
                  <a:pt x="88" y="79"/>
                  <a:pt x="88" y="79"/>
                  <a:pt x="89" y="80"/>
                </a:cubicBezTo>
                <a:close/>
                <a:moveTo>
                  <a:pt x="150" y="65"/>
                </a:moveTo>
                <a:cubicBezTo>
                  <a:pt x="150" y="64"/>
                  <a:pt x="149" y="64"/>
                  <a:pt x="149" y="63"/>
                </a:cubicBezTo>
                <a:cubicBezTo>
                  <a:pt x="149" y="63"/>
                  <a:pt x="149" y="63"/>
                  <a:pt x="149" y="63"/>
                </a:cubicBezTo>
                <a:cubicBezTo>
                  <a:pt x="148" y="63"/>
                  <a:pt x="147" y="63"/>
                  <a:pt x="145" y="63"/>
                </a:cubicBezTo>
                <a:cubicBezTo>
                  <a:pt x="146" y="64"/>
                  <a:pt x="146" y="65"/>
                  <a:pt x="146" y="66"/>
                </a:cubicBezTo>
                <a:cubicBezTo>
                  <a:pt x="147" y="65"/>
                  <a:pt x="149" y="65"/>
                  <a:pt x="150" y="65"/>
                </a:cubicBezTo>
                <a:close/>
                <a:moveTo>
                  <a:pt x="213" y="47"/>
                </a:moveTo>
                <a:cubicBezTo>
                  <a:pt x="213" y="47"/>
                  <a:pt x="213" y="47"/>
                  <a:pt x="213" y="47"/>
                </a:cubicBezTo>
                <a:cubicBezTo>
                  <a:pt x="214" y="47"/>
                  <a:pt x="216" y="47"/>
                  <a:pt x="217" y="47"/>
                </a:cubicBezTo>
                <a:cubicBezTo>
                  <a:pt x="217" y="47"/>
                  <a:pt x="218" y="47"/>
                  <a:pt x="218" y="47"/>
                </a:cubicBezTo>
                <a:cubicBezTo>
                  <a:pt x="219" y="48"/>
                  <a:pt x="220" y="48"/>
                  <a:pt x="221" y="47"/>
                </a:cubicBezTo>
                <a:cubicBezTo>
                  <a:pt x="221" y="47"/>
                  <a:pt x="222" y="47"/>
                  <a:pt x="222" y="47"/>
                </a:cubicBezTo>
                <a:cubicBezTo>
                  <a:pt x="223" y="47"/>
                  <a:pt x="223" y="47"/>
                  <a:pt x="224" y="47"/>
                </a:cubicBezTo>
                <a:cubicBezTo>
                  <a:pt x="225" y="47"/>
                  <a:pt x="225" y="47"/>
                  <a:pt x="225" y="46"/>
                </a:cubicBezTo>
                <a:cubicBezTo>
                  <a:pt x="221" y="46"/>
                  <a:pt x="217" y="47"/>
                  <a:pt x="213" y="47"/>
                </a:cubicBezTo>
                <a:close/>
                <a:moveTo>
                  <a:pt x="80" y="81"/>
                </a:moveTo>
                <a:cubicBezTo>
                  <a:pt x="81" y="81"/>
                  <a:pt x="82" y="81"/>
                  <a:pt x="82" y="81"/>
                </a:cubicBezTo>
                <a:cubicBezTo>
                  <a:pt x="83" y="80"/>
                  <a:pt x="84" y="79"/>
                  <a:pt x="84" y="78"/>
                </a:cubicBezTo>
                <a:cubicBezTo>
                  <a:pt x="84" y="77"/>
                  <a:pt x="83" y="77"/>
                  <a:pt x="83" y="76"/>
                </a:cubicBezTo>
                <a:cubicBezTo>
                  <a:pt x="82" y="78"/>
                  <a:pt x="81" y="79"/>
                  <a:pt x="80" y="81"/>
                </a:cubicBezTo>
                <a:close/>
                <a:moveTo>
                  <a:pt x="74" y="49"/>
                </a:moveTo>
                <a:cubicBezTo>
                  <a:pt x="74" y="51"/>
                  <a:pt x="74" y="53"/>
                  <a:pt x="74" y="55"/>
                </a:cubicBezTo>
                <a:cubicBezTo>
                  <a:pt x="74" y="55"/>
                  <a:pt x="74" y="55"/>
                  <a:pt x="74" y="56"/>
                </a:cubicBezTo>
                <a:cubicBezTo>
                  <a:pt x="75" y="55"/>
                  <a:pt x="76" y="54"/>
                  <a:pt x="77" y="52"/>
                </a:cubicBezTo>
                <a:cubicBezTo>
                  <a:pt x="75" y="52"/>
                  <a:pt x="75" y="51"/>
                  <a:pt x="74" y="49"/>
                </a:cubicBezTo>
                <a:close/>
                <a:moveTo>
                  <a:pt x="166" y="67"/>
                </a:moveTo>
                <a:cubicBezTo>
                  <a:pt x="166" y="67"/>
                  <a:pt x="166" y="67"/>
                  <a:pt x="166" y="67"/>
                </a:cubicBezTo>
                <a:cubicBezTo>
                  <a:pt x="167" y="67"/>
                  <a:pt x="168" y="68"/>
                  <a:pt x="169" y="68"/>
                </a:cubicBezTo>
                <a:cubicBezTo>
                  <a:pt x="169" y="68"/>
                  <a:pt x="169" y="67"/>
                  <a:pt x="169" y="67"/>
                </a:cubicBezTo>
                <a:cubicBezTo>
                  <a:pt x="170" y="66"/>
                  <a:pt x="171" y="65"/>
                  <a:pt x="171" y="64"/>
                </a:cubicBezTo>
                <a:cubicBezTo>
                  <a:pt x="170" y="64"/>
                  <a:pt x="169" y="64"/>
                  <a:pt x="168" y="65"/>
                </a:cubicBezTo>
                <a:cubicBezTo>
                  <a:pt x="167" y="66"/>
                  <a:pt x="167" y="66"/>
                  <a:pt x="166" y="67"/>
                </a:cubicBezTo>
                <a:close/>
                <a:moveTo>
                  <a:pt x="31" y="86"/>
                </a:moveTo>
                <a:cubicBezTo>
                  <a:pt x="32" y="86"/>
                  <a:pt x="35" y="83"/>
                  <a:pt x="36" y="81"/>
                </a:cubicBezTo>
                <a:cubicBezTo>
                  <a:pt x="36" y="81"/>
                  <a:pt x="35" y="80"/>
                  <a:pt x="35" y="80"/>
                </a:cubicBezTo>
                <a:cubicBezTo>
                  <a:pt x="33" y="82"/>
                  <a:pt x="32" y="84"/>
                  <a:pt x="31" y="86"/>
                </a:cubicBezTo>
                <a:close/>
                <a:moveTo>
                  <a:pt x="78" y="70"/>
                </a:moveTo>
                <a:cubicBezTo>
                  <a:pt x="78" y="70"/>
                  <a:pt x="78" y="70"/>
                  <a:pt x="78" y="70"/>
                </a:cubicBezTo>
                <a:cubicBezTo>
                  <a:pt x="78" y="70"/>
                  <a:pt x="78" y="71"/>
                  <a:pt x="77" y="71"/>
                </a:cubicBezTo>
                <a:cubicBezTo>
                  <a:pt x="76" y="73"/>
                  <a:pt x="75" y="74"/>
                  <a:pt x="74" y="76"/>
                </a:cubicBezTo>
                <a:cubicBezTo>
                  <a:pt x="74" y="77"/>
                  <a:pt x="74" y="78"/>
                  <a:pt x="74" y="79"/>
                </a:cubicBezTo>
                <a:cubicBezTo>
                  <a:pt x="76" y="76"/>
                  <a:pt x="77" y="73"/>
                  <a:pt x="78" y="70"/>
                </a:cubicBezTo>
                <a:close/>
                <a:moveTo>
                  <a:pt x="119" y="65"/>
                </a:moveTo>
                <a:cubicBezTo>
                  <a:pt x="121" y="66"/>
                  <a:pt x="122" y="65"/>
                  <a:pt x="123" y="64"/>
                </a:cubicBezTo>
                <a:cubicBezTo>
                  <a:pt x="123" y="63"/>
                  <a:pt x="124" y="63"/>
                  <a:pt x="123" y="62"/>
                </a:cubicBezTo>
                <a:cubicBezTo>
                  <a:pt x="123" y="62"/>
                  <a:pt x="122" y="62"/>
                  <a:pt x="122" y="62"/>
                </a:cubicBezTo>
                <a:cubicBezTo>
                  <a:pt x="121" y="62"/>
                  <a:pt x="121" y="62"/>
                  <a:pt x="121" y="62"/>
                </a:cubicBezTo>
                <a:cubicBezTo>
                  <a:pt x="120" y="63"/>
                  <a:pt x="120" y="64"/>
                  <a:pt x="119" y="65"/>
                </a:cubicBezTo>
                <a:close/>
                <a:moveTo>
                  <a:pt x="100" y="84"/>
                </a:moveTo>
                <a:cubicBezTo>
                  <a:pt x="101" y="85"/>
                  <a:pt x="104" y="85"/>
                  <a:pt x="105" y="84"/>
                </a:cubicBezTo>
                <a:cubicBezTo>
                  <a:pt x="104" y="83"/>
                  <a:pt x="103" y="83"/>
                  <a:pt x="103" y="82"/>
                </a:cubicBezTo>
                <a:cubicBezTo>
                  <a:pt x="102" y="81"/>
                  <a:pt x="102" y="81"/>
                  <a:pt x="101" y="82"/>
                </a:cubicBezTo>
                <a:cubicBezTo>
                  <a:pt x="101" y="83"/>
                  <a:pt x="100" y="83"/>
                  <a:pt x="100" y="84"/>
                </a:cubicBezTo>
                <a:close/>
                <a:moveTo>
                  <a:pt x="41" y="92"/>
                </a:moveTo>
                <a:cubicBezTo>
                  <a:pt x="42" y="93"/>
                  <a:pt x="43" y="94"/>
                  <a:pt x="44" y="95"/>
                </a:cubicBezTo>
                <a:cubicBezTo>
                  <a:pt x="45" y="94"/>
                  <a:pt x="45" y="93"/>
                  <a:pt x="45" y="93"/>
                </a:cubicBezTo>
                <a:cubicBezTo>
                  <a:pt x="44" y="92"/>
                  <a:pt x="43" y="91"/>
                  <a:pt x="42" y="90"/>
                </a:cubicBezTo>
                <a:cubicBezTo>
                  <a:pt x="42" y="91"/>
                  <a:pt x="41" y="91"/>
                  <a:pt x="41" y="92"/>
                </a:cubicBezTo>
                <a:close/>
                <a:moveTo>
                  <a:pt x="179" y="48"/>
                </a:moveTo>
                <a:cubicBezTo>
                  <a:pt x="181" y="48"/>
                  <a:pt x="182" y="48"/>
                  <a:pt x="184" y="48"/>
                </a:cubicBezTo>
                <a:cubicBezTo>
                  <a:pt x="186" y="48"/>
                  <a:pt x="189" y="48"/>
                  <a:pt x="191" y="48"/>
                </a:cubicBezTo>
                <a:cubicBezTo>
                  <a:pt x="192" y="48"/>
                  <a:pt x="192" y="48"/>
                  <a:pt x="192" y="47"/>
                </a:cubicBezTo>
                <a:cubicBezTo>
                  <a:pt x="188" y="47"/>
                  <a:pt x="183" y="47"/>
                  <a:pt x="179" y="48"/>
                </a:cubicBezTo>
                <a:close/>
                <a:moveTo>
                  <a:pt x="52" y="86"/>
                </a:moveTo>
                <a:cubicBezTo>
                  <a:pt x="52" y="87"/>
                  <a:pt x="51" y="88"/>
                  <a:pt x="51" y="89"/>
                </a:cubicBezTo>
                <a:cubicBezTo>
                  <a:pt x="50" y="90"/>
                  <a:pt x="50" y="90"/>
                  <a:pt x="51" y="91"/>
                </a:cubicBezTo>
                <a:cubicBezTo>
                  <a:pt x="52" y="90"/>
                  <a:pt x="53" y="89"/>
                  <a:pt x="54" y="87"/>
                </a:cubicBezTo>
                <a:cubicBezTo>
                  <a:pt x="53" y="87"/>
                  <a:pt x="53" y="86"/>
                  <a:pt x="52" y="86"/>
                </a:cubicBezTo>
                <a:close/>
                <a:moveTo>
                  <a:pt x="41" y="45"/>
                </a:moveTo>
                <a:cubicBezTo>
                  <a:pt x="43" y="43"/>
                  <a:pt x="45" y="41"/>
                  <a:pt x="47" y="38"/>
                </a:cubicBezTo>
                <a:cubicBezTo>
                  <a:pt x="47" y="38"/>
                  <a:pt x="47" y="38"/>
                  <a:pt x="47" y="38"/>
                </a:cubicBezTo>
                <a:cubicBezTo>
                  <a:pt x="44" y="40"/>
                  <a:pt x="42" y="42"/>
                  <a:pt x="40" y="44"/>
                </a:cubicBezTo>
                <a:cubicBezTo>
                  <a:pt x="40" y="45"/>
                  <a:pt x="40" y="45"/>
                  <a:pt x="40" y="45"/>
                </a:cubicBezTo>
                <a:cubicBezTo>
                  <a:pt x="41" y="45"/>
                  <a:pt x="41" y="45"/>
                  <a:pt x="41" y="45"/>
                </a:cubicBezTo>
                <a:close/>
                <a:moveTo>
                  <a:pt x="52" y="29"/>
                </a:moveTo>
                <a:cubicBezTo>
                  <a:pt x="52" y="29"/>
                  <a:pt x="52" y="29"/>
                  <a:pt x="52" y="29"/>
                </a:cubicBezTo>
                <a:cubicBezTo>
                  <a:pt x="54" y="27"/>
                  <a:pt x="55" y="25"/>
                  <a:pt x="56" y="23"/>
                </a:cubicBezTo>
                <a:cubicBezTo>
                  <a:pt x="55" y="23"/>
                  <a:pt x="54" y="24"/>
                  <a:pt x="53" y="25"/>
                </a:cubicBezTo>
                <a:cubicBezTo>
                  <a:pt x="53" y="26"/>
                  <a:pt x="52" y="28"/>
                  <a:pt x="52" y="29"/>
                </a:cubicBezTo>
                <a:close/>
                <a:moveTo>
                  <a:pt x="164" y="73"/>
                </a:moveTo>
                <a:cubicBezTo>
                  <a:pt x="165" y="73"/>
                  <a:pt x="166" y="73"/>
                  <a:pt x="167" y="72"/>
                </a:cubicBezTo>
                <a:cubicBezTo>
                  <a:pt x="167" y="72"/>
                  <a:pt x="167" y="71"/>
                  <a:pt x="168" y="70"/>
                </a:cubicBezTo>
                <a:cubicBezTo>
                  <a:pt x="167" y="70"/>
                  <a:pt x="166" y="70"/>
                  <a:pt x="165" y="70"/>
                </a:cubicBezTo>
                <a:cubicBezTo>
                  <a:pt x="165" y="71"/>
                  <a:pt x="164" y="72"/>
                  <a:pt x="164" y="73"/>
                </a:cubicBezTo>
                <a:close/>
                <a:moveTo>
                  <a:pt x="71" y="26"/>
                </a:moveTo>
                <a:cubicBezTo>
                  <a:pt x="72" y="23"/>
                  <a:pt x="71" y="21"/>
                  <a:pt x="70" y="18"/>
                </a:cubicBezTo>
                <a:cubicBezTo>
                  <a:pt x="70" y="19"/>
                  <a:pt x="70" y="20"/>
                  <a:pt x="70" y="21"/>
                </a:cubicBezTo>
                <a:cubicBezTo>
                  <a:pt x="70" y="23"/>
                  <a:pt x="71" y="24"/>
                  <a:pt x="71" y="26"/>
                </a:cubicBezTo>
                <a:close/>
                <a:moveTo>
                  <a:pt x="51" y="60"/>
                </a:moveTo>
                <a:cubicBezTo>
                  <a:pt x="50" y="62"/>
                  <a:pt x="50" y="64"/>
                  <a:pt x="50" y="66"/>
                </a:cubicBezTo>
                <a:cubicBezTo>
                  <a:pt x="51" y="65"/>
                  <a:pt x="51" y="64"/>
                  <a:pt x="52" y="64"/>
                </a:cubicBezTo>
                <a:cubicBezTo>
                  <a:pt x="52" y="64"/>
                  <a:pt x="52" y="63"/>
                  <a:pt x="52" y="63"/>
                </a:cubicBezTo>
                <a:cubicBezTo>
                  <a:pt x="52" y="62"/>
                  <a:pt x="51" y="61"/>
                  <a:pt x="51" y="60"/>
                </a:cubicBezTo>
                <a:close/>
                <a:moveTo>
                  <a:pt x="141" y="59"/>
                </a:moveTo>
                <a:cubicBezTo>
                  <a:pt x="141" y="59"/>
                  <a:pt x="141" y="59"/>
                  <a:pt x="141" y="59"/>
                </a:cubicBezTo>
                <a:cubicBezTo>
                  <a:pt x="139" y="59"/>
                  <a:pt x="137" y="58"/>
                  <a:pt x="135" y="58"/>
                </a:cubicBezTo>
                <a:cubicBezTo>
                  <a:pt x="134" y="58"/>
                  <a:pt x="134" y="59"/>
                  <a:pt x="134" y="59"/>
                </a:cubicBezTo>
                <a:cubicBezTo>
                  <a:pt x="136" y="59"/>
                  <a:pt x="138" y="60"/>
                  <a:pt x="141" y="60"/>
                </a:cubicBezTo>
                <a:cubicBezTo>
                  <a:pt x="141" y="60"/>
                  <a:pt x="141" y="60"/>
                  <a:pt x="141" y="59"/>
                </a:cubicBezTo>
                <a:close/>
                <a:moveTo>
                  <a:pt x="137" y="73"/>
                </a:moveTo>
                <a:cubicBezTo>
                  <a:pt x="138" y="72"/>
                  <a:pt x="138" y="71"/>
                  <a:pt x="139" y="69"/>
                </a:cubicBezTo>
                <a:cubicBezTo>
                  <a:pt x="136" y="69"/>
                  <a:pt x="136" y="69"/>
                  <a:pt x="135" y="71"/>
                </a:cubicBezTo>
                <a:cubicBezTo>
                  <a:pt x="136" y="71"/>
                  <a:pt x="136" y="72"/>
                  <a:pt x="137" y="73"/>
                </a:cubicBezTo>
                <a:close/>
                <a:moveTo>
                  <a:pt x="104" y="57"/>
                </a:moveTo>
                <a:cubicBezTo>
                  <a:pt x="103" y="57"/>
                  <a:pt x="103" y="57"/>
                  <a:pt x="103" y="57"/>
                </a:cubicBezTo>
                <a:cubicBezTo>
                  <a:pt x="102" y="59"/>
                  <a:pt x="102" y="60"/>
                  <a:pt x="101" y="62"/>
                </a:cubicBezTo>
                <a:cubicBezTo>
                  <a:pt x="102" y="61"/>
                  <a:pt x="103" y="61"/>
                  <a:pt x="104" y="61"/>
                </a:cubicBezTo>
                <a:cubicBezTo>
                  <a:pt x="104" y="60"/>
                  <a:pt x="104" y="59"/>
                  <a:pt x="104" y="57"/>
                </a:cubicBezTo>
                <a:close/>
                <a:moveTo>
                  <a:pt x="49" y="82"/>
                </a:moveTo>
                <a:cubicBezTo>
                  <a:pt x="49" y="83"/>
                  <a:pt x="49" y="83"/>
                  <a:pt x="48" y="86"/>
                </a:cubicBezTo>
                <a:cubicBezTo>
                  <a:pt x="48" y="87"/>
                  <a:pt x="48" y="87"/>
                  <a:pt x="48" y="87"/>
                </a:cubicBezTo>
                <a:cubicBezTo>
                  <a:pt x="49" y="87"/>
                  <a:pt x="49" y="87"/>
                  <a:pt x="49" y="88"/>
                </a:cubicBezTo>
                <a:cubicBezTo>
                  <a:pt x="49" y="86"/>
                  <a:pt x="50" y="85"/>
                  <a:pt x="51" y="84"/>
                </a:cubicBezTo>
                <a:cubicBezTo>
                  <a:pt x="50" y="83"/>
                  <a:pt x="50" y="83"/>
                  <a:pt x="49" y="82"/>
                </a:cubicBezTo>
                <a:close/>
                <a:moveTo>
                  <a:pt x="60" y="112"/>
                </a:moveTo>
                <a:cubicBezTo>
                  <a:pt x="60" y="112"/>
                  <a:pt x="60" y="112"/>
                  <a:pt x="60" y="112"/>
                </a:cubicBezTo>
                <a:cubicBezTo>
                  <a:pt x="60" y="110"/>
                  <a:pt x="59" y="108"/>
                  <a:pt x="57" y="106"/>
                </a:cubicBezTo>
                <a:cubicBezTo>
                  <a:pt x="57" y="107"/>
                  <a:pt x="57" y="108"/>
                  <a:pt x="57" y="109"/>
                </a:cubicBezTo>
                <a:cubicBezTo>
                  <a:pt x="57" y="109"/>
                  <a:pt x="57" y="109"/>
                  <a:pt x="57" y="109"/>
                </a:cubicBezTo>
                <a:cubicBezTo>
                  <a:pt x="58" y="110"/>
                  <a:pt x="59" y="111"/>
                  <a:pt x="60" y="112"/>
                </a:cubicBezTo>
                <a:close/>
                <a:moveTo>
                  <a:pt x="70" y="86"/>
                </a:moveTo>
                <a:cubicBezTo>
                  <a:pt x="72" y="85"/>
                  <a:pt x="72" y="85"/>
                  <a:pt x="72" y="84"/>
                </a:cubicBezTo>
                <a:cubicBezTo>
                  <a:pt x="72" y="83"/>
                  <a:pt x="72" y="82"/>
                  <a:pt x="72" y="82"/>
                </a:cubicBezTo>
                <a:cubicBezTo>
                  <a:pt x="72" y="81"/>
                  <a:pt x="72" y="81"/>
                  <a:pt x="72" y="81"/>
                </a:cubicBezTo>
                <a:cubicBezTo>
                  <a:pt x="70" y="82"/>
                  <a:pt x="69" y="84"/>
                  <a:pt x="70" y="86"/>
                </a:cubicBezTo>
                <a:close/>
                <a:moveTo>
                  <a:pt x="112" y="74"/>
                </a:moveTo>
                <a:cubicBezTo>
                  <a:pt x="112" y="73"/>
                  <a:pt x="112" y="73"/>
                  <a:pt x="111" y="73"/>
                </a:cubicBezTo>
                <a:cubicBezTo>
                  <a:pt x="110" y="73"/>
                  <a:pt x="109" y="74"/>
                  <a:pt x="108" y="74"/>
                </a:cubicBezTo>
                <a:cubicBezTo>
                  <a:pt x="108" y="75"/>
                  <a:pt x="109" y="76"/>
                  <a:pt x="109" y="76"/>
                </a:cubicBezTo>
                <a:cubicBezTo>
                  <a:pt x="109" y="76"/>
                  <a:pt x="109" y="77"/>
                  <a:pt x="110" y="77"/>
                </a:cubicBezTo>
                <a:cubicBezTo>
                  <a:pt x="110" y="76"/>
                  <a:pt x="111" y="75"/>
                  <a:pt x="112" y="74"/>
                </a:cubicBezTo>
                <a:close/>
                <a:moveTo>
                  <a:pt x="196" y="75"/>
                </a:moveTo>
                <a:cubicBezTo>
                  <a:pt x="195" y="76"/>
                  <a:pt x="195" y="78"/>
                  <a:pt x="194" y="79"/>
                </a:cubicBezTo>
                <a:cubicBezTo>
                  <a:pt x="195" y="79"/>
                  <a:pt x="195" y="79"/>
                  <a:pt x="195" y="79"/>
                </a:cubicBezTo>
                <a:cubicBezTo>
                  <a:pt x="196" y="78"/>
                  <a:pt x="197" y="77"/>
                  <a:pt x="197" y="77"/>
                </a:cubicBezTo>
                <a:cubicBezTo>
                  <a:pt x="197" y="76"/>
                  <a:pt x="198" y="76"/>
                  <a:pt x="198" y="76"/>
                </a:cubicBezTo>
                <a:cubicBezTo>
                  <a:pt x="198" y="75"/>
                  <a:pt x="197" y="75"/>
                  <a:pt x="197" y="75"/>
                </a:cubicBezTo>
                <a:cubicBezTo>
                  <a:pt x="196" y="75"/>
                  <a:pt x="196" y="75"/>
                  <a:pt x="196" y="75"/>
                </a:cubicBezTo>
                <a:close/>
                <a:moveTo>
                  <a:pt x="96" y="82"/>
                </a:moveTo>
                <a:cubicBezTo>
                  <a:pt x="94" y="82"/>
                  <a:pt x="93" y="82"/>
                  <a:pt x="92" y="84"/>
                </a:cubicBezTo>
                <a:cubicBezTo>
                  <a:pt x="93" y="84"/>
                  <a:pt x="93" y="84"/>
                  <a:pt x="94" y="84"/>
                </a:cubicBezTo>
                <a:cubicBezTo>
                  <a:pt x="94" y="84"/>
                  <a:pt x="95" y="84"/>
                  <a:pt x="95" y="84"/>
                </a:cubicBezTo>
                <a:cubicBezTo>
                  <a:pt x="95" y="83"/>
                  <a:pt x="96" y="83"/>
                  <a:pt x="96" y="82"/>
                </a:cubicBezTo>
                <a:close/>
                <a:moveTo>
                  <a:pt x="14" y="69"/>
                </a:moveTo>
                <a:cubicBezTo>
                  <a:pt x="12" y="69"/>
                  <a:pt x="12" y="71"/>
                  <a:pt x="11" y="72"/>
                </a:cubicBezTo>
                <a:cubicBezTo>
                  <a:pt x="10" y="73"/>
                  <a:pt x="10" y="74"/>
                  <a:pt x="11" y="75"/>
                </a:cubicBezTo>
                <a:cubicBezTo>
                  <a:pt x="12" y="73"/>
                  <a:pt x="13" y="71"/>
                  <a:pt x="14" y="69"/>
                </a:cubicBezTo>
                <a:close/>
                <a:moveTo>
                  <a:pt x="131" y="54"/>
                </a:moveTo>
                <a:cubicBezTo>
                  <a:pt x="131" y="54"/>
                  <a:pt x="131" y="54"/>
                  <a:pt x="131" y="54"/>
                </a:cubicBezTo>
                <a:cubicBezTo>
                  <a:pt x="129" y="54"/>
                  <a:pt x="128" y="54"/>
                  <a:pt x="127" y="54"/>
                </a:cubicBezTo>
                <a:cubicBezTo>
                  <a:pt x="126" y="54"/>
                  <a:pt x="126" y="54"/>
                  <a:pt x="126" y="55"/>
                </a:cubicBezTo>
                <a:cubicBezTo>
                  <a:pt x="126" y="55"/>
                  <a:pt x="127" y="55"/>
                  <a:pt x="127" y="55"/>
                </a:cubicBezTo>
                <a:cubicBezTo>
                  <a:pt x="128" y="55"/>
                  <a:pt x="128" y="55"/>
                  <a:pt x="129" y="55"/>
                </a:cubicBezTo>
                <a:cubicBezTo>
                  <a:pt x="130" y="55"/>
                  <a:pt x="130" y="55"/>
                  <a:pt x="130" y="55"/>
                </a:cubicBezTo>
                <a:cubicBezTo>
                  <a:pt x="130" y="54"/>
                  <a:pt x="131" y="54"/>
                  <a:pt x="131" y="54"/>
                </a:cubicBezTo>
                <a:close/>
                <a:moveTo>
                  <a:pt x="46" y="71"/>
                </a:moveTo>
                <a:cubicBezTo>
                  <a:pt x="44" y="70"/>
                  <a:pt x="45" y="68"/>
                  <a:pt x="44" y="67"/>
                </a:cubicBezTo>
                <a:cubicBezTo>
                  <a:pt x="43" y="68"/>
                  <a:pt x="43" y="69"/>
                  <a:pt x="42" y="70"/>
                </a:cubicBezTo>
                <a:cubicBezTo>
                  <a:pt x="45" y="71"/>
                  <a:pt x="45" y="71"/>
                  <a:pt x="46" y="71"/>
                </a:cubicBezTo>
                <a:close/>
                <a:moveTo>
                  <a:pt x="98" y="67"/>
                </a:moveTo>
                <a:cubicBezTo>
                  <a:pt x="98" y="68"/>
                  <a:pt x="99" y="69"/>
                  <a:pt x="99" y="70"/>
                </a:cubicBezTo>
                <a:cubicBezTo>
                  <a:pt x="100" y="69"/>
                  <a:pt x="101" y="68"/>
                  <a:pt x="101" y="67"/>
                </a:cubicBezTo>
                <a:cubicBezTo>
                  <a:pt x="100" y="67"/>
                  <a:pt x="99" y="67"/>
                  <a:pt x="98" y="67"/>
                </a:cubicBezTo>
                <a:close/>
                <a:moveTo>
                  <a:pt x="203" y="80"/>
                </a:moveTo>
                <a:cubicBezTo>
                  <a:pt x="203" y="79"/>
                  <a:pt x="204" y="78"/>
                  <a:pt x="204" y="77"/>
                </a:cubicBezTo>
                <a:cubicBezTo>
                  <a:pt x="203" y="76"/>
                  <a:pt x="202" y="76"/>
                  <a:pt x="201" y="76"/>
                </a:cubicBezTo>
                <a:cubicBezTo>
                  <a:pt x="201" y="77"/>
                  <a:pt x="202" y="79"/>
                  <a:pt x="203" y="80"/>
                </a:cubicBezTo>
                <a:close/>
                <a:moveTo>
                  <a:pt x="64" y="27"/>
                </a:moveTo>
                <a:cubicBezTo>
                  <a:pt x="64" y="27"/>
                  <a:pt x="64" y="27"/>
                  <a:pt x="64" y="27"/>
                </a:cubicBezTo>
                <a:cubicBezTo>
                  <a:pt x="64" y="25"/>
                  <a:pt x="64" y="22"/>
                  <a:pt x="64" y="20"/>
                </a:cubicBezTo>
                <a:cubicBezTo>
                  <a:pt x="64" y="21"/>
                  <a:pt x="63" y="21"/>
                  <a:pt x="63" y="21"/>
                </a:cubicBezTo>
                <a:cubicBezTo>
                  <a:pt x="63" y="22"/>
                  <a:pt x="63" y="22"/>
                  <a:pt x="63" y="22"/>
                </a:cubicBezTo>
                <a:cubicBezTo>
                  <a:pt x="63" y="24"/>
                  <a:pt x="64" y="25"/>
                  <a:pt x="64" y="27"/>
                </a:cubicBezTo>
                <a:close/>
                <a:moveTo>
                  <a:pt x="166" y="79"/>
                </a:moveTo>
                <a:cubicBezTo>
                  <a:pt x="167" y="78"/>
                  <a:pt x="170" y="76"/>
                  <a:pt x="170" y="75"/>
                </a:cubicBezTo>
                <a:cubicBezTo>
                  <a:pt x="170" y="75"/>
                  <a:pt x="169" y="75"/>
                  <a:pt x="169" y="75"/>
                </a:cubicBezTo>
                <a:cubicBezTo>
                  <a:pt x="168" y="75"/>
                  <a:pt x="168" y="75"/>
                  <a:pt x="168" y="75"/>
                </a:cubicBezTo>
                <a:cubicBezTo>
                  <a:pt x="167" y="76"/>
                  <a:pt x="167" y="77"/>
                  <a:pt x="166" y="79"/>
                </a:cubicBezTo>
                <a:close/>
                <a:moveTo>
                  <a:pt x="39" y="78"/>
                </a:moveTo>
                <a:cubicBezTo>
                  <a:pt x="39" y="77"/>
                  <a:pt x="38" y="76"/>
                  <a:pt x="38" y="75"/>
                </a:cubicBezTo>
                <a:cubicBezTo>
                  <a:pt x="37" y="76"/>
                  <a:pt x="37" y="77"/>
                  <a:pt x="36" y="77"/>
                </a:cubicBezTo>
                <a:cubicBezTo>
                  <a:pt x="37" y="78"/>
                  <a:pt x="37" y="79"/>
                  <a:pt x="38" y="79"/>
                </a:cubicBezTo>
                <a:cubicBezTo>
                  <a:pt x="38" y="79"/>
                  <a:pt x="39" y="78"/>
                  <a:pt x="39" y="78"/>
                </a:cubicBezTo>
                <a:close/>
                <a:moveTo>
                  <a:pt x="82" y="70"/>
                </a:moveTo>
                <a:cubicBezTo>
                  <a:pt x="83" y="68"/>
                  <a:pt x="84" y="67"/>
                  <a:pt x="85" y="65"/>
                </a:cubicBezTo>
                <a:cubicBezTo>
                  <a:pt x="84" y="65"/>
                  <a:pt x="84" y="65"/>
                  <a:pt x="83" y="65"/>
                </a:cubicBezTo>
                <a:cubicBezTo>
                  <a:pt x="83" y="66"/>
                  <a:pt x="82" y="67"/>
                  <a:pt x="82" y="68"/>
                </a:cubicBezTo>
                <a:cubicBezTo>
                  <a:pt x="82" y="68"/>
                  <a:pt x="82" y="69"/>
                  <a:pt x="82" y="70"/>
                </a:cubicBezTo>
                <a:close/>
                <a:moveTo>
                  <a:pt x="18" y="61"/>
                </a:moveTo>
                <a:cubicBezTo>
                  <a:pt x="18" y="61"/>
                  <a:pt x="18" y="61"/>
                  <a:pt x="18" y="61"/>
                </a:cubicBezTo>
                <a:cubicBezTo>
                  <a:pt x="19" y="61"/>
                  <a:pt x="20" y="60"/>
                  <a:pt x="21" y="59"/>
                </a:cubicBezTo>
                <a:cubicBezTo>
                  <a:pt x="22" y="57"/>
                  <a:pt x="23" y="56"/>
                  <a:pt x="24" y="54"/>
                </a:cubicBezTo>
                <a:cubicBezTo>
                  <a:pt x="25" y="54"/>
                  <a:pt x="25" y="53"/>
                  <a:pt x="25" y="53"/>
                </a:cubicBezTo>
                <a:cubicBezTo>
                  <a:pt x="25" y="53"/>
                  <a:pt x="25" y="53"/>
                  <a:pt x="25" y="53"/>
                </a:cubicBezTo>
                <a:cubicBezTo>
                  <a:pt x="22" y="56"/>
                  <a:pt x="20" y="58"/>
                  <a:pt x="18" y="61"/>
                </a:cubicBezTo>
                <a:close/>
                <a:moveTo>
                  <a:pt x="232" y="74"/>
                </a:moveTo>
                <a:cubicBezTo>
                  <a:pt x="231" y="78"/>
                  <a:pt x="231" y="82"/>
                  <a:pt x="231" y="86"/>
                </a:cubicBezTo>
                <a:cubicBezTo>
                  <a:pt x="231" y="86"/>
                  <a:pt x="231" y="86"/>
                  <a:pt x="231" y="87"/>
                </a:cubicBezTo>
                <a:cubicBezTo>
                  <a:pt x="231" y="86"/>
                  <a:pt x="232" y="76"/>
                  <a:pt x="232" y="74"/>
                </a:cubicBezTo>
                <a:close/>
                <a:moveTo>
                  <a:pt x="224" y="92"/>
                </a:moveTo>
                <a:cubicBezTo>
                  <a:pt x="222" y="91"/>
                  <a:pt x="215" y="90"/>
                  <a:pt x="214" y="90"/>
                </a:cubicBezTo>
                <a:cubicBezTo>
                  <a:pt x="214" y="90"/>
                  <a:pt x="214" y="90"/>
                  <a:pt x="215" y="90"/>
                </a:cubicBezTo>
                <a:cubicBezTo>
                  <a:pt x="218" y="91"/>
                  <a:pt x="221" y="91"/>
                  <a:pt x="224" y="92"/>
                </a:cubicBezTo>
                <a:close/>
                <a:moveTo>
                  <a:pt x="69" y="114"/>
                </a:moveTo>
                <a:cubicBezTo>
                  <a:pt x="69" y="114"/>
                  <a:pt x="69" y="114"/>
                  <a:pt x="70" y="114"/>
                </a:cubicBezTo>
                <a:cubicBezTo>
                  <a:pt x="70" y="112"/>
                  <a:pt x="69" y="110"/>
                  <a:pt x="69" y="107"/>
                </a:cubicBezTo>
                <a:cubicBezTo>
                  <a:pt x="69" y="107"/>
                  <a:pt x="69" y="107"/>
                  <a:pt x="69" y="107"/>
                </a:cubicBezTo>
                <a:cubicBezTo>
                  <a:pt x="69" y="107"/>
                  <a:pt x="69" y="107"/>
                  <a:pt x="68" y="108"/>
                </a:cubicBezTo>
                <a:cubicBezTo>
                  <a:pt x="69" y="110"/>
                  <a:pt x="69" y="112"/>
                  <a:pt x="69" y="114"/>
                </a:cubicBezTo>
                <a:close/>
                <a:moveTo>
                  <a:pt x="99" y="75"/>
                </a:moveTo>
                <a:cubicBezTo>
                  <a:pt x="97" y="77"/>
                  <a:pt x="96" y="78"/>
                  <a:pt x="96" y="79"/>
                </a:cubicBezTo>
                <a:cubicBezTo>
                  <a:pt x="97" y="79"/>
                  <a:pt x="97" y="79"/>
                  <a:pt x="98" y="78"/>
                </a:cubicBezTo>
                <a:cubicBezTo>
                  <a:pt x="98" y="78"/>
                  <a:pt x="99" y="77"/>
                  <a:pt x="99" y="76"/>
                </a:cubicBezTo>
                <a:cubicBezTo>
                  <a:pt x="99" y="76"/>
                  <a:pt x="99" y="76"/>
                  <a:pt x="99" y="75"/>
                </a:cubicBezTo>
                <a:close/>
                <a:moveTo>
                  <a:pt x="114" y="70"/>
                </a:moveTo>
                <a:cubicBezTo>
                  <a:pt x="113" y="69"/>
                  <a:pt x="113" y="69"/>
                  <a:pt x="112" y="68"/>
                </a:cubicBezTo>
                <a:cubicBezTo>
                  <a:pt x="111" y="69"/>
                  <a:pt x="111" y="70"/>
                  <a:pt x="110" y="71"/>
                </a:cubicBezTo>
                <a:cubicBezTo>
                  <a:pt x="110" y="71"/>
                  <a:pt x="110" y="71"/>
                  <a:pt x="110" y="71"/>
                </a:cubicBezTo>
                <a:cubicBezTo>
                  <a:pt x="111" y="71"/>
                  <a:pt x="112" y="71"/>
                  <a:pt x="114" y="70"/>
                </a:cubicBezTo>
                <a:close/>
                <a:moveTo>
                  <a:pt x="39" y="94"/>
                </a:moveTo>
                <a:cubicBezTo>
                  <a:pt x="39" y="94"/>
                  <a:pt x="39" y="94"/>
                  <a:pt x="39" y="94"/>
                </a:cubicBezTo>
                <a:cubicBezTo>
                  <a:pt x="40" y="95"/>
                  <a:pt x="41" y="96"/>
                  <a:pt x="42" y="98"/>
                </a:cubicBezTo>
                <a:cubicBezTo>
                  <a:pt x="43" y="97"/>
                  <a:pt x="43" y="97"/>
                  <a:pt x="43" y="97"/>
                </a:cubicBezTo>
                <a:cubicBezTo>
                  <a:pt x="42" y="96"/>
                  <a:pt x="41" y="95"/>
                  <a:pt x="39" y="94"/>
                </a:cubicBezTo>
                <a:cubicBezTo>
                  <a:pt x="39" y="94"/>
                  <a:pt x="39" y="94"/>
                  <a:pt x="39" y="94"/>
                </a:cubicBezTo>
                <a:close/>
                <a:moveTo>
                  <a:pt x="173" y="56"/>
                </a:moveTo>
                <a:cubicBezTo>
                  <a:pt x="172" y="56"/>
                  <a:pt x="170" y="55"/>
                  <a:pt x="169" y="56"/>
                </a:cubicBezTo>
                <a:cubicBezTo>
                  <a:pt x="170" y="56"/>
                  <a:pt x="170" y="57"/>
                  <a:pt x="170" y="57"/>
                </a:cubicBezTo>
                <a:cubicBezTo>
                  <a:pt x="171" y="58"/>
                  <a:pt x="171" y="58"/>
                  <a:pt x="172" y="57"/>
                </a:cubicBezTo>
                <a:cubicBezTo>
                  <a:pt x="172" y="57"/>
                  <a:pt x="172" y="57"/>
                  <a:pt x="173" y="56"/>
                </a:cubicBezTo>
                <a:close/>
                <a:moveTo>
                  <a:pt x="69" y="61"/>
                </a:moveTo>
                <a:cubicBezTo>
                  <a:pt x="69" y="62"/>
                  <a:pt x="69" y="64"/>
                  <a:pt x="69" y="66"/>
                </a:cubicBezTo>
                <a:cubicBezTo>
                  <a:pt x="71" y="63"/>
                  <a:pt x="71" y="62"/>
                  <a:pt x="69" y="61"/>
                </a:cubicBezTo>
                <a:close/>
                <a:moveTo>
                  <a:pt x="59" y="83"/>
                </a:moveTo>
                <a:cubicBezTo>
                  <a:pt x="59" y="83"/>
                  <a:pt x="59" y="83"/>
                  <a:pt x="59" y="83"/>
                </a:cubicBezTo>
                <a:cubicBezTo>
                  <a:pt x="58" y="84"/>
                  <a:pt x="58" y="85"/>
                  <a:pt x="57" y="87"/>
                </a:cubicBezTo>
                <a:cubicBezTo>
                  <a:pt x="57" y="87"/>
                  <a:pt x="57" y="87"/>
                  <a:pt x="58" y="88"/>
                </a:cubicBezTo>
                <a:cubicBezTo>
                  <a:pt x="58" y="86"/>
                  <a:pt x="59" y="84"/>
                  <a:pt x="59" y="83"/>
                </a:cubicBezTo>
                <a:close/>
                <a:moveTo>
                  <a:pt x="174" y="71"/>
                </a:moveTo>
                <a:cubicBezTo>
                  <a:pt x="174" y="71"/>
                  <a:pt x="174" y="71"/>
                  <a:pt x="174" y="71"/>
                </a:cubicBezTo>
                <a:cubicBezTo>
                  <a:pt x="173" y="71"/>
                  <a:pt x="171" y="71"/>
                  <a:pt x="170" y="70"/>
                </a:cubicBezTo>
                <a:cubicBezTo>
                  <a:pt x="170" y="71"/>
                  <a:pt x="170" y="71"/>
                  <a:pt x="169" y="72"/>
                </a:cubicBezTo>
                <a:cubicBezTo>
                  <a:pt x="171" y="72"/>
                  <a:pt x="173" y="72"/>
                  <a:pt x="174" y="71"/>
                </a:cubicBezTo>
                <a:close/>
                <a:moveTo>
                  <a:pt x="51" y="80"/>
                </a:moveTo>
                <a:cubicBezTo>
                  <a:pt x="51" y="81"/>
                  <a:pt x="52" y="81"/>
                  <a:pt x="52" y="82"/>
                </a:cubicBezTo>
                <a:cubicBezTo>
                  <a:pt x="53" y="80"/>
                  <a:pt x="53" y="79"/>
                  <a:pt x="54" y="78"/>
                </a:cubicBezTo>
                <a:cubicBezTo>
                  <a:pt x="53" y="78"/>
                  <a:pt x="53" y="78"/>
                  <a:pt x="53" y="78"/>
                </a:cubicBezTo>
                <a:cubicBezTo>
                  <a:pt x="52" y="79"/>
                  <a:pt x="52" y="80"/>
                  <a:pt x="51" y="80"/>
                </a:cubicBezTo>
                <a:close/>
                <a:moveTo>
                  <a:pt x="46" y="79"/>
                </a:moveTo>
                <a:cubicBezTo>
                  <a:pt x="46" y="79"/>
                  <a:pt x="46" y="79"/>
                  <a:pt x="46" y="79"/>
                </a:cubicBezTo>
                <a:cubicBezTo>
                  <a:pt x="45" y="80"/>
                  <a:pt x="45" y="80"/>
                  <a:pt x="44" y="81"/>
                </a:cubicBezTo>
                <a:cubicBezTo>
                  <a:pt x="45" y="81"/>
                  <a:pt x="45" y="82"/>
                  <a:pt x="45" y="82"/>
                </a:cubicBezTo>
                <a:cubicBezTo>
                  <a:pt x="45" y="82"/>
                  <a:pt x="45" y="82"/>
                  <a:pt x="46" y="83"/>
                </a:cubicBezTo>
                <a:cubicBezTo>
                  <a:pt x="46" y="82"/>
                  <a:pt x="47" y="80"/>
                  <a:pt x="46" y="79"/>
                </a:cubicBezTo>
                <a:close/>
                <a:moveTo>
                  <a:pt x="31" y="72"/>
                </a:moveTo>
                <a:cubicBezTo>
                  <a:pt x="30" y="74"/>
                  <a:pt x="28" y="76"/>
                  <a:pt x="27" y="78"/>
                </a:cubicBezTo>
                <a:cubicBezTo>
                  <a:pt x="28" y="76"/>
                  <a:pt x="30" y="75"/>
                  <a:pt x="31" y="73"/>
                </a:cubicBezTo>
                <a:cubicBezTo>
                  <a:pt x="32" y="73"/>
                  <a:pt x="32" y="73"/>
                  <a:pt x="31" y="72"/>
                </a:cubicBezTo>
                <a:close/>
                <a:moveTo>
                  <a:pt x="106" y="56"/>
                </a:moveTo>
                <a:cubicBezTo>
                  <a:pt x="106" y="56"/>
                  <a:pt x="106" y="56"/>
                  <a:pt x="106" y="56"/>
                </a:cubicBezTo>
                <a:cubicBezTo>
                  <a:pt x="106" y="57"/>
                  <a:pt x="106" y="59"/>
                  <a:pt x="107" y="61"/>
                </a:cubicBezTo>
                <a:cubicBezTo>
                  <a:pt x="107" y="60"/>
                  <a:pt x="107" y="60"/>
                  <a:pt x="107" y="59"/>
                </a:cubicBezTo>
                <a:cubicBezTo>
                  <a:pt x="108" y="59"/>
                  <a:pt x="108" y="59"/>
                  <a:pt x="108" y="59"/>
                </a:cubicBezTo>
                <a:cubicBezTo>
                  <a:pt x="107" y="58"/>
                  <a:pt x="107" y="57"/>
                  <a:pt x="106" y="56"/>
                </a:cubicBezTo>
                <a:close/>
                <a:moveTo>
                  <a:pt x="224" y="89"/>
                </a:moveTo>
                <a:cubicBezTo>
                  <a:pt x="225" y="89"/>
                  <a:pt x="226" y="89"/>
                  <a:pt x="227" y="89"/>
                </a:cubicBezTo>
                <a:cubicBezTo>
                  <a:pt x="226" y="88"/>
                  <a:pt x="226" y="87"/>
                  <a:pt x="226" y="86"/>
                </a:cubicBezTo>
                <a:cubicBezTo>
                  <a:pt x="225" y="87"/>
                  <a:pt x="225" y="88"/>
                  <a:pt x="224" y="89"/>
                </a:cubicBezTo>
                <a:close/>
                <a:moveTo>
                  <a:pt x="83" y="83"/>
                </a:moveTo>
                <a:cubicBezTo>
                  <a:pt x="83" y="84"/>
                  <a:pt x="83" y="84"/>
                  <a:pt x="83" y="84"/>
                </a:cubicBezTo>
                <a:cubicBezTo>
                  <a:pt x="84" y="84"/>
                  <a:pt x="86" y="84"/>
                  <a:pt x="87" y="84"/>
                </a:cubicBezTo>
                <a:cubicBezTo>
                  <a:pt x="87" y="84"/>
                  <a:pt x="87" y="83"/>
                  <a:pt x="88" y="83"/>
                </a:cubicBezTo>
                <a:cubicBezTo>
                  <a:pt x="86" y="83"/>
                  <a:pt x="85" y="83"/>
                  <a:pt x="83" y="83"/>
                </a:cubicBezTo>
                <a:close/>
                <a:moveTo>
                  <a:pt x="126" y="75"/>
                </a:moveTo>
                <a:cubicBezTo>
                  <a:pt x="125" y="76"/>
                  <a:pt x="124" y="77"/>
                  <a:pt x="124" y="79"/>
                </a:cubicBezTo>
                <a:cubicBezTo>
                  <a:pt x="125" y="79"/>
                  <a:pt x="126" y="79"/>
                  <a:pt x="126" y="78"/>
                </a:cubicBezTo>
                <a:cubicBezTo>
                  <a:pt x="126" y="77"/>
                  <a:pt x="126" y="76"/>
                  <a:pt x="126" y="75"/>
                </a:cubicBezTo>
                <a:close/>
                <a:moveTo>
                  <a:pt x="120" y="68"/>
                </a:moveTo>
                <a:cubicBezTo>
                  <a:pt x="118" y="67"/>
                  <a:pt x="117" y="68"/>
                  <a:pt x="117" y="70"/>
                </a:cubicBezTo>
                <a:cubicBezTo>
                  <a:pt x="118" y="70"/>
                  <a:pt x="119" y="69"/>
                  <a:pt x="120" y="68"/>
                </a:cubicBezTo>
                <a:close/>
                <a:moveTo>
                  <a:pt x="14" y="73"/>
                </a:moveTo>
                <a:cubicBezTo>
                  <a:pt x="14" y="73"/>
                  <a:pt x="15" y="73"/>
                  <a:pt x="15" y="74"/>
                </a:cubicBezTo>
                <a:cubicBezTo>
                  <a:pt x="16" y="73"/>
                  <a:pt x="17" y="72"/>
                  <a:pt x="17" y="71"/>
                </a:cubicBezTo>
                <a:cubicBezTo>
                  <a:pt x="17" y="70"/>
                  <a:pt x="17" y="70"/>
                  <a:pt x="17" y="69"/>
                </a:cubicBezTo>
                <a:cubicBezTo>
                  <a:pt x="16" y="71"/>
                  <a:pt x="15" y="72"/>
                  <a:pt x="14" y="73"/>
                </a:cubicBezTo>
                <a:close/>
                <a:moveTo>
                  <a:pt x="143" y="62"/>
                </a:moveTo>
                <a:cubicBezTo>
                  <a:pt x="142" y="62"/>
                  <a:pt x="142" y="62"/>
                  <a:pt x="142" y="62"/>
                </a:cubicBezTo>
                <a:cubicBezTo>
                  <a:pt x="141" y="63"/>
                  <a:pt x="140" y="64"/>
                  <a:pt x="139" y="66"/>
                </a:cubicBezTo>
                <a:cubicBezTo>
                  <a:pt x="140" y="65"/>
                  <a:pt x="141" y="66"/>
                  <a:pt x="141" y="65"/>
                </a:cubicBezTo>
                <a:cubicBezTo>
                  <a:pt x="142" y="64"/>
                  <a:pt x="142" y="63"/>
                  <a:pt x="143" y="62"/>
                </a:cubicBezTo>
                <a:close/>
                <a:moveTo>
                  <a:pt x="184" y="83"/>
                </a:moveTo>
                <a:cubicBezTo>
                  <a:pt x="183" y="84"/>
                  <a:pt x="182" y="84"/>
                  <a:pt x="182" y="85"/>
                </a:cubicBezTo>
                <a:cubicBezTo>
                  <a:pt x="183" y="85"/>
                  <a:pt x="184" y="85"/>
                  <a:pt x="185" y="85"/>
                </a:cubicBezTo>
                <a:cubicBezTo>
                  <a:pt x="185" y="84"/>
                  <a:pt x="184" y="83"/>
                  <a:pt x="184" y="83"/>
                </a:cubicBezTo>
                <a:close/>
                <a:moveTo>
                  <a:pt x="40" y="72"/>
                </a:moveTo>
                <a:cubicBezTo>
                  <a:pt x="40" y="73"/>
                  <a:pt x="40" y="73"/>
                  <a:pt x="40" y="74"/>
                </a:cubicBezTo>
                <a:cubicBezTo>
                  <a:pt x="40" y="74"/>
                  <a:pt x="41" y="75"/>
                  <a:pt x="41" y="76"/>
                </a:cubicBezTo>
                <a:cubicBezTo>
                  <a:pt x="42" y="75"/>
                  <a:pt x="42" y="75"/>
                  <a:pt x="42" y="74"/>
                </a:cubicBezTo>
                <a:cubicBezTo>
                  <a:pt x="42" y="74"/>
                  <a:pt x="41" y="73"/>
                  <a:pt x="40" y="72"/>
                </a:cubicBezTo>
                <a:close/>
                <a:moveTo>
                  <a:pt x="127" y="62"/>
                </a:moveTo>
                <a:cubicBezTo>
                  <a:pt x="126" y="63"/>
                  <a:pt x="126" y="64"/>
                  <a:pt x="127" y="65"/>
                </a:cubicBezTo>
                <a:cubicBezTo>
                  <a:pt x="127" y="65"/>
                  <a:pt x="127" y="65"/>
                  <a:pt x="127" y="65"/>
                </a:cubicBezTo>
                <a:cubicBezTo>
                  <a:pt x="127" y="65"/>
                  <a:pt x="128" y="65"/>
                  <a:pt x="128" y="65"/>
                </a:cubicBezTo>
                <a:cubicBezTo>
                  <a:pt x="128" y="64"/>
                  <a:pt x="129" y="64"/>
                  <a:pt x="127" y="62"/>
                </a:cubicBezTo>
                <a:close/>
                <a:moveTo>
                  <a:pt x="158" y="66"/>
                </a:moveTo>
                <a:cubicBezTo>
                  <a:pt x="158" y="66"/>
                  <a:pt x="158" y="66"/>
                  <a:pt x="158" y="67"/>
                </a:cubicBezTo>
                <a:cubicBezTo>
                  <a:pt x="160" y="67"/>
                  <a:pt x="161" y="67"/>
                  <a:pt x="163" y="67"/>
                </a:cubicBezTo>
                <a:cubicBezTo>
                  <a:pt x="163" y="66"/>
                  <a:pt x="163" y="66"/>
                  <a:pt x="163" y="66"/>
                </a:cubicBezTo>
                <a:cubicBezTo>
                  <a:pt x="161" y="66"/>
                  <a:pt x="160" y="66"/>
                  <a:pt x="158" y="66"/>
                </a:cubicBezTo>
                <a:close/>
                <a:moveTo>
                  <a:pt x="44" y="63"/>
                </a:moveTo>
                <a:cubicBezTo>
                  <a:pt x="44" y="63"/>
                  <a:pt x="44" y="63"/>
                  <a:pt x="43" y="63"/>
                </a:cubicBezTo>
                <a:cubicBezTo>
                  <a:pt x="42" y="65"/>
                  <a:pt x="41" y="66"/>
                  <a:pt x="40" y="67"/>
                </a:cubicBezTo>
                <a:cubicBezTo>
                  <a:pt x="39" y="68"/>
                  <a:pt x="40" y="68"/>
                  <a:pt x="40" y="68"/>
                </a:cubicBezTo>
                <a:cubicBezTo>
                  <a:pt x="41" y="67"/>
                  <a:pt x="43" y="65"/>
                  <a:pt x="44" y="63"/>
                </a:cubicBezTo>
                <a:close/>
                <a:moveTo>
                  <a:pt x="81" y="72"/>
                </a:moveTo>
                <a:cubicBezTo>
                  <a:pt x="81" y="72"/>
                  <a:pt x="80" y="72"/>
                  <a:pt x="80" y="72"/>
                </a:cubicBezTo>
                <a:cubicBezTo>
                  <a:pt x="79" y="74"/>
                  <a:pt x="79" y="76"/>
                  <a:pt x="78" y="78"/>
                </a:cubicBezTo>
                <a:cubicBezTo>
                  <a:pt x="78" y="78"/>
                  <a:pt x="78" y="78"/>
                  <a:pt x="78" y="78"/>
                </a:cubicBezTo>
                <a:cubicBezTo>
                  <a:pt x="79" y="76"/>
                  <a:pt x="80" y="74"/>
                  <a:pt x="81" y="73"/>
                </a:cubicBezTo>
                <a:cubicBezTo>
                  <a:pt x="81" y="72"/>
                  <a:pt x="81" y="72"/>
                  <a:pt x="81" y="72"/>
                </a:cubicBezTo>
                <a:close/>
                <a:moveTo>
                  <a:pt x="198" y="54"/>
                </a:moveTo>
                <a:cubicBezTo>
                  <a:pt x="198" y="54"/>
                  <a:pt x="198" y="54"/>
                  <a:pt x="198" y="54"/>
                </a:cubicBezTo>
                <a:cubicBezTo>
                  <a:pt x="198" y="54"/>
                  <a:pt x="197" y="54"/>
                  <a:pt x="196" y="54"/>
                </a:cubicBezTo>
                <a:cubicBezTo>
                  <a:pt x="196" y="54"/>
                  <a:pt x="195" y="53"/>
                  <a:pt x="195" y="53"/>
                </a:cubicBezTo>
                <a:cubicBezTo>
                  <a:pt x="194" y="53"/>
                  <a:pt x="194" y="53"/>
                  <a:pt x="193" y="54"/>
                </a:cubicBezTo>
                <a:cubicBezTo>
                  <a:pt x="193" y="54"/>
                  <a:pt x="193" y="54"/>
                  <a:pt x="194" y="54"/>
                </a:cubicBezTo>
                <a:cubicBezTo>
                  <a:pt x="195" y="54"/>
                  <a:pt x="197" y="54"/>
                  <a:pt x="198" y="54"/>
                </a:cubicBezTo>
                <a:close/>
                <a:moveTo>
                  <a:pt x="210" y="72"/>
                </a:moveTo>
                <a:cubicBezTo>
                  <a:pt x="209" y="74"/>
                  <a:pt x="208" y="74"/>
                  <a:pt x="209" y="75"/>
                </a:cubicBezTo>
                <a:cubicBezTo>
                  <a:pt x="211" y="74"/>
                  <a:pt x="211" y="74"/>
                  <a:pt x="210" y="72"/>
                </a:cubicBezTo>
                <a:close/>
                <a:moveTo>
                  <a:pt x="41" y="81"/>
                </a:moveTo>
                <a:cubicBezTo>
                  <a:pt x="41" y="81"/>
                  <a:pt x="41" y="80"/>
                  <a:pt x="41" y="80"/>
                </a:cubicBezTo>
                <a:cubicBezTo>
                  <a:pt x="40" y="80"/>
                  <a:pt x="40" y="81"/>
                  <a:pt x="39" y="82"/>
                </a:cubicBezTo>
                <a:cubicBezTo>
                  <a:pt x="39" y="82"/>
                  <a:pt x="40" y="82"/>
                  <a:pt x="40" y="83"/>
                </a:cubicBezTo>
                <a:cubicBezTo>
                  <a:pt x="41" y="82"/>
                  <a:pt x="41" y="82"/>
                  <a:pt x="41" y="81"/>
                </a:cubicBezTo>
                <a:close/>
                <a:moveTo>
                  <a:pt x="214" y="64"/>
                </a:moveTo>
                <a:cubicBezTo>
                  <a:pt x="214" y="65"/>
                  <a:pt x="213" y="66"/>
                  <a:pt x="213" y="66"/>
                </a:cubicBezTo>
                <a:cubicBezTo>
                  <a:pt x="213" y="67"/>
                  <a:pt x="214" y="68"/>
                  <a:pt x="214" y="69"/>
                </a:cubicBezTo>
                <a:cubicBezTo>
                  <a:pt x="214" y="68"/>
                  <a:pt x="214" y="66"/>
                  <a:pt x="214" y="64"/>
                </a:cubicBezTo>
                <a:close/>
                <a:moveTo>
                  <a:pt x="146" y="71"/>
                </a:moveTo>
                <a:cubicBezTo>
                  <a:pt x="148" y="70"/>
                  <a:pt x="148" y="69"/>
                  <a:pt x="148" y="68"/>
                </a:cubicBezTo>
                <a:cubicBezTo>
                  <a:pt x="148" y="68"/>
                  <a:pt x="147" y="68"/>
                  <a:pt x="146" y="68"/>
                </a:cubicBezTo>
                <a:cubicBezTo>
                  <a:pt x="146" y="69"/>
                  <a:pt x="146" y="70"/>
                  <a:pt x="146" y="71"/>
                </a:cubicBezTo>
                <a:close/>
                <a:moveTo>
                  <a:pt x="213" y="57"/>
                </a:moveTo>
                <a:cubicBezTo>
                  <a:pt x="212" y="57"/>
                  <a:pt x="211" y="57"/>
                  <a:pt x="210" y="57"/>
                </a:cubicBezTo>
                <a:cubicBezTo>
                  <a:pt x="210" y="58"/>
                  <a:pt x="210" y="59"/>
                  <a:pt x="211" y="60"/>
                </a:cubicBezTo>
                <a:cubicBezTo>
                  <a:pt x="211" y="59"/>
                  <a:pt x="212" y="58"/>
                  <a:pt x="213" y="57"/>
                </a:cubicBezTo>
                <a:close/>
                <a:moveTo>
                  <a:pt x="44" y="85"/>
                </a:moveTo>
                <a:cubicBezTo>
                  <a:pt x="44" y="84"/>
                  <a:pt x="43" y="84"/>
                  <a:pt x="43" y="83"/>
                </a:cubicBezTo>
                <a:cubicBezTo>
                  <a:pt x="42" y="84"/>
                  <a:pt x="42" y="84"/>
                  <a:pt x="42" y="85"/>
                </a:cubicBezTo>
                <a:cubicBezTo>
                  <a:pt x="42" y="85"/>
                  <a:pt x="42" y="86"/>
                  <a:pt x="42" y="86"/>
                </a:cubicBezTo>
                <a:cubicBezTo>
                  <a:pt x="43" y="86"/>
                  <a:pt x="43" y="85"/>
                  <a:pt x="44" y="85"/>
                </a:cubicBezTo>
                <a:close/>
                <a:moveTo>
                  <a:pt x="118" y="63"/>
                </a:moveTo>
                <a:cubicBezTo>
                  <a:pt x="116" y="63"/>
                  <a:pt x="116" y="64"/>
                  <a:pt x="115" y="65"/>
                </a:cubicBezTo>
                <a:cubicBezTo>
                  <a:pt x="115" y="65"/>
                  <a:pt x="116" y="65"/>
                  <a:pt x="117" y="65"/>
                </a:cubicBezTo>
                <a:cubicBezTo>
                  <a:pt x="117" y="64"/>
                  <a:pt x="117" y="63"/>
                  <a:pt x="118" y="63"/>
                </a:cubicBezTo>
                <a:close/>
                <a:moveTo>
                  <a:pt x="115" y="54"/>
                </a:moveTo>
                <a:cubicBezTo>
                  <a:pt x="115" y="54"/>
                  <a:pt x="115" y="54"/>
                  <a:pt x="115" y="54"/>
                </a:cubicBezTo>
                <a:cubicBezTo>
                  <a:pt x="117" y="54"/>
                  <a:pt x="118" y="54"/>
                  <a:pt x="120" y="54"/>
                </a:cubicBezTo>
                <a:cubicBezTo>
                  <a:pt x="120" y="54"/>
                  <a:pt x="121" y="54"/>
                  <a:pt x="121" y="54"/>
                </a:cubicBezTo>
                <a:cubicBezTo>
                  <a:pt x="119" y="54"/>
                  <a:pt x="117" y="54"/>
                  <a:pt x="115" y="54"/>
                </a:cubicBezTo>
                <a:close/>
                <a:moveTo>
                  <a:pt x="141" y="54"/>
                </a:moveTo>
                <a:cubicBezTo>
                  <a:pt x="141" y="54"/>
                  <a:pt x="141" y="54"/>
                  <a:pt x="141" y="54"/>
                </a:cubicBezTo>
                <a:cubicBezTo>
                  <a:pt x="140" y="54"/>
                  <a:pt x="139" y="54"/>
                  <a:pt x="137" y="54"/>
                </a:cubicBezTo>
                <a:cubicBezTo>
                  <a:pt x="137" y="54"/>
                  <a:pt x="137" y="54"/>
                  <a:pt x="136" y="55"/>
                </a:cubicBezTo>
                <a:cubicBezTo>
                  <a:pt x="138" y="55"/>
                  <a:pt x="139" y="54"/>
                  <a:pt x="141" y="54"/>
                </a:cubicBezTo>
                <a:close/>
                <a:moveTo>
                  <a:pt x="38" y="90"/>
                </a:moveTo>
                <a:cubicBezTo>
                  <a:pt x="38" y="91"/>
                  <a:pt x="39" y="91"/>
                  <a:pt x="39" y="90"/>
                </a:cubicBezTo>
                <a:cubicBezTo>
                  <a:pt x="40" y="90"/>
                  <a:pt x="40" y="89"/>
                  <a:pt x="41" y="88"/>
                </a:cubicBezTo>
                <a:cubicBezTo>
                  <a:pt x="41" y="88"/>
                  <a:pt x="40" y="88"/>
                  <a:pt x="40" y="87"/>
                </a:cubicBezTo>
                <a:cubicBezTo>
                  <a:pt x="39" y="88"/>
                  <a:pt x="39" y="89"/>
                  <a:pt x="38" y="90"/>
                </a:cubicBezTo>
                <a:close/>
                <a:moveTo>
                  <a:pt x="179" y="82"/>
                </a:moveTo>
                <a:cubicBezTo>
                  <a:pt x="179" y="83"/>
                  <a:pt x="178" y="84"/>
                  <a:pt x="178" y="85"/>
                </a:cubicBezTo>
                <a:cubicBezTo>
                  <a:pt x="179" y="84"/>
                  <a:pt x="180" y="83"/>
                  <a:pt x="181" y="82"/>
                </a:cubicBezTo>
                <a:cubicBezTo>
                  <a:pt x="180" y="82"/>
                  <a:pt x="180" y="82"/>
                  <a:pt x="179" y="82"/>
                </a:cubicBezTo>
                <a:close/>
                <a:moveTo>
                  <a:pt x="34" y="50"/>
                </a:moveTo>
                <a:cubicBezTo>
                  <a:pt x="35" y="50"/>
                  <a:pt x="35" y="51"/>
                  <a:pt x="36" y="52"/>
                </a:cubicBezTo>
                <a:cubicBezTo>
                  <a:pt x="36" y="50"/>
                  <a:pt x="36" y="49"/>
                  <a:pt x="36" y="48"/>
                </a:cubicBezTo>
                <a:cubicBezTo>
                  <a:pt x="35" y="49"/>
                  <a:pt x="35" y="49"/>
                  <a:pt x="34" y="50"/>
                </a:cubicBezTo>
                <a:close/>
                <a:moveTo>
                  <a:pt x="115" y="73"/>
                </a:moveTo>
                <a:cubicBezTo>
                  <a:pt x="114" y="74"/>
                  <a:pt x="113" y="75"/>
                  <a:pt x="113" y="77"/>
                </a:cubicBezTo>
                <a:cubicBezTo>
                  <a:pt x="114" y="76"/>
                  <a:pt x="114" y="75"/>
                  <a:pt x="115" y="74"/>
                </a:cubicBezTo>
                <a:cubicBezTo>
                  <a:pt x="115" y="74"/>
                  <a:pt x="115" y="73"/>
                  <a:pt x="115" y="73"/>
                </a:cubicBezTo>
                <a:close/>
                <a:moveTo>
                  <a:pt x="127" y="84"/>
                </a:moveTo>
                <a:cubicBezTo>
                  <a:pt x="129" y="85"/>
                  <a:pt x="131" y="85"/>
                  <a:pt x="131" y="84"/>
                </a:cubicBezTo>
                <a:cubicBezTo>
                  <a:pt x="130" y="84"/>
                  <a:pt x="129" y="84"/>
                  <a:pt x="128" y="83"/>
                </a:cubicBezTo>
                <a:cubicBezTo>
                  <a:pt x="127" y="84"/>
                  <a:pt x="127" y="84"/>
                  <a:pt x="127" y="84"/>
                </a:cubicBezTo>
                <a:close/>
                <a:moveTo>
                  <a:pt x="71" y="75"/>
                </a:moveTo>
                <a:cubicBezTo>
                  <a:pt x="70" y="76"/>
                  <a:pt x="70" y="78"/>
                  <a:pt x="70" y="79"/>
                </a:cubicBezTo>
                <a:cubicBezTo>
                  <a:pt x="70" y="77"/>
                  <a:pt x="72" y="76"/>
                  <a:pt x="71" y="75"/>
                </a:cubicBezTo>
                <a:close/>
                <a:moveTo>
                  <a:pt x="45" y="90"/>
                </a:moveTo>
                <a:cubicBezTo>
                  <a:pt x="45" y="90"/>
                  <a:pt x="45" y="90"/>
                  <a:pt x="45" y="90"/>
                </a:cubicBezTo>
                <a:cubicBezTo>
                  <a:pt x="45" y="89"/>
                  <a:pt x="46" y="88"/>
                  <a:pt x="45" y="87"/>
                </a:cubicBezTo>
                <a:cubicBezTo>
                  <a:pt x="45" y="87"/>
                  <a:pt x="44" y="88"/>
                  <a:pt x="44" y="88"/>
                </a:cubicBezTo>
                <a:cubicBezTo>
                  <a:pt x="44" y="89"/>
                  <a:pt x="45" y="89"/>
                  <a:pt x="45" y="90"/>
                </a:cubicBezTo>
                <a:close/>
                <a:moveTo>
                  <a:pt x="166" y="55"/>
                </a:moveTo>
                <a:cubicBezTo>
                  <a:pt x="166" y="55"/>
                  <a:pt x="166" y="55"/>
                  <a:pt x="166" y="56"/>
                </a:cubicBezTo>
                <a:cubicBezTo>
                  <a:pt x="166" y="56"/>
                  <a:pt x="166" y="57"/>
                  <a:pt x="166" y="58"/>
                </a:cubicBezTo>
                <a:cubicBezTo>
                  <a:pt x="166" y="58"/>
                  <a:pt x="167" y="58"/>
                  <a:pt x="168" y="58"/>
                </a:cubicBezTo>
                <a:cubicBezTo>
                  <a:pt x="167" y="57"/>
                  <a:pt x="166" y="56"/>
                  <a:pt x="166" y="55"/>
                </a:cubicBezTo>
                <a:close/>
                <a:moveTo>
                  <a:pt x="90" y="62"/>
                </a:moveTo>
                <a:cubicBezTo>
                  <a:pt x="90" y="62"/>
                  <a:pt x="90" y="62"/>
                  <a:pt x="90" y="62"/>
                </a:cubicBezTo>
                <a:cubicBezTo>
                  <a:pt x="89" y="63"/>
                  <a:pt x="89" y="63"/>
                  <a:pt x="88" y="64"/>
                </a:cubicBezTo>
                <a:cubicBezTo>
                  <a:pt x="89" y="64"/>
                  <a:pt x="90" y="64"/>
                  <a:pt x="90" y="64"/>
                </a:cubicBezTo>
                <a:cubicBezTo>
                  <a:pt x="90" y="64"/>
                  <a:pt x="90" y="63"/>
                  <a:pt x="90" y="62"/>
                </a:cubicBezTo>
                <a:close/>
                <a:moveTo>
                  <a:pt x="122" y="69"/>
                </a:moveTo>
                <a:cubicBezTo>
                  <a:pt x="123" y="69"/>
                  <a:pt x="124" y="69"/>
                  <a:pt x="125" y="69"/>
                </a:cubicBezTo>
                <a:cubicBezTo>
                  <a:pt x="125" y="68"/>
                  <a:pt x="125" y="68"/>
                  <a:pt x="124" y="68"/>
                </a:cubicBezTo>
                <a:cubicBezTo>
                  <a:pt x="123" y="67"/>
                  <a:pt x="123" y="68"/>
                  <a:pt x="122" y="69"/>
                </a:cubicBezTo>
                <a:close/>
                <a:moveTo>
                  <a:pt x="229" y="46"/>
                </a:moveTo>
                <a:cubicBezTo>
                  <a:pt x="230" y="46"/>
                  <a:pt x="230" y="46"/>
                  <a:pt x="231" y="47"/>
                </a:cubicBezTo>
                <a:cubicBezTo>
                  <a:pt x="231" y="47"/>
                  <a:pt x="231" y="47"/>
                  <a:pt x="231" y="48"/>
                </a:cubicBezTo>
                <a:cubicBezTo>
                  <a:pt x="231" y="48"/>
                  <a:pt x="232" y="48"/>
                  <a:pt x="232" y="48"/>
                </a:cubicBezTo>
                <a:cubicBezTo>
                  <a:pt x="232" y="47"/>
                  <a:pt x="232" y="47"/>
                  <a:pt x="232" y="46"/>
                </a:cubicBezTo>
                <a:cubicBezTo>
                  <a:pt x="231" y="46"/>
                  <a:pt x="230" y="46"/>
                  <a:pt x="229" y="46"/>
                </a:cubicBezTo>
                <a:close/>
                <a:moveTo>
                  <a:pt x="142" y="79"/>
                </a:moveTo>
                <a:cubicBezTo>
                  <a:pt x="143" y="79"/>
                  <a:pt x="144" y="79"/>
                  <a:pt x="144" y="79"/>
                </a:cubicBezTo>
                <a:cubicBezTo>
                  <a:pt x="144" y="79"/>
                  <a:pt x="144" y="78"/>
                  <a:pt x="144" y="77"/>
                </a:cubicBezTo>
                <a:cubicBezTo>
                  <a:pt x="144" y="78"/>
                  <a:pt x="143" y="78"/>
                  <a:pt x="143" y="78"/>
                </a:cubicBezTo>
                <a:cubicBezTo>
                  <a:pt x="143" y="79"/>
                  <a:pt x="143" y="79"/>
                  <a:pt x="142" y="79"/>
                </a:cubicBezTo>
                <a:close/>
                <a:moveTo>
                  <a:pt x="95" y="67"/>
                </a:moveTo>
                <a:cubicBezTo>
                  <a:pt x="93" y="69"/>
                  <a:pt x="93" y="69"/>
                  <a:pt x="93" y="71"/>
                </a:cubicBezTo>
                <a:cubicBezTo>
                  <a:pt x="94" y="69"/>
                  <a:pt x="95" y="68"/>
                  <a:pt x="95" y="67"/>
                </a:cubicBezTo>
                <a:close/>
                <a:moveTo>
                  <a:pt x="163" y="78"/>
                </a:moveTo>
                <a:cubicBezTo>
                  <a:pt x="164" y="78"/>
                  <a:pt x="164" y="77"/>
                  <a:pt x="165" y="76"/>
                </a:cubicBezTo>
                <a:cubicBezTo>
                  <a:pt x="164" y="76"/>
                  <a:pt x="164" y="76"/>
                  <a:pt x="163" y="76"/>
                </a:cubicBezTo>
                <a:cubicBezTo>
                  <a:pt x="163" y="77"/>
                  <a:pt x="163" y="77"/>
                  <a:pt x="163" y="78"/>
                </a:cubicBezTo>
                <a:close/>
                <a:moveTo>
                  <a:pt x="49" y="76"/>
                </a:moveTo>
                <a:cubicBezTo>
                  <a:pt x="49" y="77"/>
                  <a:pt x="49" y="78"/>
                  <a:pt x="49" y="79"/>
                </a:cubicBezTo>
                <a:cubicBezTo>
                  <a:pt x="50" y="78"/>
                  <a:pt x="50" y="77"/>
                  <a:pt x="51" y="77"/>
                </a:cubicBezTo>
                <a:cubicBezTo>
                  <a:pt x="50" y="76"/>
                  <a:pt x="50" y="76"/>
                  <a:pt x="49" y="76"/>
                </a:cubicBezTo>
                <a:close/>
                <a:moveTo>
                  <a:pt x="173" y="66"/>
                </a:moveTo>
                <a:cubicBezTo>
                  <a:pt x="173" y="67"/>
                  <a:pt x="172" y="67"/>
                  <a:pt x="172" y="68"/>
                </a:cubicBezTo>
                <a:cubicBezTo>
                  <a:pt x="173" y="68"/>
                  <a:pt x="173" y="68"/>
                  <a:pt x="174" y="68"/>
                </a:cubicBezTo>
                <a:cubicBezTo>
                  <a:pt x="174" y="67"/>
                  <a:pt x="173" y="67"/>
                  <a:pt x="173" y="66"/>
                </a:cubicBezTo>
                <a:close/>
                <a:moveTo>
                  <a:pt x="206" y="73"/>
                </a:moveTo>
                <a:cubicBezTo>
                  <a:pt x="206" y="72"/>
                  <a:pt x="206" y="71"/>
                  <a:pt x="205" y="70"/>
                </a:cubicBezTo>
                <a:cubicBezTo>
                  <a:pt x="205" y="71"/>
                  <a:pt x="205" y="71"/>
                  <a:pt x="205" y="71"/>
                </a:cubicBezTo>
                <a:cubicBezTo>
                  <a:pt x="204" y="72"/>
                  <a:pt x="204" y="72"/>
                  <a:pt x="204" y="73"/>
                </a:cubicBezTo>
                <a:cubicBezTo>
                  <a:pt x="204" y="73"/>
                  <a:pt x="205" y="73"/>
                  <a:pt x="206" y="73"/>
                </a:cubicBezTo>
                <a:close/>
                <a:moveTo>
                  <a:pt x="71" y="47"/>
                </a:moveTo>
                <a:cubicBezTo>
                  <a:pt x="71" y="47"/>
                  <a:pt x="71" y="48"/>
                  <a:pt x="71" y="48"/>
                </a:cubicBezTo>
                <a:cubicBezTo>
                  <a:pt x="71" y="49"/>
                  <a:pt x="71" y="50"/>
                  <a:pt x="71" y="51"/>
                </a:cubicBezTo>
                <a:cubicBezTo>
                  <a:pt x="71" y="51"/>
                  <a:pt x="71" y="51"/>
                  <a:pt x="71" y="51"/>
                </a:cubicBezTo>
                <a:cubicBezTo>
                  <a:pt x="71" y="49"/>
                  <a:pt x="71" y="48"/>
                  <a:pt x="71" y="47"/>
                </a:cubicBezTo>
                <a:close/>
                <a:moveTo>
                  <a:pt x="64" y="58"/>
                </a:moveTo>
                <a:cubicBezTo>
                  <a:pt x="64" y="58"/>
                  <a:pt x="63" y="58"/>
                  <a:pt x="63" y="58"/>
                </a:cubicBezTo>
                <a:cubicBezTo>
                  <a:pt x="64" y="59"/>
                  <a:pt x="64" y="60"/>
                  <a:pt x="65" y="61"/>
                </a:cubicBezTo>
                <a:cubicBezTo>
                  <a:pt x="65" y="60"/>
                  <a:pt x="65" y="60"/>
                  <a:pt x="66" y="59"/>
                </a:cubicBezTo>
                <a:cubicBezTo>
                  <a:pt x="65" y="59"/>
                  <a:pt x="64" y="59"/>
                  <a:pt x="64" y="58"/>
                </a:cubicBezTo>
                <a:close/>
                <a:moveTo>
                  <a:pt x="57" y="19"/>
                </a:moveTo>
                <a:cubicBezTo>
                  <a:pt x="57" y="19"/>
                  <a:pt x="57" y="19"/>
                  <a:pt x="57" y="19"/>
                </a:cubicBezTo>
                <a:cubicBezTo>
                  <a:pt x="58" y="18"/>
                  <a:pt x="59" y="17"/>
                  <a:pt x="59" y="16"/>
                </a:cubicBezTo>
                <a:cubicBezTo>
                  <a:pt x="58" y="17"/>
                  <a:pt x="57" y="18"/>
                  <a:pt x="57" y="19"/>
                </a:cubicBezTo>
                <a:close/>
                <a:moveTo>
                  <a:pt x="115" y="78"/>
                </a:moveTo>
                <a:cubicBezTo>
                  <a:pt x="116" y="78"/>
                  <a:pt x="117" y="78"/>
                  <a:pt x="118" y="78"/>
                </a:cubicBezTo>
                <a:cubicBezTo>
                  <a:pt x="117" y="77"/>
                  <a:pt x="117" y="77"/>
                  <a:pt x="117" y="76"/>
                </a:cubicBezTo>
                <a:cubicBezTo>
                  <a:pt x="116" y="76"/>
                  <a:pt x="116" y="77"/>
                  <a:pt x="115" y="78"/>
                </a:cubicBezTo>
                <a:close/>
                <a:moveTo>
                  <a:pt x="104" y="72"/>
                </a:moveTo>
                <a:cubicBezTo>
                  <a:pt x="104" y="72"/>
                  <a:pt x="104" y="72"/>
                  <a:pt x="104" y="72"/>
                </a:cubicBezTo>
                <a:cubicBezTo>
                  <a:pt x="105" y="72"/>
                  <a:pt x="105" y="72"/>
                  <a:pt x="106" y="72"/>
                </a:cubicBezTo>
                <a:cubicBezTo>
                  <a:pt x="106" y="71"/>
                  <a:pt x="106" y="71"/>
                  <a:pt x="105" y="70"/>
                </a:cubicBezTo>
                <a:cubicBezTo>
                  <a:pt x="105" y="70"/>
                  <a:pt x="105" y="70"/>
                  <a:pt x="105" y="70"/>
                </a:cubicBezTo>
                <a:cubicBezTo>
                  <a:pt x="105" y="71"/>
                  <a:pt x="104" y="71"/>
                  <a:pt x="104" y="72"/>
                </a:cubicBezTo>
                <a:close/>
                <a:moveTo>
                  <a:pt x="43" y="79"/>
                </a:moveTo>
                <a:cubicBezTo>
                  <a:pt x="44" y="78"/>
                  <a:pt x="44" y="77"/>
                  <a:pt x="44" y="77"/>
                </a:cubicBezTo>
                <a:cubicBezTo>
                  <a:pt x="44" y="77"/>
                  <a:pt x="44" y="77"/>
                  <a:pt x="44" y="76"/>
                </a:cubicBezTo>
                <a:cubicBezTo>
                  <a:pt x="42" y="78"/>
                  <a:pt x="42" y="78"/>
                  <a:pt x="43" y="79"/>
                </a:cubicBezTo>
                <a:close/>
                <a:moveTo>
                  <a:pt x="51" y="48"/>
                </a:moveTo>
                <a:cubicBezTo>
                  <a:pt x="51" y="49"/>
                  <a:pt x="51" y="50"/>
                  <a:pt x="51" y="51"/>
                </a:cubicBezTo>
                <a:cubicBezTo>
                  <a:pt x="52" y="50"/>
                  <a:pt x="51" y="49"/>
                  <a:pt x="51" y="48"/>
                </a:cubicBezTo>
                <a:close/>
                <a:moveTo>
                  <a:pt x="108" y="69"/>
                </a:moveTo>
                <a:cubicBezTo>
                  <a:pt x="109" y="69"/>
                  <a:pt x="109" y="68"/>
                  <a:pt x="109" y="68"/>
                </a:cubicBezTo>
                <a:cubicBezTo>
                  <a:pt x="109" y="68"/>
                  <a:pt x="108" y="68"/>
                  <a:pt x="108" y="68"/>
                </a:cubicBezTo>
                <a:cubicBezTo>
                  <a:pt x="108" y="68"/>
                  <a:pt x="108" y="69"/>
                  <a:pt x="108" y="69"/>
                </a:cubicBezTo>
                <a:close/>
                <a:moveTo>
                  <a:pt x="198" y="80"/>
                </a:moveTo>
                <a:cubicBezTo>
                  <a:pt x="199" y="80"/>
                  <a:pt x="199" y="80"/>
                  <a:pt x="200" y="80"/>
                </a:cubicBezTo>
                <a:cubicBezTo>
                  <a:pt x="200" y="79"/>
                  <a:pt x="199" y="79"/>
                  <a:pt x="199" y="78"/>
                </a:cubicBezTo>
                <a:cubicBezTo>
                  <a:pt x="199" y="79"/>
                  <a:pt x="198" y="79"/>
                  <a:pt x="198" y="80"/>
                </a:cubicBezTo>
                <a:close/>
                <a:moveTo>
                  <a:pt x="5" y="78"/>
                </a:moveTo>
                <a:cubicBezTo>
                  <a:pt x="5" y="77"/>
                  <a:pt x="6" y="77"/>
                  <a:pt x="6" y="76"/>
                </a:cubicBezTo>
                <a:cubicBezTo>
                  <a:pt x="5" y="76"/>
                  <a:pt x="4" y="77"/>
                  <a:pt x="4" y="77"/>
                </a:cubicBezTo>
                <a:cubicBezTo>
                  <a:pt x="4" y="78"/>
                  <a:pt x="4" y="78"/>
                  <a:pt x="4" y="78"/>
                </a:cubicBezTo>
                <a:cubicBezTo>
                  <a:pt x="5" y="78"/>
                  <a:pt x="5" y="78"/>
                  <a:pt x="5" y="78"/>
                </a:cubicBezTo>
                <a:close/>
                <a:moveTo>
                  <a:pt x="34" y="69"/>
                </a:moveTo>
                <a:cubicBezTo>
                  <a:pt x="33" y="70"/>
                  <a:pt x="33" y="70"/>
                  <a:pt x="34" y="71"/>
                </a:cubicBezTo>
                <a:cubicBezTo>
                  <a:pt x="35" y="70"/>
                  <a:pt x="35" y="69"/>
                  <a:pt x="34" y="69"/>
                </a:cubicBezTo>
                <a:close/>
                <a:moveTo>
                  <a:pt x="194" y="58"/>
                </a:moveTo>
                <a:cubicBezTo>
                  <a:pt x="194" y="58"/>
                  <a:pt x="194" y="58"/>
                  <a:pt x="194" y="58"/>
                </a:cubicBezTo>
                <a:cubicBezTo>
                  <a:pt x="194" y="58"/>
                  <a:pt x="193" y="57"/>
                  <a:pt x="192" y="57"/>
                </a:cubicBezTo>
                <a:cubicBezTo>
                  <a:pt x="192" y="57"/>
                  <a:pt x="192" y="57"/>
                  <a:pt x="192" y="58"/>
                </a:cubicBezTo>
                <a:cubicBezTo>
                  <a:pt x="193" y="58"/>
                  <a:pt x="193" y="58"/>
                  <a:pt x="194" y="58"/>
                </a:cubicBezTo>
                <a:close/>
                <a:moveTo>
                  <a:pt x="106" y="79"/>
                </a:moveTo>
                <a:cubicBezTo>
                  <a:pt x="106" y="79"/>
                  <a:pt x="106" y="79"/>
                  <a:pt x="106" y="78"/>
                </a:cubicBezTo>
                <a:cubicBezTo>
                  <a:pt x="106" y="78"/>
                  <a:pt x="105" y="78"/>
                  <a:pt x="104" y="78"/>
                </a:cubicBezTo>
                <a:cubicBezTo>
                  <a:pt x="104" y="78"/>
                  <a:pt x="104" y="78"/>
                  <a:pt x="104" y="79"/>
                </a:cubicBezTo>
                <a:cubicBezTo>
                  <a:pt x="105" y="79"/>
                  <a:pt x="105" y="79"/>
                  <a:pt x="106" y="79"/>
                </a:cubicBezTo>
                <a:close/>
                <a:moveTo>
                  <a:pt x="195" y="70"/>
                </a:moveTo>
                <a:cubicBezTo>
                  <a:pt x="194" y="71"/>
                  <a:pt x="194" y="71"/>
                  <a:pt x="194" y="72"/>
                </a:cubicBezTo>
                <a:cubicBezTo>
                  <a:pt x="194" y="72"/>
                  <a:pt x="195" y="72"/>
                  <a:pt x="195" y="72"/>
                </a:cubicBezTo>
                <a:cubicBezTo>
                  <a:pt x="195" y="71"/>
                  <a:pt x="195" y="71"/>
                  <a:pt x="195" y="70"/>
                </a:cubicBezTo>
                <a:close/>
                <a:moveTo>
                  <a:pt x="33" y="93"/>
                </a:moveTo>
                <a:cubicBezTo>
                  <a:pt x="33" y="93"/>
                  <a:pt x="33" y="93"/>
                  <a:pt x="33" y="93"/>
                </a:cubicBezTo>
                <a:cubicBezTo>
                  <a:pt x="33" y="93"/>
                  <a:pt x="32" y="92"/>
                  <a:pt x="32" y="92"/>
                </a:cubicBezTo>
                <a:cubicBezTo>
                  <a:pt x="31" y="91"/>
                  <a:pt x="31" y="91"/>
                  <a:pt x="30" y="91"/>
                </a:cubicBezTo>
                <a:cubicBezTo>
                  <a:pt x="31" y="92"/>
                  <a:pt x="32" y="92"/>
                  <a:pt x="33" y="93"/>
                </a:cubicBezTo>
                <a:close/>
                <a:moveTo>
                  <a:pt x="35" y="73"/>
                </a:moveTo>
                <a:cubicBezTo>
                  <a:pt x="34" y="74"/>
                  <a:pt x="34" y="74"/>
                  <a:pt x="35" y="75"/>
                </a:cubicBezTo>
                <a:cubicBezTo>
                  <a:pt x="35" y="74"/>
                  <a:pt x="35" y="73"/>
                  <a:pt x="35" y="73"/>
                </a:cubicBezTo>
                <a:close/>
                <a:moveTo>
                  <a:pt x="162" y="72"/>
                </a:moveTo>
                <a:cubicBezTo>
                  <a:pt x="161" y="73"/>
                  <a:pt x="161" y="73"/>
                  <a:pt x="160" y="74"/>
                </a:cubicBezTo>
                <a:cubicBezTo>
                  <a:pt x="162" y="74"/>
                  <a:pt x="162" y="74"/>
                  <a:pt x="162" y="72"/>
                </a:cubicBezTo>
                <a:close/>
                <a:moveTo>
                  <a:pt x="99" y="52"/>
                </a:moveTo>
                <a:cubicBezTo>
                  <a:pt x="100" y="52"/>
                  <a:pt x="101" y="52"/>
                  <a:pt x="102" y="52"/>
                </a:cubicBezTo>
                <a:cubicBezTo>
                  <a:pt x="102" y="52"/>
                  <a:pt x="102" y="52"/>
                  <a:pt x="102" y="52"/>
                </a:cubicBezTo>
                <a:cubicBezTo>
                  <a:pt x="101" y="51"/>
                  <a:pt x="100" y="52"/>
                  <a:pt x="99" y="52"/>
                </a:cubicBezTo>
                <a:close/>
                <a:moveTo>
                  <a:pt x="138" y="46"/>
                </a:moveTo>
                <a:cubicBezTo>
                  <a:pt x="138" y="46"/>
                  <a:pt x="138" y="46"/>
                  <a:pt x="138" y="47"/>
                </a:cubicBezTo>
                <a:cubicBezTo>
                  <a:pt x="139" y="47"/>
                  <a:pt x="141" y="47"/>
                  <a:pt x="142" y="47"/>
                </a:cubicBezTo>
                <a:cubicBezTo>
                  <a:pt x="142" y="46"/>
                  <a:pt x="142" y="46"/>
                  <a:pt x="142" y="46"/>
                </a:cubicBezTo>
                <a:cubicBezTo>
                  <a:pt x="141" y="46"/>
                  <a:pt x="139" y="46"/>
                  <a:pt x="138" y="46"/>
                </a:cubicBezTo>
                <a:close/>
                <a:moveTo>
                  <a:pt x="93" y="65"/>
                </a:moveTo>
                <a:cubicBezTo>
                  <a:pt x="93" y="64"/>
                  <a:pt x="93" y="63"/>
                  <a:pt x="92" y="62"/>
                </a:cubicBezTo>
                <a:cubicBezTo>
                  <a:pt x="92" y="63"/>
                  <a:pt x="93" y="64"/>
                  <a:pt x="93" y="65"/>
                </a:cubicBezTo>
                <a:close/>
                <a:moveTo>
                  <a:pt x="23" y="79"/>
                </a:moveTo>
                <a:cubicBezTo>
                  <a:pt x="23" y="79"/>
                  <a:pt x="22" y="79"/>
                  <a:pt x="22" y="80"/>
                </a:cubicBezTo>
                <a:cubicBezTo>
                  <a:pt x="22" y="80"/>
                  <a:pt x="22" y="80"/>
                  <a:pt x="23" y="79"/>
                </a:cubicBezTo>
                <a:close/>
                <a:moveTo>
                  <a:pt x="138" y="79"/>
                </a:moveTo>
                <a:cubicBezTo>
                  <a:pt x="138" y="79"/>
                  <a:pt x="138" y="78"/>
                  <a:pt x="137" y="78"/>
                </a:cubicBezTo>
                <a:cubicBezTo>
                  <a:pt x="137" y="78"/>
                  <a:pt x="137" y="79"/>
                  <a:pt x="137" y="79"/>
                </a:cubicBezTo>
                <a:cubicBezTo>
                  <a:pt x="137" y="79"/>
                  <a:pt x="138" y="79"/>
                  <a:pt x="138" y="79"/>
                </a:cubicBezTo>
                <a:close/>
                <a:moveTo>
                  <a:pt x="64" y="56"/>
                </a:moveTo>
                <a:cubicBezTo>
                  <a:pt x="65" y="56"/>
                  <a:pt x="65" y="56"/>
                  <a:pt x="65" y="56"/>
                </a:cubicBezTo>
                <a:cubicBezTo>
                  <a:pt x="65" y="56"/>
                  <a:pt x="65" y="55"/>
                  <a:pt x="65" y="54"/>
                </a:cubicBezTo>
                <a:cubicBezTo>
                  <a:pt x="65" y="55"/>
                  <a:pt x="64" y="55"/>
                  <a:pt x="64" y="56"/>
                </a:cubicBezTo>
                <a:close/>
                <a:moveTo>
                  <a:pt x="49" y="93"/>
                </a:moveTo>
                <a:cubicBezTo>
                  <a:pt x="48" y="94"/>
                  <a:pt x="49" y="94"/>
                  <a:pt x="49" y="94"/>
                </a:cubicBezTo>
                <a:cubicBezTo>
                  <a:pt x="50" y="94"/>
                  <a:pt x="49" y="93"/>
                  <a:pt x="49" y="93"/>
                </a:cubicBezTo>
                <a:close/>
                <a:moveTo>
                  <a:pt x="139" y="89"/>
                </a:moveTo>
                <a:cubicBezTo>
                  <a:pt x="139" y="89"/>
                  <a:pt x="139" y="89"/>
                  <a:pt x="139" y="89"/>
                </a:cubicBezTo>
                <a:cubicBezTo>
                  <a:pt x="139" y="89"/>
                  <a:pt x="140" y="89"/>
                  <a:pt x="141" y="89"/>
                </a:cubicBezTo>
                <a:cubicBezTo>
                  <a:pt x="140" y="89"/>
                  <a:pt x="139" y="88"/>
                  <a:pt x="139" y="89"/>
                </a:cubicBezTo>
                <a:close/>
                <a:moveTo>
                  <a:pt x="107" y="51"/>
                </a:moveTo>
                <a:cubicBezTo>
                  <a:pt x="107" y="51"/>
                  <a:pt x="107" y="51"/>
                  <a:pt x="107" y="52"/>
                </a:cubicBezTo>
                <a:cubicBezTo>
                  <a:pt x="108" y="52"/>
                  <a:pt x="109" y="52"/>
                  <a:pt x="110" y="52"/>
                </a:cubicBezTo>
                <a:cubicBezTo>
                  <a:pt x="110" y="51"/>
                  <a:pt x="110" y="51"/>
                  <a:pt x="110" y="51"/>
                </a:cubicBezTo>
                <a:cubicBezTo>
                  <a:pt x="109" y="51"/>
                  <a:pt x="108" y="51"/>
                  <a:pt x="107" y="51"/>
                </a:cubicBezTo>
                <a:close/>
                <a:moveTo>
                  <a:pt x="66" y="30"/>
                </a:moveTo>
                <a:cubicBezTo>
                  <a:pt x="65" y="31"/>
                  <a:pt x="65" y="31"/>
                  <a:pt x="66" y="32"/>
                </a:cubicBezTo>
                <a:cubicBezTo>
                  <a:pt x="66" y="31"/>
                  <a:pt x="66" y="31"/>
                  <a:pt x="66" y="30"/>
                </a:cubicBezTo>
                <a:close/>
                <a:moveTo>
                  <a:pt x="215" y="81"/>
                </a:moveTo>
                <a:cubicBezTo>
                  <a:pt x="215" y="81"/>
                  <a:pt x="215" y="82"/>
                  <a:pt x="215" y="82"/>
                </a:cubicBezTo>
                <a:cubicBezTo>
                  <a:pt x="216" y="82"/>
                  <a:pt x="215" y="81"/>
                  <a:pt x="215" y="81"/>
                </a:cubicBezTo>
                <a:close/>
                <a:moveTo>
                  <a:pt x="62" y="90"/>
                </a:moveTo>
                <a:cubicBezTo>
                  <a:pt x="61" y="90"/>
                  <a:pt x="61" y="91"/>
                  <a:pt x="62" y="92"/>
                </a:cubicBezTo>
                <a:cubicBezTo>
                  <a:pt x="62" y="91"/>
                  <a:pt x="62" y="90"/>
                  <a:pt x="62" y="90"/>
                </a:cubicBezTo>
                <a:close/>
                <a:moveTo>
                  <a:pt x="218" y="74"/>
                </a:moveTo>
                <a:cubicBezTo>
                  <a:pt x="218" y="74"/>
                  <a:pt x="218" y="74"/>
                  <a:pt x="218" y="75"/>
                </a:cubicBezTo>
                <a:cubicBezTo>
                  <a:pt x="218" y="75"/>
                  <a:pt x="218" y="74"/>
                  <a:pt x="218" y="74"/>
                </a:cubicBezTo>
                <a:close/>
                <a:moveTo>
                  <a:pt x="208" y="63"/>
                </a:moveTo>
                <a:cubicBezTo>
                  <a:pt x="209" y="62"/>
                  <a:pt x="209" y="61"/>
                  <a:pt x="208" y="61"/>
                </a:cubicBezTo>
                <a:cubicBezTo>
                  <a:pt x="208" y="61"/>
                  <a:pt x="208" y="62"/>
                  <a:pt x="208" y="63"/>
                </a:cubicBezTo>
                <a:close/>
                <a:moveTo>
                  <a:pt x="131" y="59"/>
                </a:moveTo>
                <a:cubicBezTo>
                  <a:pt x="131" y="59"/>
                  <a:pt x="130" y="59"/>
                  <a:pt x="130" y="59"/>
                </a:cubicBezTo>
                <a:cubicBezTo>
                  <a:pt x="130" y="59"/>
                  <a:pt x="131" y="59"/>
                  <a:pt x="131" y="59"/>
                </a:cubicBezTo>
                <a:close/>
                <a:moveTo>
                  <a:pt x="212" y="63"/>
                </a:moveTo>
                <a:cubicBezTo>
                  <a:pt x="212" y="63"/>
                  <a:pt x="212" y="63"/>
                  <a:pt x="212" y="63"/>
                </a:cubicBezTo>
                <a:cubicBezTo>
                  <a:pt x="212" y="62"/>
                  <a:pt x="213" y="62"/>
                  <a:pt x="213" y="61"/>
                </a:cubicBezTo>
                <a:cubicBezTo>
                  <a:pt x="212" y="62"/>
                  <a:pt x="212" y="62"/>
                  <a:pt x="212" y="63"/>
                </a:cubicBezTo>
                <a:close/>
                <a:moveTo>
                  <a:pt x="225" y="54"/>
                </a:moveTo>
                <a:cubicBezTo>
                  <a:pt x="225" y="53"/>
                  <a:pt x="225" y="53"/>
                  <a:pt x="225" y="52"/>
                </a:cubicBezTo>
                <a:cubicBezTo>
                  <a:pt x="224" y="53"/>
                  <a:pt x="224" y="53"/>
                  <a:pt x="225" y="54"/>
                </a:cubicBezTo>
                <a:close/>
                <a:moveTo>
                  <a:pt x="25" y="87"/>
                </a:moveTo>
                <a:cubicBezTo>
                  <a:pt x="25" y="87"/>
                  <a:pt x="25" y="87"/>
                  <a:pt x="25" y="87"/>
                </a:cubicBezTo>
                <a:cubicBezTo>
                  <a:pt x="26" y="87"/>
                  <a:pt x="26" y="88"/>
                  <a:pt x="26" y="88"/>
                </a:cubicBezTo>
                <a:cubicBezTo>
                  <a:pt x="26" y="88"/>
                  <a:pt x="27" y="88"/>
                  <a:pt x="27" y="88"/>
                </a:cubicBezTo>
                <a:cubicBezTo>
                  <a:pt x="26" y="87"/>
                  <a:pt x="26" y="87"/>
                  <a:pt x="25" y="87"/>
                </a:cubicBezTo>
                <a:close/>
                <a:moveTo>
                  <a:pt x="153" y="63"/>
                </a:moveTo>
                <a:cubicBezTo>
                  <a:pt x="153" y="63"/>
                  <a:pt x="152" y="63"/>
                  <a:pt x="152" y="63"/>
                </a:cubicBezTo>
                <a:cubicBezTo>
                  <a:pt x="152" y="64"/>
                  <a:pt x="152" y="64"/>
                  <a:pt x="152" y="64"/>
                </a:cubicBezTo>
                <a:cubicBezTo>
                  <a:pt x="153" y="64"/>
                  <a:pt x="153" y="64"/>
                  <a:pt x="153" y="63"/>
                </a:cubicBezTo>
                <a:close/>
                <a:moveTo>
                  <a:pt x="161" y="76"/>
                </a:moveTo>
                <a:cubicBezTo>
                  <a:pt x="161" y="76"/>
                  <a:pt x="160" y="77"/>
                  <a:pt x="160" y="77"/>
                </a:cubicBezTo>
                <a:cubicBezTo>
                  <a:pt x="160" y="77"/>
                  <a:pt x="160" y="77"/>
                  <a:pt x="161" y="77"/>
                </a:cubicBezTo>
                <a:cubicBezTo>
                  <a:pt x="161" y="77"/>
                  <a:pt x="161" y="77"/>
                  <a:pt x="161" y="76"/>
                </a:cubicBezTo>
                <a:close/>
                <a:moveTo>
                  <a:pt x="100" y="73"/>
                </a:moveTo>
                <a:cubicBezTo>
                  <a:pt x="100" y="73"/>
                  <a:pt x="101" y="73"/>
                  <a:pt x="101" y="73"/>
                </a:cubicBezTo>
                <a:cubicBezTo>
                  <a:pt x="101" y="73"/>
                  <a:pt x="101" y="72"/>
                  <a:pt x="101" y="72"/>
                </a:cubicBezTo>
                <a:cubicBezTo>
                  <a:pt x="101" y="72"/>
                  <a:pt x="101" y="72"/>
                  <a:pt x="101" y="72"/>
                </a:cubicBezTo>
                <a:cubicBezTo>
                  <a:pt x="101" y="72"/>
                  <a:pt x="101" y="73"/>
                  <a:pt x="100" y="73"/>
                </a:cubicBezTo>
                <a:close/>
                <a:moveTo>
                  <a:pt x="210" y="65"/>
                </a:moveTo>
                <a:cubicBezTo>
                  <a:pt x="210" y="66"/>
                  <a:pt x="210" y="66"/>
                  <a:pt x="210" y="66"/>
                </a:cubicBezTo>
                <a:cubicBezTo>
                  <a:pt x="210" y="66"/>
                  <a:pt x="210" y="65"/>
                  <a:pt x="210" y="65"/>
                </a:cubicBezTo>
                <a:close/>
                <a:moveTo>
                  <a:pt x="211" y="77"/>
                </a:moveTo>
                <a:cubicBezTo>
                  <a:pt x="211" y="78"/>
                  <a:pt x="212" y="78"/>
                  <a:pt x="212" y="77"/>
                </a:cubicBezTo>
                <a:cubicBezTo>
                  <a:pt x="212" y="77"/>
                  <a:pt x="212" y="77"/>
                  <a:pt x="212" y="77"/>
                </a:cubicBezTo>
                <a:cubicBezTo>
                  <a:pt x="211" y="77"/>
                  <a:pt x="211" y="77"/>
                  <a:pt x="211" y="77"/>
                </a:cubicBezTo>
                <a:close/>
                <a:moveTo>
                  <a:pt x="38" y="97"/>
                </a:moveTo>
                <a:cubicBezTo>
                  <a:pt x="38" y="97"/>
                  <a:pt x="38" y="97"/>
                  <a:pt x="38" y="97"/>
                </a:cubicBezTo>
                <a:cubicBezTo>
                  <a:pt x="38" y="97"/>
                  <a:pt x="37" y="97"/>
                  <a:pt x="37" y="96"/>
                </a:cubicBezTo>
                <a:cubicBezTo>
                  <a:pt x="37" y="96"/>
                  <a:pt x="37" y="97"/>
                  <a:pt x="37" y="97"/>
                </a:cubicBezTo>
                <a:cubicBezTo>
                  <a:pt x="37" y="97"/>
                  <a:pt x="38" y="97"/>
                  <a:pt x="38" y="97"/>
                </a:cubicBezTo>
                <a:close/>
                <a:moveTo>
                  <a:pt x="156" y="80"/>
                </a:moveTo>
                <a:cubicBezTo>
                  <a:pt x="156" y="80"/>
                  <a:pt x="156" y="79"/>
                  <a:pt x="156" y="79"/>
                </a:cubicBezTo>
                <a:cubicBezTo>
                  <a:pt x="156" y="79"/>
                  <a:pt x="155" y="79"/>
                  <a:pt x="155" y="80"/>
                </a:cubicBezTo>
                <a:cubicBezTo>
                  <a:pt x="155" y="80"/>
                  <a:pt x="155" y="80"/>
                  <a:pt x="155" y="80"/>
                </a:cubicBezTo>
                <a:cubicBezTo>
                  <a:pt x="156" y="80"/>
                  <a:pt x="156" y="80"/>
                  <a:pt x="156" y="80"/>
                </a:cubicBezTo>
                <a:close/>
                <a:moveTo>
                  <a:pt x="110" y="56"/>
                </a:moveTo>
                <a:cubicBezTo>
                  <a:pt x="110" y="56"/>
                  <a:pt x="110" y="56"/>
                  <a:pt x="109" y="56"/>
                </a:cubicBezTo>
                <a:cubicBezTo>
                  <a:pt x="109" y="56"/>
                  <a:pt x="109" y="56"/>
                  <a:pt x="109" y="56"/>
                </a:cubicBezTo>
                <a:cubicBezTo>
                  <a:pt x="109" y="56"/>
                  <a:pt x="109" y="57"/>
                  <a:pt x="109" y="57"/>
                </a:cubicBezTo>
                <a:cubicBezTo>
                  <a:pt x="109" y="57"/>
                  <a:pt x="110" y="56"/>
                  <a:pt x="110" y="56"/>
                </a:cubicBezTo>
                <a:close/>
                <a:moveTo>
                  <a:pt x="67" y="38"/>
                </a:moveTo>
                <a:cubicBezTo>
                  <a:pt x="67" y="38"/>
                  <a:pt x="67" y="38"/>
                  <a:pt x="67" y="38"/>
                </a:cubicBezTo>
                <a:cubicBezTo>
                  <a:pt x="67" y="39"/>
                  <a:pt x="67" y="39"/>
                  <a:pt x="67" y="39"/>
                </a:cubicBezTo>
                <a:cubicBezTo>
                  <a:pt x="67" y="39"/>
                  <a:pt x="67" y="39"/>
                  <a:pt x="67" y="39"/>
                </a:cubicBezTo>
                <a:cubicBezTo>
                  <a:pt x="67" y="39"/>
                  <a:pt x="67" y="39"/>
                  <a:pt x="67" y="38"/>
                </a:cubicBezTo>
                <a:close/>
                <a:moveTo>
                  <a:pt x="208" y="68"/>
                </a:moveTo>
                <a:cubicBezTo>
                  <a:pt x="208" y="68"/>
                  <a:pt x="208" y="68"/>
                  <a:pt x="208" y="68"/>
                </a:cubicBezTo>
                <a:cubicBezTo>
                  <a:pt x="208" y="69"/>
                  <a:pt x="208" y="69"/>
                  <a:pt x="208" y="69"/>
                </a:cubicBezTo>
                <a:cubicBezTo>
                  <a:pt x="208" y="69"/>
                  <a:pt x="208" y="69"/>
                  <a:pt x="208" y="69"/>
                </a:cubicBezTo>
                <a:cubicBezTo>
                  <a:pt x="208" y="69"/>
                  <a:pt x="208" y="69"/>
                  <a:pt x="208" y="68"/>
                </a:cubicBezTo>
                <a:close/>
                <a:moveTo>
                  <a:pt x="231" y="92"/>
                </a:moveTo>
                <a:cubicBezTo>
                  <a:pt x="231" y="92"/>
                  <a:pt x="231" y="92"/>
                  <a:pt x="230" y="92"/>
                </a:cubicBezTo>
                <a:cubicBezTo>
                  <a:pt x="231" y="92"/>
                  <a:pt x="231" y="92"/>
                  <a:pt x="231" y="92"/>
                </a:cubicBezTo>
                <a:close/>
              </a:path>
            </a:pathLst>
          </a:custGeom>
          <a:solidFill>
            <a:srgbClr val="FFC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egoe UI" panose="020B0502040204020203"/>
              <a:ea typeface="微软雅黑" panose="020B0503020204020204" pitchFamily="34" charset="-122"/>
              <a:cs typeface="+mn-cs"/>
            </a:endParaRPr>
          </a:p>
        </p:txBody>
      </p:sp>
      <p:sp>
        <p:nvSpPr>
          <p:cNvPr id="6" name="Freeform 16"/>
          <p:cNvSpPr/>
          <p:nvPr/>
        </p:nvSpPr>
        <p:spPr bwMode="auto">
          <a:xfrm>
            <a:off x="4894302" y="3506173"/>
            <a:ext cx="2192633" cy="922216"/>
          </a:xfrm>
          <a:custGeom>
            <a:avLst/>
            <a:gdLst>
              <a:gd name="T0" fmla="*/ 540 w 792"/>
              <a:gd name="T1" fmla="*/ 412 h 424"/>
              <a:gd name="T2" fmla="*/ 503 w 792"/>
              <a:gd name="T3" fmla="*/ 407 h 424"/>
              <a:gd name="T4" fmla="*/ 467 w 792"/>
              <a:gd name="T5" fmla="*/ 400 h 424"/>
              <a:gd name="T6" fmla="*/ 392 w 792"/>
              <a:gd name="T7" fmla="*/ 381 h 424"/>
              <a:gd name="T8" fmla="*/ 332 w 792"/>
              <a:gd name="T9" fmla="*/ 331 h 424"/>
              <a:gd name="T10" fmla="*/ 576 w 792"/>
              <a:gd name="T11" fmla="*/ 117 h 424"/>
              <a:gd name="T12" fmla="*/ 688 w 792"/>
              <a:gd name="T13" fmla="*/ 65 h 424"/>
              <a:gd name="T14" fmla="*/ 752 w 792"/>
              <a:gd name="T15" fmla="*/ 38 h 424"/>
              <a:gd name="T16" fmla="*/ 789 w 792"/>
              <a:gd name="T17" fmla="*/ 14 h 424"/>
              <a:gd name="T18" fmla="*/ 775 w 792"/>
              <a:gd name="T19" fmla="*/ 6 h 424"/>
              <a:gd name="T20" fmla="*/ 648 w 792"/>
              <a:gd name="T21" fmla="*/ 1 h 424"/>
              <a:gd name="T22" fmla="*/ 617 w 792"/>
              <a:gd name="T23" fmla="*/ 2 h 424"/>
              <a:gd name="T24" fmla="*/ 591 w 792"/>
              <a:gd name="T25" fmla="*/ 4 h 424"/>
              <a:gd name="T26" fmla="*/ 386 w 792"/>
              <a:gd name="T27" fmla="*/ 17 h 424"/>
              <a:gd name="T28" fmla="*/ 123 w 792"/>
              <a:gd name="T29" fmla="*/ 44 h 424"/>
              <a:gd name="T30" fmla="*/ 186 w 792"/>
              <a:gd name="T31" fmla="*/ 35 h 424"/>
              <a:gd name="T32" fmla="*/ 123 w 792"/>
              <a:gd name="T33" fmla="*/ 44 h 424"/>
              <a:gd name="T34" fmla="*/ 49 w 792"/>
              <a:gd name="T35" fmla="*/ 53 h 424"/>
              <a:gd name="T36" fmla="*/ 37 w 792"/>
              <a:gd name="T37" fmla="*/ 53 h 424"/>
              <a:gd name="T38" fmla="*/ 27 w 792"/>
              <a:gd name="T39" fmla="*/ 58 h 424"/>
              <a:gd name="T40" fmla="*/ 60 w 792"/>
              <a:gd name="T41" fmla="*/ 58 h 424"/>
              <a:gd name="T42" fmla="*/ 187 w 792"/>
              <a:gd name="T43" fmla="*/ 44 h 424"/>
              <a:gd name="T44" fmla="*/ 362 w 792"/>
              <a:gd name="T45" fmla="*/ 26 h 424"/>
              <a:gd name="T46" fmla="*/ 464 w 792"/>
              <a:gd name="T47" fmla="*/ 18 h 424"/>
              <a:gd name="T48" fmla="*/ 764 w 792"/>
              <a:gd name="T49" fmla="*/ 12 h 424"/>
              <a:gd name="T50" fmla="*/ 765 w 792"/>
              <a:gd name="T51" fmla="*/ 25 h 424"/>
              <a:gd name="T52" fmla="*/ 572 w 792"/>
              <a:gd name="T53" fmla="*/ 111 h 424"/>
              <a:gd name="T54" fmla="*/ 571 w 792"/>
              <a:gd name="T55" fmla="*/ 112 h 424"/>
              <a:gd name="T56" fmla="*/ 551 w 792"/>
              <a:gd name="T57" fmla="*/ 123 h 424"/>
              <a:gd name="T58" fmla="*/ 397 w 792"/>
              <a:gd name="T59" fmla="*/ 228 h 424"/>
              <a:gd name="T60" fmla="*/ 328 w 792"/>
              <a:gd name="T61" fmla="*/ 317 h 424"/>
              <a:gd name="T62" fmla="*/ 418 w 792"/>
              <a:gd name="T63" fmla="*/ 395 h 424"/>
              <a:gd name="T64" fmla="*/ 537 w 792"/>
              <a:gd name="T65" fmla="*/ 41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2" h="424">
                <a:moveTo>
                  <a:pt x="483" y="406"/>
                </a:moveTo>
                <a:cubicBezTo>
                  <a:pt x="493" y="407"/>
                  <a:pt x="546" y="414"/>
                  <a:pt x="540" y="412"/>
                </a:cubicBezTo>
                <a:cubicBezTo>
                  <a:pt x="538" y="412"/>
                  <a:pt x="536" y="411"/>
                  <a:pt x="530" y="410"/>
                </a:cubicBezTo>
                <a:cubicBezTo>
                  <a:pt x="521" y="409"/>
                  <a:pt x="512" y="409"/>
                  <a:pt x="503" y="407"/>
                </a:cubicBezTo>
                <a:cubicBezTo>
                  <a:pt x="436" y="397"/>
                  <a:pt x="531" y="411"/>
                  <a:pt x="486" y="403"/>
                </a:cubicBezTo>
                <a:cubicBezTo>
                  <a:pt x="476" y="402"/>
                  <a:pt x="471" y="401"/>
                  <a:pt x="467" y="400"/>
                </a:cubicBezTo>
                <a:cubicBezTo>
                  <a:pt x="445" y="397"/>
                  <a:pt x="452" y="398"/>
                  <a:pt x="464" y="401"/>
                </a:cubicBezTo>
                <a:cubicBezTo>
                  <a:pt x="401" y="388"/>
                  <a:pt x="426" y="391"/>
                  <a:pt x="392" y="381"/>
                </a:cubicBezTo>
                <a:cubicBezTo>
                  <a:pt x="348" y="363"/>
                  <a:pt x="374" y="375"/>
                  <a:pt x="364" y="371"/>
                </a:cubicBezTo>
                <a:cubicBezTo>
                  <a:pt x="367" y="369"/>
                  <a:pt x="338" y="363"/>
                  <a:pt x="332" y="331"/>
                </a:cubicBezTo>
                <a:cubicBezTo>
                  <a:pt x="335" y="299"/>
                  <a:pt x="367" y="267"/>
                  <a:pt x="391" y="242"/>
                </a:cubicBezTo>
                <a:cubicBezTo>
                  <a:pt x="440" y="194"/>
                  <a:pt x="505" y="155"/>
                  <a:pt x="576" y="117"/>
                </a:cubicBezTo>
                <a:cubicBezTo>
                  <a:pt x="606" y="102"/>
                  <a:pt x="647" y="83"/>
                  <a:pt x="688" y="65"/>
                </a:cubicBezTo>
                <a:cubicBezTo>
                  <a:pt x="688" y="65"/>
                  <a:pt x="688" y="65"/>
                  <a:pt x="688" y="65"/>
                </a:cubicBezTo>
                <a:cubicBezTo>
                  <a:pt x="689" y="65"/>
                  <a:pt x="689" y="65"/>
                  <a:pt x="689" y="64"/>
                </a:cubicBezTo>
                <a:cubicBezTo>
                  <a:pt x="705" y="58"/>
                  <a:pt x="730" y="48"/>
                  <a:pt x="752" y="38"/>
                </a:cubicBezTo>
                <a:cubicBezTo>
                  <a:pt x="764" y="34"/>
                  <a:pt x="774" y="30"/>
                  <a:pt x="782" y="26"/>
                </a:cubicBezTo>
                <a:cubicBezTo>
                  <a:pt x="786" y="23"/>
                  <a:pt x="792" y="20"/>
                  <a:pt x="789" y="14"/>
                </a:cubicBezTo>
                <a:cubicBezTo>
                  <a:pt x="786" y="10"/>
                  <a:pt x="784" y="9"/>
                  <a:pt x="783" y="9"/>
                </a:cubicBezTo>
                <a:cubicBezTo>
                  <a:pt x="780" y="8"/>
                  <a:pt x="778" y="7"/>
                  <a:pt x="775" y="6"/>
                </a:cubicBezTo>
                <a:cubicBezTo>
                  <a:pt x="735" y="1"/>
                  <a:pt x="775" y="5"/>
                  <a:pt x="752" y="2"/>
                </a:cubicBezTo>
                <a:cubicBezTo>
                  <a:pt x="715" y="0"/>
                  <a:pt x="667" y="0"/>
                  <a:pt x="648" y="1"/>
                </a:cubicBezTo>
                <a:cubicBezTo>
                  <a:pt x="645" y="1"/>
                  <a:pt x="649" y="1"/>
                  <a:pt x="646" y="1"/>
                </a:cubicBezTo>
                <a:cubicBezTo>
                  <a:pt x="617" y="2"/>
                  <a:pt x="617" y="2"/>
                  <a:pt x="617" y="2"/>
                </a:cubicBezTo>
                <a:cubicBezTo>
                  <a:pt x="615" y="3"/>
                  <a:pt x="609" y="3"/>
                  <a:pt x="614" y="3"/>
                </a:cubicBezTo>
                <a:cubicBezTo>
                  <a:pt x="607" y="3"/>
                  <a:pt x="601" y="4"/>
                  <a:pt x="591" y="4"/>
                </a:cubicBezTo>
                <a:cubicBezTo>
                  <a:pt x="566" y="6"/>
                  <a:pt x="588" y="4"/>
                  <a:pt x="579" y="4"/>
                </a:cubicBezTo>
                <a:cubicBezTo>
                  <a:pt x="517" y="7"/>
                  <a:pt x="446" y="13"/>
                  <a:pt x="386" y="17"/>
                </a:cubicBezTo>
                <a:cubicBezTo>
                  <a:pt x="386" y="16"/>
                  <a:pt x="318" y="22"/>
                  <a:pt x="290" y="25"/>
                </a:cubicBezTo>
                <a:cubicBezTo>
                  <a:pt x="233" y="30"/>
                  <a:pt x="167" y="39"/>
                  <a:pt x="123" y="44"/>
                </a:cubicBezTo>
                <a:cubicBezTo>
                  <a:pt x="149" y="40"/>
                  <a:pt x="193" y="36"/>
                  <a:pt x="198" y="34"/>
                </a:cubicBezTo>
                <a:cubicBezTo>
                  <a:pt x="186" y="35"/>
                  <a:pt x="186" y="35"/>
                  <a:pt x="186" y="35"/>
                </a:cubicBezTo>
                <a:cubicBezTo>
                  <a:pt x="160" y="38"/>
                  <a:pt x="117" y="42"/>
                  <a:pt x="102" y="45"/>
                </a:cubicBezTo>
                <a:cubicBezTo>
                  <a:pt x="117" y="44"/>
                  <a:pt x="118" y="44"/>
                  <a:pt x="123" y="44"/>
                </a:cubicBezTo>
                <a:cubicBezTo>
                  <a:pt x="111" y="45"/>
                  <a:pt x="109" y="46"/>
                  <a:pt x="94" y="48"/>
                </a:cubicBezTo>
                <a:cubicBezTo>
                  <a:pt x="72" y="51"/>
                  <a:pt x="49" y="53"/>
                  <a:pt x="49" y="53"/>
                </a:cubicBezTo>
                <a:cubicBezTo>
                  <a:pt x="61" y="51"/>
                  <a:pt x="73" y="50"/>
                  <a:pt x="84" y="48"/>
                </a:cubicBezTo>
                <a:cubicBezTo>
                  <a:pt x="88" y="47"/>
                  <a:pt x="50" y="52"/>
                  <a:pt x="37" y="53"/>
                </a:cubicBezTo>
                <a:cubicBezTo>
                  <a:pt x="60" y="52"/>
                  <a:pt x="0" y="60"/>
                  <a:pt x="61" y="53"/>
                </a:cubicBezTo>
                <a:cubicBezTo>
                  <a:pt x="27" y="58"/>
                  <a:pt x="27" y="58"/>
                  <a:pt x="27" y="58"/>
                </a:cubicBezTo>
                <a:cubicBezTo>
                  <a:pt x="2" y="62"/>
                  <a:pt x="136" y="46"/>
                  <a:pt x="78" y="54"/>
                </a:cubicBezTo>
                <a:cubicBezTo>
                  <a:pt x="72" y="55"/>
                  <a:pt x="80" y="55"/>
                  <a:pt x="60" y="58"/>
                </a:cubicBezTo>
                <a:cubicBezTo>
                  <a:pt x="71" y="57"/>
                  <a:pt x="93" y="54"/>
                  <a:pt x="101" y="53"/>
                </a:cubicBezTo>
                <a:cubicBezTo>
                  <a:pt x="116" y="52"/>
                  <a:pt x="185" y="43"/>
                  <a:pt x="187" y="44"/>
                </a:cubicBezTo>
                <a:cubicBezTo>
                  <a:pt x="243" y="37"/>
                  <a:pt x="270" y="36"/>
                  <a:pt x="321" y="31"/>
                </a:cubicBezTo>
                <a:cubicBezTo>
                  <a:pt x="386" y="25"/>
                  <a:pt x="343" y="28"/>
                  <a:pt x="362" y="26"/>
                </a:cubicBezTo>
                <a:cubicBezTo>
                  <a:pt x="395" y="23"/>
                  <a:pt x="427" y="20"/>
                  <a:pt x="447" y="18"/>
                </a:cubicBezTo>
                <a:cubicBezTo>
                  <a:pt x="465" y="17"/>
                  <a:pt x="475" y="17"/>
                  <a:pt x="464" y="18"/>
                </a:cubicBezTo>
                <a:cubicBezTo>
                  <a:pt x="530" y="14"/>
                  <a:pt x="597" y="10"/>
                  <a:pt x="664" y="9"/>
                </a:cubicBezTo>
                <a:cubicBezTo>
                  <a:pt x="698" y="9"/>
                  <a:pt x="732" y="9"/>
                  <a:pt x="764" y="12"/>
                </a:cubicBezTo>
                <a:cubicBezTo>
                  <a:pt x="771" y="13"/>
                  <a:pt x="784" y="17"/>
                  <a:pt x="783" y="17"/>
                </a:cubicBezTo>
                <a:cubicBezTo>
                  <a:pt x="783" y="17"/>
                  <a:pt x="772" y="23"/>
                  <a:pt x="765" y="25"/>
                </a:cubicBezTo>
                <a:cubicBezTo>
                  <a:pt x="718" y="45"/>
                  <a:pt x="718" y="45"/>
                  <a:pt x="718" y="45"/>
                </a:cubicBezTo>
                <a:cubicBezTo>
                  <a:pt x="667" y="65"/>
                  <a:pt x="621" y="87"/>
                  <a:pt x="572" y="111"/>
                </a:cubicBezTo>
                <a:cubicBezTo>
                  <a:pt x="580" y="107"/>
                  <a:pt x="580" y="107"/>
                  <a:pt x="580" y="107"/>
                </a:cubicBezTo>
                <a:cubicBezTo>
                  <a:pt x="582" y="106"/>
                  <a:pt x="576" y="109"/>
                  <a:pt x="571" y="112"/>
                </a:cubicBezTo>
                <a:cubicBezTo>
                  <a:pt x="579" y="108"/>
                  <a:pt x="587" y="105"/>
                  <a:pt x="594" y="101"/>
                </a:cubicBezTo>
                <a:cubicBezTo>
                  <a:pt x="580" y="108"/>
                  <a:pt x="565" y="116"/>
                  <a:pt x="551" y="123"/>
                </a:cubicBezTo>
                <a:cubicBezTo>
                  <a:pt x="536" y="132"/>
                  <a:pt x="471" y="169"/>
                  <a:pt x="454" y="184"/>
                </a:cubicBezTo>
                <a:cubicBezTo>
                  <a:pt x="417" y="210"/>
                  <a:pt x="408" y="220"/>
                  <a:pt x="397" y="228"/>
                </a:cubicBezTo>
                <a:cubicBezTo>
                  <a:pt x="388" y="237"/>
                  <a:pt x="376" y="245"/>
                  <a:pt x="348" y="282"/>
                </a:cubicBezTo>
                <a:cubicBezTo>
                  <a:pt x="341" y="293"/>
                  <a:pt x="333" y="302"/>
                  <a:pt x="328" y="317"/>
                </a:cubicBezTo>
                <a:cubicBezTo>
                  <a:pt x="323" y="332"/>
                  <a:pt x="330" y="350"/>
                  <a:pt x="341" y="359"/>
                </a:cubicBezTo>
                <a:cubicBezTo>
                  <a:pt x="363" y="379"/>
                  <a:pt x="391" y="387"/>
                  <a:pt x="418" y="395"/>
                </a:cubicBezTo>
                <a:cubicBezTo>
                  <a:pt x="438" y="400"/>
                  <a:pt x="457" y="404"/>
                  <a:pt x="453" y="403"/>
                </a:cubicBezTo>
                <a:cubicBezTo>
                  <a:pt x="477" y="408"/>
                  <a:pt x="512" y="413"/>
                  <a:pt x="537" y="415"/>
                </a:cubicBezTo>
                <a:cubicBezTo>
                  <a:pt x="645" y="424"/>
                  <a:pt x="523" y="413"/>
                  <a:pt x="483" y="406"/>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egoe UI" panose="020B0502040204020203"/>
              <a:ea typeface="微软雅黑" panose="020B0503020204020204" pitchFamily="34" charset="-122"/>
              <a:cs typeface="+mn-cs"/>
            </a:endParaRPr>
          </a:p>
        </p:txBody>
      </p:sp>
      <p:sp>
        <p:nvSpPr>
          <p:cNvPr id="9" name="Freeform 5"/>
          <p:cNvSpPr>
            <a:spLocks noEditPoints="1"/>
          </p:cNvSpPr>
          <p:nvPr/>
        </p:nvSpPr>
        <p:spPr bwMode="auto">
          <a:xfrm flipH="1">
            <a:off x="315445" y="5935909"/>
            <a:ext cx="617049" cy="785786"/>
          </a:xfrm>
          <a:custGeom>
            <a:avLst/>
            <a:gdLst>
              <a:gd name="T0" fmla="*/ 13494 w 222"/>
              <a:gd name="T1" fmla="*/ 0 h 272"/>
              <a:gd name="T2" fmla="*/ 976047 w 222"/>
              <a:gd name="T3" fmla="*/ 708925 h 272"/>
              <a:gd name="T4" fmla="*/ 130440 w 222"/>
              <a:gd name="T5" fmla="*/ 122699 h 272"/>
              <a:gd name="T6" fmla="*/ 773641 w 222"/>
              <a:gd name="T7" fmla="*/ 827079 h 272"/>
              <a:gd name="T8" fmla="*/ 454289 w 222"/>
              <a:gd name="T9" fmla="*/ 1031576 h 272"/>
              <a:gd name="T10" fmla="*/ 566737 w 222"/>
              <a:gd name="T11" fmla="*/ 795268 h 272"/>
              <a:gd name="T12" fmla="*/ 400314 w 222"/>
              <a:gd name="T13" fmla="*/ 1099742 h 272"/>
              <a:gd name="T14" fmla="*/ 760148 w 222"/>
              <a:gd name="T15" fmla="*/ 463528 h 272"/>
              <a:gd name="T16" fmla="*/ 796131 w 222"/>
              <a:gd name="T17" fmla="*/ 613493 h 272"/>
              <a:gd name="T18" fmla="*/ 346339 w 222"/>
              <a:gd name="T19" fmla="*/ 804357 h 272"/>
              <a:gd name="T20" fmla="*/ 359833 w 222"/>
              <a:gd name="T21" fmla="*/ 522605 h 272"/>
              <a:gd name="T22" fmla="*/ 755650 w 222"/>
              <a:gd name="T23" fmla="*/ 840712 h 272"/>
              <a:gd name="T24" fmla="*/ 481277 w 222"/>
              <a:gd name="T25" fmla="*/ 449895 h 272"/>
              <a:gd name="T26" fmla="*/ 418306 w 222"/>
              <a:gd name="T27" fmla="*/ 481705 h 272"/>
              <a:gd name="T28" fmla="*/ 458787 w 222"/>
              <a:gd name="T29" fmla="*/ 658936 h 272"/>
              <a:gd name="T30" fmla="*/ 310356 w 222"/>
              <a:gd name="T31" fmla="*/ 463528 h 272"/>
              <a:gd name="T32" fmla="*/ 301360 w 222"/>
              <a:gd name="T33" fmla="*/ 758913 h 272"/>
              <a:gd name="T34" fmla="*/ 107950 w 222"/>
              <a:gd name="T35" fmla="*/ 745280 h 272"/>
              <a:gd name="T36" fmla="*/ 377825 w 222"/>
              <a:gd name="T37" fmla="*/ 349918 h 272"/>
              <a:gd name="T38" fmla="*/ 274373 w 222"/>
              <a:gd name="T39" fmla="*/ 277208 h 272"/>
              <a:gd name="T40" fmla="*/ 161925 w 222"/>
              <a:gd name="T41" fmla="*/ 904333 h 272"/>
              <a:gd name="T42" fmla="*/ 868098 w 222"/>
              <a:gd name="T43" fmla="*/ 563504 h 272"/>
              <a:gd name="T44" fmla="*/ 233892 w 222"/>
              <a:gd name="T45" fmla="*/ 590771 h 272"/>
              <a:gd name="T46" fmla="*/ 494771 w 222"/>
              <a:gd name="T47" fmla="*/ 481705 h 272"/>
              <a:gd name="T48" fmla="*/ 76465 w 222"/>
              <a:gd name="T49" fmla="*/ 490794 h 272"/>
              <a:gd name="T50" fmla="*/ 13494 w 222"/>
              <a:gd name="T51" fmla="*/ 418084 h 272"/>
              <a:gd name="T52" fmla="*/ 472281 w 222"/>
              <a:gd name="T53" fmla="*/ 586226 h 272"/>
              <a:gd name="T54" fmla="*/ 238389 w 222"/>
              <a:gd name="T55" fmla="*/ 386273 h 272"/>
              <a:gd name="T56" fmla="*/ 206904 w 222"/>
              <a:gd name="T57" fmla="*/ 749824 h 272"/>
              <a:gd name="T58" fmla="*/ 593725 w 222"/>
              <a:gd name="T59" fmla="*/ 586226 h 272"/>
              <a:gd name="T60" fmla="*/ 103452 w 222"/>
              <a:gd name="T61" fmla="*/ 190864 h 272"/>
              <a:gd name="T62" fmla="*/ 409310 w 222"/>
              <a:gd name="T63" fmla="*/ 436261 h 272"/>
              <a:gd name="T64" fmla="*/ 274373 w 222"/>
              <a:gd name="T65" fmla="*/ 790724 h 272"/>
              <a:gd name="T66" fmla="*/ 233892 w 222"/>
              <a:gd name="T67" fmla="*/ 718014 h 272"/>
              <a:gd name="T68" fmla="*/ 278871 w 222"/>
              <a:gd name="T69" fmla="*/ 404451 h 272"/>
              <a:gd name="T70" fmla="*/ 112448 w 222"/>
              <a:gd name="T71" fmla="*/ 481705 h 272"/>
              <a:gd name="T72" fmla="*/ 224896 w 222"/>
              <a:gd name="T73" fmla="*/ 286296 h 272"/>
              <a:gd name="T74" fmla="*/ 49477 w 222"/>
              <a:gd name="T75" fmla="*/ 213586 h 272"/>
              <a:gd name="T76" fmla="*/ 179917 w 222"/>
              <a:gd name="T77" fmla="*/ 518060 h 272"/>
              <a:gd name="T78" fmla="*/ 94456 w 222"/>
              <a:gd name="T79" fmla="*/ 127243 h 272"/>
              <a:gd name="T80" fmla="*/ 49477 w 222"/>
              <a:gd name="T81" fmla="*/ 718014 h 272"/>
              <a:gd name="T82" fmla="*/ 148431 w 222"/>
              <a:gd name="T83" fmla="*/ 518060 h 272"/>
              <a:gd name="T84" fmla="*/ 152929 w 222"/>
              <a:gd name="T85" fmla="*/ 195409 h 272"/>
              <a:gd name="T86" fmla="*/ 274373 w 222"/>
              <a:gd name="T87" fmla="*/ 695292 h 272"/>
              <a:gd name="T88" fmla="*/ 629708 w 222"/>
              <a:gd name="T89" fmla="*/ 454439 h 272"/>
              <a:gd name="T90" fmla="*/ 143933 w 222"/>
              <a:gd name="T91" fmla="*/ 636215 h 272"/>
              <a:gd name="T92" fmla="*/ 247385 w 222"/>
              <a:gd name="T93" fmla="*/ 645303 h 272"/>
              <a:gd name="T94" fmla="*/ 67469 w 222"/>
              <a:gd name="T95" fmla="*/ 586226 h 272"/>
              <a:gd name="T96" fmla="*/ 337344 w 222"/>
              <a:gd name="T97" fmla="*/ 304474 h 272"/>
              <a:gd name="T98" fmla="*/ 121444 w 222"/>
              <a:gd name="T99" fmla="*/ 1077020 h 272"/>
              <a:gd name="T100" fmla="*/ 193410 w 222"/>
              <a:gd name="T101" fmla="*/ 495338 h 272"/>
              <a:gd name="T102" fmla="*/ 265377 w 222"/>
              <a:gd name="T103" fmla="*/ 363551 h 272"/>
              <a:gd name="T104" fmla="*/ 679185 w 222"/>
              <a:gd name="T105" fmla="*/ 449895 h 272"/>
              <a:gd name="T106" fmla="*/ 634206 w 222"/>
              <a:gd name="T107" fmla="*/ 599859 h 272"/>
              <a:gd name="T108" fmla="*/ 211402 w 222"/>
              <a:gd name="T109" fmla="*/ 263575 h 272"/>
              <a:gd name="T110" fmla="*/ 494771 w 222"/>
              <a:gd name="T111" fmla="*/ 349918 h 272"/>
              <a:gd name="T112" fmla="*/ 440796 w 222"/>
              <a:gd name="T113" fmla="*/ 572593 h 272"/>
              <a:gd name="T114" fmla="*/ 170921 w 222"/>
              <a:gd name="T115" fmla="*/ 272663 h 272"/>
              <a:gd name="T116" fmla="*/ 656696 w 222"/>
              <a:gd name="T117" fmla="*/ 554415 h 272"/>
              <a:gd name="T118" fmla="*/ 742156 w 222"/>
              <a:gd name="T119" fmla="*/ 477161 h 272"/>
              <a:gd name="T120" fmla="*/ 782637 w 222"/>
              <a:gd name="T121" fmla="*/ 558960 h 272"/>
              <a:gd name="T122" fmla="*/ 260879 w 222"/>
              <a:gd name="T123" fmla="*/ 299930 h 2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
              <a:gd name="T187" fmla="*/ 0 h 272"/>
              <a:gd name="T188" fmla="*/ 222 w 222"/>
              <a:gd name="T189" fmla="*/ 272 h 2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 h="272">
                <a:moveTo>
                  <a:pt x="64" y="268"/>
                </a:moveTo>
                <a:cubicBezTo>
                  <a:pt x="63" y="269"/>
                  <a:pt x="63" y="269"/>
                  <a:pt x="63" y="270"/>
                </a:cubicBezTo>
                <a:cubicBezTo>
                  <a:pt x="62" y="272"/>
                  <a:pt x="60" y="272"/>
                  <a:pt x="58" y="271"/>
                </a:cubicBezTo>
                <a:cubicBezTo>
                  <a:pt x="58" y="270"/>
                  <a:pt x="57" y="270"/>
                  <a:pt x="57" y="270"/>
                </a:cubicBezTo>
                <a:cubicBezTo>
                  <a:pt x="56" y="269"/>
                  <a:pt x="55" y="269"/>
                  <a:pt x="54" y="269"/>
                </a:cubicBezTo>
                <a:cubicBezTo>
                  <a:pt x="52" y="267"/>
                  <a:pt x="50" y="265"/>
                  <a:pt x="48" y="262"/>
                </a:cubicBezTo>
                <a:cubicBezTo>
                  <a:pt x="45" y="259"/>
                  <a:pt x="41" y="255"/>
                  <a:pt x="38" y="252"/>
                </a:cubicBezTo>
                <a:cubicBezTo>
                  <a:pt x="36" y="249"/>
                  <a:pt x="34" y="247"/>
                  <a:pt x="31" y="246"/>
                </a:cubicBezTo>
                <a:cubicBezTo>
                  <a:pt x="26" y="242"/>
                  <a:pt x="21" y="239"/>
                  <a:pt x="17" y="236"/>
                </a:cubicBezTo>
                <a:cubicBezTo>
                  <a:pt x="16" y="235"/>
                  <a:pt x="16" y="235"/>
                  <a:pt x="15" y="235"/>
                </a:cubicBezTo>
                <a:cubicBezTo>
                  <a:pt x="15" y="234"/>
                  <a:pt x="14" y="234"/>
                  <a:pt x="13" y="235"/>
                </a:cubicBezTo>
                <a:cubicBezTo>
                  <a:pt x="11" y="235"/>
                  <a:pt x="9" y="233"/>
                  <a:pt x="8" y="231"/>
                </a:cubicBezTo>
                <a:cubicBezTo>
                  <a:pt x="7" y="229"/>
                  <a:pt x="7" y="228"/>
                  <a:pt x="7" y="226"/>
                </a:cubicBezTo>
                <a:cubicBezTo>
                  <a:pt x="7" y="220"/>
                  <a:pt x="6" y="214"/>
                  <a:pt x="6" y="209"/>
                </a:cubicBezTo>
                <a:cubicBezTo>
                  <a:pt x="6" y="209"/>
                  <a:pt x="6" y="209"/>
                  <a:pt x="5" y="208"/>
                </a:cubicBezTo>
                <a:cubicBezTo>
                  <a:pt x="5" y="209"/>
                  <a:pt x="4" y="209"/>
                  <a:pt x="4" y="210"/>
                </a:cubicBezTo>
                <a:cubicBezTo>
                  <a:pt x="3" y="210"/>
                  <a:pt x="3" y="211"/>
                  <a:pt x="2" y="211"/>
                </a:cubicBezTo>
                <a:cubicBezTo>
                  <a:pt x="2" y="211"/>
                  <a:pt x="1" y="211"/>
                  <a:pt x="1" y="211"/>
                </a:cubicBezTo>
                <a:cubicBezTo>
                  <a:pt x="0" y="210"/>
                  <a:pt x="0" y="210"/>
                  <a:pt x="0" y="209"/>
                </a:cubicBezTo>
                <a:cubicBezTo>
                  <a:pt x="1" y="208"/>
                  <a:pt x="1" y="208"/>
                  <a:pt x="1" y="208"/>
                </a:cubicBezTo>
                <a:cubicBezTo>
                  <a:pt x="2" y="206"/>
                  <a:pt x="3" y="205"/>
                  <a:pt x="4" y="204"/>
                </a:cubicBezTo>
                <a:cubicBezTo>
                  <a:pt x="5" y="203"/>
                  <a:pt x="5" y="202"/>
                  <a:pt x="5" y="201"/>
                </a:cubicBezTo>
                <a:cubicBezTo>
                  <a:pt x="5" y="197"/>
                  <a:pt x="4" y="192"/>
                  <a:pt x="4" y="187"/>
                </a:cubicBezTo>
                <a:cubicBezTo>
                  <a:pt x="3" y="178"/>
                  <a:pt x="2" y="169"/>
                  <a:pt x="2" y="160"/>
                </a:cubicBezTo>
                <a:cubicBezTo>
                  <a:pt x="1" y="147"/>
                  <a:pt x="0" y="134"/>
                  <a:pt x="0" y="120"/>
                </a:cubicBezTo>
                <a:cubicBezTo>
                  <a:pt x="0" y="106"/>
                  <a:pt x="0" y="91"/>
                  <a:pt x="0" y="76"/>
                </a:cubicBezTo>
                <a:cubicBezTo>
                  <a:pt x="0" y="56"/>
                  <a:pt x="0" y="37"/>
                  <a:pt x="1" y="17"/>
                </a:cubicBezTo>
                <a:cubicBezTo>
                  <a:pt x="1" y="13"/>
                  <a:pt x="1" y="9"/>
                  <a:pt x="0" y="5"/>
                </a:cubicBezTo>
                <a:cubicBezTo>
                  <a:pt x="0" y="3"/>
                  <a:pt x="1" y="2"/>
                  <a:pt x="2" y="1"/>
                </a:cubicBezTo>
                <a:cubicBezTo>
                  <a:pt x="2" y="1"/>
                  <a:pt x="2" y="1"/>
                  <a:pt x="3" y="0"/>
                </a:cubicBezTo>
                <a:cubicBezTo>
                  <a:pt x="5" y="0"/>
                  <a:pt x="7" y="2"/>
                  <a:pt x="6" y="4"/>
                </a:cubicBezTo>
                <a:cubicBezTo>
                  <a:pt x="6" y="5"/>
                  <a:pt x="6" y="5"/>
                  <a:pt x="4" y="6"/>
                </a:cubicBezTo>
                <a:cubicBezTo>
                  <a:pt x="4" y="7"/>
                  <a:pt x="4" y="9"/>
                  <a:pt x="4" y="10"/>
                </a:cubicBezTo>
                <a:cubicBezTo>
                  <a:pt x="3" y="18"/>
                  <a:pt x="3" y="25"/>
                  <a:pt x="3" y="33"/>
                </a:cubicBezTo>
                <a:cubicBezTo>
                  <a:pt x="3" y="33"/>
                  <a:pt x="3" y="34"/>
                  <a:pt x="3" y="34"/>
                </a:cubicBezTo>
                <a:cubicBezTo>
                  <a:pt x="4" y="34"/>
                  <a:pt x="4" y="34"/>
                  <a:pt x="4" y="33"/>
                </a:cubicBezTo>
                <a:cubicBezTo>
                  <a:pt x="4" y="33"/>
                  <a:pt x="4" y="33"/>
                  <a:pt x="4" y="32"/>
                </a:cubicBezTo>
                <a:cubicBezTo>
                  <a:pt x="4" y="28"/>
                  <a:pt x="4" y="24"/>
                  <a:pt x="4" y="21"/>
                </a:cubicBezTo>
                <a:cubicBezTo>
                  <a:pt x="4" y="20"/>
                  <a:pt x="5" y="19"/>
                  <a:pt x="5" y="18"/>
                </a:cubicBezTo>
                <a:cubicBezTo>
                  <a:pt x="5" y="18"/>
                  <a:pt x="5" y="17"/>
                  <a:pt x="5" y="17"/>
                </a:cubicBezTo>
                <a:cubicBezTo>
                  <a:pt x="5" y="15"/>
                  <a:pt x="5" y="13"/>
                  <a:pt x="5" y="12"/>
                </a:cubicBezTo>
                <a:cubicBezTo>
                  <a:pt x="5" y="10"/>
                  <a:pt x="5" y="9"/>
                  <a:pt x="7" y="9"/>
                </a:cubicBezTo>
                <a:cubicBezTo>
                  <a:pt x="9" y="9"/>
                  <a:pt x="10" y="9"/>
                  <a:pt x="12" y="9"/>
                </a:cubicBezTo>
                <a:cubicBezTo>
                  <a:pt x="16" y="11"/>
                  <a:pt x="20" y="13"/>
                  <a:pt x="24" y="14"/>
                </a:cubicBezTo>
                <a:cubicBezTo>
                  <a:pt x="33" y="18"/>
                  <a:pt x="41" y="22"/>
                  <a:pt x="50" y="26"/>
                </a:cubicBezTo>
                <a:cubicBezTo>
                  <a:pt x="63" y="31"/>
                  <a:pt x="76" y="38"/>
                  <a:pt x="88" y="45"/>
                </a:cubicBezTo>
                <a:cubicBezTo>
                  <a:pt x="101" y="52"/>
                  <a:pt x="114" y="59"/>
                  <a:pt x="126" y="67"/>
                </a:cubicBezTo>
                <a:cubicBezTo>
                  <a:pt x="133" y="71"/>
                  <a:pt x="139" y="74"/>
                  <a:pt x="145" y="78"/>
                </a:cubicBezTo>
                <a:cubicBezTo>
                  <a:pt x="154" y="82"/>
                  <a:pt x="162" y="87"/>
                  <a:pt x="171" y="92"/>
                </a:cubicBezTo>
                <a:cubicBezTo>
                  <a:pt x="174" y="94"/>
                  <a:pt x="178" y="96"/>
                  <a:pt x="181" y="99"/>
                </a:cubicBezTo>
                <a:cubicBezTo>
                  <a:pt x="184" y="101"/>
                  <a:pt x="187" y="103"/>
                  <a:pt x="190" y="105"/>
                </a:cubicBezTo>
                <a:cubicBezTo>
                  <a:pt x="193" y="108"/>
                  <a:pt x="197" y="111"/>
                  <a:pt x="200" y="113"/>
                </a:cubicBezTo>
                <a:cubicBezTo>
                  <a:pt x="201" y="114"/>
                  <a:pt x="202" y="115"/>
                  <a:pt x="202" y="116"/>
                </a:cubicBezTo>
                <a:cubicBezTo>
                  <a:pt x="202" y="116"/>
                  <a:pt x="202" y="117"/>
                  <a:pt x="202" y="117"/>
                </a:cubicBezTo>
                <a:cubicBezTo>
                  <a:pt x="202" y="118"/>
                  <a:pt x="203" y="118"/>
                  <a:pt x="203" y="119"/>
                </a:cubicBezTo>
                <a:cubicBezTo>
                  <a:pt x="206" y="124"/>
                  <a:pt x="210" y="129"/>
                  <a:pt x="214" y="134"/>
                </a:cubicBezTo>
                <a:cubicBezTo>
                  <a:pt x="216" y="138"/>
                  <a:pt x="219" y="143"/>
                  <a:pt x="221" y="148"/>
                </a:cubicBezTo>
                <a:cubicBezTo>
                  <a:pt x="221" y="148"/>
                  <a:pt x="221" y="149"/>
                  <a:pt x="221" y="149"/>
                </a:cubicBezTo>
                <a:cubicBezTo>
                  <a:pt x="222" y="151"/>
                  <a:pt x="221" y="153"/>
                  <a:pt x="220" y="154"/>
                </a:cubicBezTo>
                <a:cubicBezTo>
                  <a:pt x="219" y="155"/>
                  <a:pt x="218" y="155"/>
                  <a:pt x="217" y="156"/>
                </a:cubicBezTo>
                <a:cubicBezTo>
                  <a:pt x="205" y="164"/>
                  <a:pt x="194" y="171"/>
                  <a:pt x="182" y="180"/>
                </a:cubicBezTo>
                <a:cubicBezTo>
                  <a:pt x="168" y="190"/>
                  <a:pt x="154" y="200"/>
                  <a:pt x="140" y="211"/>
                </a:cubicBezTo>
                <a:cubicBezTo>
                  <a:pt x="130" y="219"/>
                  <a:pt x="120" y="226"/>
                  <a:pt x="110" y="234"/>
                </a:cubicBezTo>
                <a:cubicBezTo>
                  <a:pt x="102" y="240"/>
                  <a:pt x="93" y="246"/>
                  <a:pt x="85" y="253"/>
                </a:cubicBezTo>
                <a:cubicBezTo>
                  <a:pt x="82" y="256"/>
                  <a:pt x="78" y="259"/>
                  <a:pt x="74" y="261"/>
                </a:cubicBezTo>
                <a:cubicBezTo>
                  <a:pt x="71" y="264"/>
                  <a:pt x="67" y="266"/>
                  <a:pt x="64" y="268"/>
                </a:cubicBezTo>
                <a:close/>
                <a:moveTo>
                  <a:pt x="179" y="104"/>
                </a:moveTo>
                <a:cubicBezTo>
                  <a:pt x="178" y="104"/>
                  <a:pt x="178" y="103"/>
                  <a:pt x="177" y="103"/>
                </a:cubicBezTo>
                <a:cubicBezTo>
                  <a:pt x="176" y="102"/>
                  <a:pt x="176" y="101"/>
                  <a:pt x="175" y="100"/>
                </a:cubicBezTo>
                <a:cubicBezTo>
                  <a:pt x="174" y="100"/>
                  <a:pt x="173" y="99"/>
                  <a:pt x="174" y="97"/>
                </a:cubicBezTo>
                <a:cubicBezTo>
                  <a:pt x="170" y="95"/>
                  <a:pt x="157" y="87"/>
                  <a:pt x="155" y="86"/>
                </a:cubicBezTo>
                <a:cubicBezTo>
                  <a:pt x="156" y="87"/>
                  <a:pt x="157" y="88"/>
                  <a:pt x="158" y="88"/>
                </a:cubicBezTo>
                <a:cubicBezTo>
                  <a:pt x="164" y="92"/>
                  <a:pt x="170" y="96"/>
                  <a:pt x="175" y="101"/>
                </a:cubicBezTo>
                <a:cubicBezTo>
                  <a:pt x="175" y="102"/>
                  <a:pt x="176" y="102"/>
                  <a:pt x="177" y="103"/>
                </a:cubicBezTo>
                <a:cubicBezTo>
                  <a:pt x="178" y="103"/>
                  <a:pt x="178" y="104"/>
                  <a:pt x="179" y="104"/>
                </a:cubicBezTo>
                <a:cubicBezTo>
                  <a:pt x="180" y="105"/>
                  <a:pt x="181" y="107"/>
                  <a:pt x="182" y="108"/>
                </a:cubicBezTo>
                <a:cubicBezTo>
                  <a:pt x="183" y="109"/>
                  <a:pt x="184" y="110"/>
                  <a:pt x="185" y="110"/>
                </a:cubicBezTo>
                <a:cubicBezTo>
                  <a:pt x="184" y="108"/>
                  <a:pt x="181" y="106"/>
                  <a:pt x="179" y="104"/>
                </a:cubicBezTo>
                <a:close/>
                <a:moveTo>
                  <a:pt x="54" y="190"/>
                </a:moveTo>
                <a:cubicBezTo>
                  <a:pt x="57" y="189"/>
                  <a:pt x="62" y="184"/>
                  <a:pt x="63" y="183"/>
                </a:cubicBezTo>
                <a:cubicBezTo>
                  <a:pt x="63" y="184"/>
                  <a:pt x="62" y="184"/>
                  <a:pt x="62" y="184"/>
                </a:cubicBezTo>
                <a:cubicBezTo>
                  <a:pt x="61" y="185"/>
                  <a:pt x="59" y="185"/>
                  <a:pt x="57" y="187"/>
                </a:cubicBezTo>
                <a:cubicBezTo>
                  <a:pt x="56" y="187"/>
                  <a:pt x="55" y="189"/>
                  <a:pt x="54" y="190"/>
                </a:cubicBezTo>
                <a:cubicBezTo>
                  <a:pt x="54" y="190"/>
                  <a:pt x="53" y="190"/>
                  <a:pt x="53" y="190"/>
                </a:cubicBezTo>
                <a:cubicBezTo>
                  <a:pt x="53" y="190"/>
                  <a:pt x="53" y="190"/>
                  <a:pt x="53" y="190"/>
                </a:cubicBezTo>
                <a:cubicBezTo>
                  <a:pt x="54" y="190"/>
                  <a:pt x="54" y="190"/>
                  <a:pt x="54" y="190"/>
                </a:cubicBezTo>
                <a:close/>
                <a:moveTo>
                  <a:pt x="30" y="27"/>
                </a:moveTo>
                <a:cubicBezTo>
                  <a:pt x="29" y="26"/>
                  <a:pt x="28" y="26"/>
                  <a:pt x="27" y="25"/>
                </a:cubicBezTo>
                <a:cubicBezTo>
                  <a:pt x="27" y="26"/>
                  <a:pt x="27" y="26"/>
                  <a:pt x="27" y="26"/>
                </a:cubicBezTo>
                <a:cubicBezTo>
                  <a:pt x="28" y="27"/>
                  <a:pt x="28" y="27"/>
                  <a:pt x="29" y="27"/>
                </a:cubicBezTo>
                <a:cubicBezTo>
                  <a:pt x="29" y="27"/>
                  <a:pt x="30" y="27"/>
                  <a:pt x="30" y="27"/>
                </a:cubicBezTo>
                <a:cubicBezTo>
                  <a:pt x="30" y="27"/>
                  <a:pt x="31" y="27"/>
                  <a:pt x="31" y="28"/>
                </a:cubicBezTo>
                <a:cubicBezTo>
                  <a:pt x="31" y="29"/>
                  <a:pt x="32" y="29"/>
                  <a:pt x="32" y="30"/>
                </a:cubicBezTo>
                <a:cubicBezTo>
                  <a:pt x="33" y="30"/>
                  <a:pt x="33" y="30"/>
                  <a:pt x="34" y="30"/>
                </a:cubicBezTo>
                <a:cubicBezTo>
                  <a:pt x="35" y="31"/>
                  <a:pt x="36" y="32"/>
                  <a:pt x="38" y="33"/>
                </a:cubicBezTo>
                <a:cubicBezTo>
                  <a:pt x="38" y="33"/>
                  <a:pt x="39" y="33"/>
                  <a:pt x="39" y="33"/>
                </a:cubicBezTo>
                <a:cubicBezTo>
                  <a:pt x="38" y="32"/>
                  <a:pt x="38" y="32"/>
                  <a:pt x="37" y="31"/>
                </a:cubicBezTo>
                <a:cubicBezTo>
                  <a:pt x="35" y="30"/>
                  <a:pt x="32" y="28"/>
                  <a:pt x="30" y="27"/>
                </a:cubicBezTo>
                <a:close/>
                <a:moveTo>
                  <a:pt x="190" y="133"/>
                </a:moveTo>
                <a:cubicBezTo>
                  <a:pt x="190" y="133"/>
                  <a:pt x="190" y="133"/>
                  <a:pt x="190" y="134"/>
                </a:cubicBezTo>
                <a:cubicBezTo>
                  <a:pt x="190" y="134"/>
                  <a:pt x="190" y="134"/>
                  <a:pt x="190" y="135"/>
                </a:cubicBezTo>
                <a:cubicBezTo>
                  <a:pt x="191" y="138"/>
                  <a:pt x="192" y="142"/>
                  <a:pt x="194" y="146"/>
                </a:cubicBezTo>
                <a:cubicBezTo>
                  <a:pt x="195" y="149"/>
                  <a:pt x="195" y="152"/>
                  <a:pt x="196" y="155"/>
                </a:cubicBezTo>
                <a:cubicBezTo>
                  <a:pt x="196" y="156"/>
                  <a:pt x="196" y="157"/>
                  <a:pt x="196" y="158"/>
                </a:cubicBezTo>
                <a:cubicBezTo>
                  <a:pt x="196" y="160"/>
                  <a:pt x="194" y="161"/>
                  <a:pt x="192" y="159"/>
                </a:cubicBezTo>
                <a:cubicBezTo>
                  <a:pt x="191" y="159"/>
                  <a:pt x="191" y="158"/>
                  <a:pt x="190" y="157"/>
                </a:cubicBezTo>
                <a:cubicBezTo>
                  <a:pt x="186" y="152"/>
                  <a:pt x="181" y="146"/>
                  <a:pt x="178" y="141"/>
                </a:cubicBezTo>
                <a:cubicBezTo>
                  <a:pt x="177" y="140"/>
                  <a:pt x="177" y="140"/>
                  <a:pt x="177" y="139"/>
                </a:cubicBezTo>
                <a:cubicBezTo>
                  <a:pt x="178" y="144"/>
                  <a:pt x="178" y="147"/>
                  <a:pt x="179" y="151"/>
                </a:cubicBezTo>
                <a:cubicBezTo>
                  <a:pt x="181" y="156"/>
                  <a:pt x="182" y="161"/>
                  <a:pt x="182" y="166"/>
                </a:cubicBezTo>
                <a:cubicBezTo>
                  <a:pt x="183" y="167"/>
                  <a:pt x="182" y="169"/>
                  <a:pt x="182" y="170"/>
                </a:cubicBezTo>
                <a:cubicBezTo>
                  <a:pt x="182" y="171"/>
                  <a:pt x="180" y="171"/>
                  <a:pt x="179" y="170"/>
                </a:cubicBezTo>
                <a:cubicBezTo>
                  <a:pt x="179" y="170"/>
                  <a:pt x="178" y="170"/>
                  <a:pt x="178" y="169"/>
                </a:cubicBezTo>
                <a:cubicBezTo>
                  <a:pt x="177" y="168"/>
                  <a:pt x="176" y="167"/>
                  <a:pt x="175" y="166"/>
                </a:cubicBezTo>
                <a:cubicBezTo>
                  <a:pt x="172" y="161"/>
                  <a:pt x="169" y="156"/>
                  <a:pt x="166" y="151"/>
                </a:cubicBezTo>
                <a:cubicBezTo>
                  <a:pt x="166" y="151"/>
                  <a:pt x="165" y="150"/>
                  <a:pt x="165" y="150"/>
                </a:cubicBezTo>
                <a:cubicBezTo>
                  <a:pt x="165" y="150"/>
                  <a:pt x="165" y="150"/>
                  <a:pt x="165" y="150"/>
                </a:cubicBezTo>
                <a:cubicBezTo>
                  <a:pt x="166" y="156"/>
                  <a:pt x="168" y="162"/>
                  <a:pt x="169" y="168"/>
                </a:cubicBezTo>
                <a:cubicBezTo>
                  <a:pt x="170" y="172"/>
                  <a:pt x="171" y="176"/>
                  <a:pt x="172" y="181"/>
                </a:cubicBezTo>
                <a:cubicBezTo>
                  <a:pt x="172" y="181"/>
                  <a:pt x="172" y="182"/>
                  <a:pt x="172" y="182"/>
                </a:cubicBezTo>
                <a:cubicBezTo>
                  <a:pt x="174" y="180"/>
                  <a:pt x="177" y="179"/>
                  <a:pt x="180" y="177"/>
                </a:cubicBezTo>
                <a:cubicBezTo>
                  <a:pt x="188" y="171"/>
                  <a:pt x="197" y="165"/>
                  <a:pt x="205" y="159"/>
                </a:cubicBezTo>
                <a:cubicBezTo>
                  <a:pt x="207" y="158"/>
                  <a:pt x="210" y="156"/>
                  <a:pt x="212" y="154"/>
                </a:cubicBezTo>
                <a:cubicBezTo>
                  <a:pt x="213" y="153"/>
                  <a:pt x="214" y="153"/>
                  <a:pt x="215" y="154"/>
                </a:cubicBezTo>
                <a:cubicBezTo>
                  <a:pt x="216" y="153"/>
                  <a:pt x="216" y="153"/>
                  <a:pt x="217" y="153"/>
                </a:cubicBezTo>
                <a:cubicBezTo>
                  <a:pt x="219" y="151"/>
                  <a:pt x="219" y="151"/>
                  <a:pt x="218" y="148"/>
                </a:cubicBezTo>
                <a:cubicBezTo>
                  <a:pt x="217" y="144"/>
                  <a:pt x="215" y="141"/>
                  <a:pt x="213" y="138"/>
                </a:cubicBezTo>
                <a:cubicBezTo>
                  <a:pt x="212" y="137"/>
                  <a:pt x="212" y="137"/>
                  <a:pt x="212" y="137"/>
                </a:cubicBezTo>
                <a:cubicBezTo>
                  <a:pt x="213" y="140"/>
                  <a:pt x="214" y="143"/>
                  <a:pt x="215" y="145"/>
                </a:cubicBezTo>
                <a:cubicBezTo>
                  <a:pt x="215" y="146"/>
                  <a:pt x="215" y="146"/>
                  <a:pt x="215" y="146"/>
                </a:cubicBezTo>
                <a:cubicBezTo>
                  <a:pt x="216" y="147"/>
                  <a:pt x="216" y="148"/>
                  <a:pt x="216" y="149"/>
                </a:cubicBezTo>
                <a:cubicBezTo>
                  <a:pt x="216" y="150"/>
                  <a:pt x="215" y="151"/>
                  <a:pt x="214" y="151"/>
                </a:cubicBezTo>
                <a:cubicBezTo>
                  <a:pt x="212" y="151"/>
                  <a:pt x="211" y="150"/>
                  <a:pt x="210" y="149"/>
                </a:cubicBezTo>
                <a:cubicBezTo>
                  <a:pt x="208" y="146"/>
                  <a:pt x="206" y="143"/>
                  <a:pt x="203" y="142"/>
                </a:cubicBezTo>
                <a:cubicBezTo>
                  <a:pt x="203" y="141"/>
                  <a:pt x="203" y="141"/>
                  <a:pt x="202" y="141"/>
                </a:cubicBezTo>
                <a:cubicBezTo>
                  <a:pt x="202" y="142"/>
                  <a:pt x="203" y="142"/>
                  <a:pt x="203" y="143"/>
                </a:cubicBezTo>
                <a:cubicBezTo>
                  <a:pt x="203" y="144"/>
                  <a:pt x="204" y="146"/>
                  <a:pt x="205" y="148"/>
                </a:cubicBezTo>
                <a:cubicBezTo>
                  <a:pt x="205" y="148"/>
                  <a:pt x="205" y="149"/>
                  <a:pt x="205" y="150"/>
                </a:cubicBezTo>
                <a:cubicBezTo>
                  <a:pt x="205" y="150"/>
                  <a:pt x="205" y="151"/>
                  <a:pt x="204" y="151"/>
                </a:cubicBezTo>
                <a:cubicBezTo>
                  <a:pt x="204" y="152"/>
                  <a:pt x="203" y="152"/>
                  <a:pt x="203" y="151"/>
                </a:cubicBezTo>
                <a:cubicBezTo>
                  <a:pt x="202" y="151"/>
                  <a:pt x="202" y="150"/>
                  <a:pt x="202" y="150"/>
                </a:cubicBezTo>
                <a:cubicBezTo>
                  <a:pt x="201" y="149"/>
                  <a:pt x="200" y="148"/>
                  <a:pt x="199" y="147"/>
                </a:cubicBezTo>
                <a:cubicBezTo>
                  <a:pt x="196" y="143"/>
                  <a:pt x="194" y="139"/>
                  <a:pt x="191" y="135"/>
                </a:cubicBezTo>
                <a:cubicBezTo>
                  <a:pt x="191" y="134"/>
                  <a:pt x="190" y="134"/>
                  <a:pt x="190" y="133"/>
                </a:cubicBezTo>
                <a:close/>
                <a:moveTo>
                  <a:pt x="112" y="222"/>
                </a:moveTo>
                <a:cubicBezTo>
                  <a:pt x="103" y="213"/>
                  <a:pt x="95" y="204"/>
                  <a:pt x="86" y="195"/>
                </a:cubicBezTo>
                <a:cubicBezTo>
                  <a:pt x="87" y="196"/>
                  <a:pt x="87" y="196"/>
                  <a:pt x="87" y="197"/>
                </a:cubicBezTo>
                <a:cubicBezTo>
                  <a:pt x="90" y="203"/>
                  <a:pt x="93" y="209"/>
                  <a:pt x="95" y="215"/>
                </a:cubicBezTo>
                <a:cubicBezTo>
                  <a:pt x="97" y="219"/>
                  <a:pt x="98" y="222"/>
                  <a:pt x="100" y="225"/>
                </a:cubicBezTo>
                <a:cubicBezTo>
                  <a:pt x="100" y="226"/>
                  <a:pt x="100" y="227"/>
                  <a:pt x="101" y="227"/>
                </a:cubicBezTo>
                <a:cubicBezTo>
                  <a:pt x="101" y="228"/>
                  <a:pt x="101" y="229"/>
                  <a:pt x="100" y="230"/>
                </a:cubicBezTo>
                <a:cubicBezTo>
                  <a:pt x="99" y="230"/>
                  <a:pt x="98" y="230"/>
                  <a:pt x="97" y="230"/>
                </a:cubicBezTo>
                <a:cubicBezTo>
                  <a:pt x="97" y="229"/>
                  <a:pt x="96" y="229"/>
                  <a:pt x="96" y="228"/>
                </a:cubicBezTo>
                <a:cubicBezTo>
                  <a:pt x="89" y="222"/>
                  <a:pt x="83" y="215"/>
                  <a:pt x="77" y="207"/>
                </a:cubicBezTo>
                <a:cubicBezTo>
                  <a:pt x="77" y="207"/>
                  <a:pt x="76" y="207"/>
                  <a:pt x="76" y="207"/>
                </a:cubicBezTo>
                <a:cubicBezTo>
                  <a:pt x="76" y="207"/>
                  <a:pt x="76" y="208"/>
                  <a:pt x="76" y="208"/>
                </a:cubicBezTo>
                <a:cubicBezTo>
                  <a:pt x="78" y="211"/>
                  <a:pt x="79" y="214"/>
                  <a:pt x="81" y="218"/>
                </a:cubicBezTo>
                <a:cubicBezTo>
                  <a:pt x="83" y="222"/>
                  <a:pt x="85" y="227"/>
                  <a:pt x="87" y="231"/>
                </a:cubicBezTo>
                <a:cubicBezTo>
                  <a:pt x="87" y="232"/>
                  <a:pt x="87" y="232"/>
                  <a:pt x="87" y="233"/>
                </a:cubicBezTo>
                <a:cubicBezTo>
                  <a:pt x="87" y="234"/>
                  <a:pt x="87" y="234"/>
                  <a:pt x="87" y="235"/>
                </a:cubicBezTo>
                <a:cubicBezTo>
                  <a:pt x="86" y="235"/>
                  <a:pt x="85" y="235"/>
                  <a:pt x="84" y="235"/>
                </a:cubicBezTo>
                <a:cubicBezTo>
                  <a:pt x="84" y="234"/>
                  <a:pt x="83" y="234"/>
                  <a:pt x="83" y="234"/>
                </a:cubicBezTo>
                <a:cubicBezTo>
                  <a:pt x="82" y="232"/>
                  <a:pt x="80" y="231"/>
                  <a:pt x="79" y="229"/>
                </a:cubicBezTo>
                <a:cubicBezTo>
                  <a:pt x="75" y="224"/>
                  <a:pt x="70" y="219"/>
                  <a:pt x="66" y="215"/>
                </a:cubicBezTo>
                <a:cubicBezTo>
                  <a:pt x="66" y="214"/>
                  <a:pt x="65" y="214"/>
                  <a:pt x="65" y="214"/>
                </a:cubicBezTo>
                <a:cubicBezTo>
                  <a:pt x="65" y="214"/>
                  <a:pt x="65" y="215"/>
                  <a:pt x="65" y="215"/>
                </a:cubicBezTo>
                <a:cubicBezTo>
                  <a:pt x="67" y="219"/>
                  <a:pt x="69" y="223"/>
                  <a:pt x="71" y="227"/>
                </a:cubicBezTo>
                <a:cubicBezTo>
                  <a:pt x="74" y="233"/>
                  <a:pt x="77" y="239"/>
                  <a:pt x="79" y="245"/>
                </a:cubicBezTo>
                <a:cubicBezTo>
                  <a:pt x="90" y="237"/>
                  <a:pt x="101" y="230"/>
                  <a:pt x="112" y="222"/>
                </a:cubicBezTo>
                <a:close/>
                <a:moveTo>
                  <a:pt x="139" y="172"/>
                </a:moveTo>
                <a:cubicBezTo>
                  <a:pt x="139" y="172"/>
                  <a:pt x="139" y="172"/>
                  <a:pt x="139" y="172"/>
                </a:cubicBezTo>
                <a:cubicBezTo>
                  <a:pt x="139" y="172"/>
                  <a:pt x="139" y="172"/>
                  <a:pt x="139" y="173"/>
                </a:cubicBezTo>
                <a:cubicBezTo>
                  <a:pt x="141" y="176"/>
                  <a:pt x="142" y="179"/>
                  <a:pt x="143" y="182"/>
                </a:cubicBezTo>
                <a:cubicBezTo>
                  <a:pt x="145" y="185"/>
                  <a:pt x="146" y="189"/>
                  <a:pt x="147" y="192"/>
                </a:cubicBezTo>
                <a:cubicBezTo>
                  <a:pt x="148" y="193"/>
                  <a:pt x="148" y="194"/>
                  <a:pt x="148" y="195"/>
                </a:cubicBezTo>
                <a:cubicBezTo>
                  <a:pt x="148" y="196"/>
                  <a:pt x="148" y="197"/>
                  <a:pt x="147" y="197"/>
                </a:cubicBezTo>
                <a:cubicBezTo>
                  <a:pt x="146" y="198"/>
                  <a:pt x="145" y="197"/>
                  <a:pt x="144" y="197"/>
                </a:cubicBezTo>
                <a:cubicBezTo>
                  <a:pt x="144" y="197"/>
                  <a:pt x="144" y="196"/>
                  <a:pt x="143" y="196"/>
                </a:cubicBezTo>
                <a:cubicBezTo>
                  <a:pt x="143" y="195"/>
                  <a:pt x="142" y="195"/>
                  <a:pt x="141" y="194"/>
                </a:cubicBezTo>
                <a:cubicBezTo>
                  <a:pt x="136" y="188"/>
                  <a:pt x="131" y="181"/>
                  <a:pt x="126" y="175"/>
                </a:cubicBezTo>
                <a:cubicBezTo>
                  <a:pt x="126" y="175"/>
                  <a:pt x="125" y="174"/>
                  <a:pt x="125" y="174"/>
                </a:cubicBezTo>
                <a:cubicBezTo>
                  <a:pt x="125" y="174"/>
                  <a:pt x="125" y="175"/>
                  <a:pt x="125" y="175"/>
                </a:cubicBezTo>
                <a:cubicBezTo>
                  <a:pt x="126" y="178"/>
                  <a:pt x="127" y="181"/>
                  <a:pt x="129" y="183"/>
                </a:cubicBezTo>
                <a:cubicBezTo>
                  <a:pt x="131" y="188"/>
                  <a:pt x="133" y="194"/>
                  <a:pt x="135" y="199"/>
                </a:cubicBezTo>
                <a:cubicBezTo>
                  <a:pt x="136" y="201"/>
                  <a:pt x="137" y="203"/>
                  <a:pt x="138" y="205"/>
                </a:cubicBezTo>
                <a:cubicBezTo>
                  <a:pt x="144" y="200"/>
                  <a:pt x="150" y="196"/>
                  <a:pt x="157" y="192"/>
                </a:cubicBezTo>
                <a:cubicBezTo>
                  <a:pt x="151" y="185"/>
                  <a:pt x="145" y="178"/>
                  <a:pt x="139" y="172"/>
                </a:cubicBezTo>
                <a:close/>
                <a:moveTo>
                  <a:pt x="168" y="182"/>
                </a:moveTo>
                <a:cubicBezTo>
                  <a:pt x="169" y="182"/>
                  <a:pt x="169" y="182"/>
                  <a:pt x="169" y="182"/>
                </a:cubicBezTo>
                <a:cubicBezTo>
                  <a:pt x="169" y="180"/>
                  <a:pt x="169" y="179"/>
                  <a:pt x="168" y="178"/>
                </a:cubicBezTo>
                <a:cubicBezTo>
                  <a:pt x="168" y="174"/>
                  <a:pt x="167" y="170"/>
                  <a:pt x="166" y="166"/>
                </a:cubicBezTo>
                <a:cubicBezTo>
                  <a:pt x="164" y="160"/>
                  <a:pt x="163" y="154"/>
                  <a:pt x="162" y="148"/>
                </a:cubicBezTo>
                <a:cubicBezTo>
                  <a:pt x="161" y="147"/>
                  <a:pt x="161" y="147"/>
                  <a:pt x="161" y="146"/>
                </a:cubicBezTo>
                <a:cubicBezTo>
                  <a:pt x="157" y="149"/>
                  <a:pt x="153" y="152"/>
                  <a:pt x="149" y="154"/>
                </a:cubicBezTo>
                <a:cubicBezTo>
                  <a:pt x="155" y="164"/>
                  <a:pt x="161" y="173"/>
                  <a:pt x="168" y="182"/>
                </a:cubicBezTo>
                <a:close/>
                <a:moveTo>
                  <a:pt x="59" y="257"/>
                </a:moveTo>
                <a:cubicBezTo>
                  <a:pt x="49" y="247"/>
                  <a:pt x="38" y="238"/>
                  <a:pt x="28" y="227"/>
                </a:cubicBezTo>
                <a:cubicBezTo>
                  <a:pt x="27" y="228"/>
                  <a:pt x="26" y="228"/>
                  <a:pt x="25" y="228"/>
                </a:cubicBezTo>
                <a:cubicBezTo>
                  <a:pt x="25" y="229"/>
                  <a:pt x="24" y="229"/>
                  <a:pt x="23" y="230"/>
                </a:cubicBezTo>
                <a:cubicBezTo>
                  <a:pt x="25" y="232"/>
                  <a:pt x="27" y="233"/>
                  <a:pt x="29" y="235"/>
                </a:cubicBezTo>
                <a:cubicBezTo>
                  <a:pt x="33" y="238"/>
                  <a:pt x="36" y="242"/>
                  <a:pt x="40" y="247"/>
                </a:cubicBezTo>
                <a:cubicBezTo>
                  <a:pt x="42" y="250"/>
                  <a:pt x="45" y="253"/>
                  <a:pt x="48" y="255"/>
                </a:cubicBezTo>
                <a:cubicBezTo>
                  <a:pt x="48" y="256"/>
                  <a:pt x="49" y="256"/>
                  <a:pt x="49" y="256"/>
                </a:cubicBezTo>
                <a:cubicBezTo>
                  <a:pt x="50" y="256"/>
                  <a:pt x="50" y="257"/>
                  <a:pt x="51" y="257"/>
                </a:cubicBezTo>
                <a:cubicBezTo>
                  <a:pt x="52" y="257"/>
                  <a:pt x="53" y="258"/>
                  <a:pt x="53" y="259"/>
                </a:cubicBezTo>
                <a:cubicBezTo>
                  <a:pt x="53" y="260"/>
                  <a:pt x="54" y="260"/>
                  <a:pt x="54" y="260"/>
                </a:cubicBezTo>
                <a:cubicBezTo>
                  <a:pt x="55" y="262"/>
                  <a:pt x="57" y="263"/>
                  <a:pt x="58" y="264"/>
                </a:cubicBezTo>
                <a:cubicBezTo>
                  <a:pt x="59" y="264"/>
                  <a:pt x="60" y="264"/>
                  <a:pt x="61" y="264"/>
                </a:cubicBezTo>
                <a:cubicBezTo>
                  <a:pt x="61" y="263"/>
                  <a:pt x="62" y="263"/>
                  <a:pt x="63" y="262"/>
                </a:cubicBezTo>
                <a:cubicBezTo>
                  <a:pt x="72" y="256"/>
                  <a:pt x="80" y="249"/>
                  <a:pt x="89" y="242"/>
                </a:cubicBezTo>
                <a:cubicBezTo>
                  <a:pt x="89" y="242"/>
                  <a:pt x="89" y="241"/>
                  <a:pt x="90" y="241"/>
                </a:cubicBezTo>
                <a:cubicBezTo>
                  <a:pt x="89" y="241"/>
                  <a:pt x="89" y="241"/>
                  <a:pt x="89" y="241"/>
                </a:cubicBezTo>
                <a:cubicBezTo>
                  <a:pt x="86" y="243"/>
                  <a:pt x="82" y="246"/>
                  <a:pt x="79" y="248"/>
                </a:cubicBezTo>
                <a:cubicBezTo>
                  <a:pt x="74" y="253"/>
                  <a:pt x="68" y="257"/>
                  <a:pt x="63" y="262"/>
                </a:cubicBezTo>
                <a:cubicBezTo>
                  <a:pt x="62" y="262"/>
                  <a:pt x="62" y="262"/>
                  <a:pt x="62" y="263"/>
                </a:cubicBezTo>
                <a:cubicBezTo>
                  <a:pt x="60" y="264"/>
                  <a:pt x="59" y="263"/>
                  <a:pt x="58" y="262"/>
                </a:cubicBezTo>
                <a:cubicBezTo>
                  <a:pt x="57" y="261"/>
                  <a:pt x="57" y="259"/>
                  <a:pt x="58" y="258"/>
                </a:cubicBezTo>
                <a:cubicBezTo>
                  <a:pt x="59" y="258"/>
                  <a:pt x="59" y="258"/>
                  <a:pt x="59" y="257"/>
                </a:cubicBezTo>
                <a:close/>
                <a:moveTo>
                  <a:pt x="113" y="220"/>
                </a:moveTo>
                <a:cubicBezTo>
                  <a:pt x="113" y="217"/>
                  <a:pt x="100" y="189"/>
                  <a:pt x="98" y="187"/>
                </a:cubicBezTo>
                <a:cubicBezTo>
                  <a:pt x="95" y="189"/>
                  <a:pt x="92" y="191"/>
                  <a:pt x="88" y="193"/>
                </a:cubicBezTo>
                <a:cubicBezTo>
                  <a:pt x="96" y="202"/>
                  <a:pt x="105" y="211"/>
                  <a:pt x="113" y="220"/>
                </a:cubicBezTo>
                <a:close/>
                <a:moveTo>
                  <a:pt x="157" y="189"/>
                </a:moveTo>
                <a:cubicBezTo>
                  <a:pt x="157" y="188"/>
                  <a:pt x="146" y="157"/>
                  <a:pt x="146" y="156"/>
                </a:cubicBezTo>
                <a:cubicBezTo>
                  <a:pt x="142" y="158"/>
                  <a:pt x="139" y="161"/>
                  <a:pt x="136" y="163"/>
                </a:cubicBezTo>
                <a:cubicBezTo>
                  <a:pt x="143" y="172"/>
                  <a:pt x="150" y="180"/>
                  <a:pt x="157" y="189"/>
                </a:cubicBezTo>
                <a:close/>
                <a:moveTo>
                  <a:pt x="51" y="215"/>
                </a:moveTo>
                <a:cubicBezTo>
                  <a:pt x="58" y="224"/>
                  <a:pt x="66" y="233"/>
                  <a:pt x="75" y="242"/>
                </a:cubicBezTo>
                <a:cubicBezTo>
                  <a:pt x="74" y="240"/>
                  <a:pt x="60" y="211"/>
                  <a:pt x="60" y="210"/>
                </a:cubicBezTo>
                <a:cubicBezTo>
                  <a:pt x="57" y="212"/>
                  <a:pt x="54" y="213"/>
                  <a:pt x="51" y="215"/>
                </a:cubicBezTo>
                <a:close/>
                <a:moveTo>
                  <a:pt x="103" y="61"/>
                </a:moveTo>
                <a:cubicBezTo>
                  <a:pt x="103" y="61"/>
                  <a:pt x="103" y="61"/>
                  <a:pt x="103" y="61"/>
                </a:cubicBezTo>
                <a:cubicBezTo>
                  <a:pt x="104" y="61"/>
                  <a:pt x="104" y="62"/>
                  <a:pt x="105" y="62"/>
                </a:cubicBezTo>
                <a:cubicBezTo>
                  <a:pt x="111" y="66"/>
                  <a:pt x="117" y="69"/>
                  <a:pt x="123" y="73"/>
                </a:cubicBezTo>
                <a:cubicBezTo>
                  <a:pt x="134" y="79"/>
                  <a:pt x="145" y="87"/>
                  <a:pt x="155" y="94"/>
                </a:cubicBezTo>
                <a:cubicBezTo>
                  <a:pt x="160" y="98"/>
                  <a:pt x="164" y="101"/>
                  <a:pt x="169" y="104"/>
                </a:cubicBezTo>
                <a:cubicBezTo>
                  <a:pt x="169" y="104"/>
                  <a:pt x="170" y="105"/>
                  <a:pt x="170" y="105"/>
                </a:cubicBezTo>
                <a:cubicBezTo>
                  <a:pt x="170" y="105"/>
                  <a:pt x="171" y="105"/>
                  <a:pt x="171" y="105"/>
                </a:cubicBezTo>
                <a:cubicBezTo>
                  <a:pt x="171" y="104"/>
                  <a:pt x="171" y="104"/>
                  <a:pt x="170" y="104"/>
                </a:cubicBezTo>
                <a:cubicBezTo>
                  <a:pt x="170" y="103"/>
                  <a:pt x="169" y="102"/>
                  <a:pt x="169" y="102"/>
                </a:cubicBezTo>
                <a:cubicBezTo>
                  <a:pt x="167" y="100"/>
                  <a:pt x="164" y="97"/>
                  <a:pt x="162" y="95"/>
                </a:cubicBezTo>
                <a:cubicBezTo>
                  <a:pt x="157" y="91"/>
                  <a:pt x="151" y="87"/>
                  <a:pt x="145" y="84"/>
                </a:cubicBezTo>
                <a:cubicBezTo>
                  <a:pt x="132" y="75"/>
                  <a:pt x="118" y="68"/>
                  <a:pt x="104" y="61"/>
                </a:cubicBezTo>
                <a:cubicBezTo>
                  <a:pt x="104" y="61"/>
                  <a:pt x="104" y="61"/>
                  <a:pt x="103" y="61"/>
                </a:cubicBezTo>
                <a:close/>
                <a:moveTo>
                  <a:pt x="55" y="249"/>
                </a:moveTo>
                <a:cubicBezTo>
                  <a:pt x="54" y="248"/>
                  <a:pt x="54" y="248"/>
                  <a:pt x="54" y="248"/>
                </a:cubicBezTo>
                <a:cubicBezTo>
                  <a:pt x="51" y="242"/>
                  <a:pt x="48" y="236"/>
                  <a:pt x="44" y="230"/>
                </a:cubicBezTo>
                <a:cubicBezTo>
                  <a:pt x="43" y="227"/>
                  <a:pt x="41" y="224"/>
                  <a:pt x="40" y="221"/>
                </a:cubicBezTo>
                <a:cubicBezTo>
                  <a:pt x="40" y="221"/>
                  <a:pt x="40" y="221"/>
                  <a:pt x="39" y="221"/>
                </a:cubicBezTo>
                <a:cubicBezTo>
                  <a:pt x="36" y="223"/>
                  <a:pt x="33" y="224"/>
                  <a:pt x="30" y="226"/>
                </a:cubicBezTo>
                <a:cubicBezTo>
                  <a:pt x="31" y="227"/>
                  <a:pt x="52" y="247"/>
                  <a:pt x="55" y="249"/>
                </a:cubicBezTo>
                <a:close/>
                <a:moveTo>
                  <a:pt x="75" y="201"/>
                </a:moveTo>
                <a:cubicBezTo>
                  <a:pt x="79" y="206"/>
                  <a:pt x="94" y="224"/>
                  <a:pt x="97" y="225"/>
                </a:cubicBezTo>
                <a:cubicBezTo>
                  <a:pt x="92" y="215"/>
                  <a:pt x="88" y="206"/>
                  <a:pt x="83" y="196"/>
                </a:cubicBezTo>
                <a:cubicBezTo>
                  <a:pt x="81" y="198"/>
                  <a:pt x="78" y="199"/>
                  <a:pt x="75" y="201"/>
                </a:cubicBezTo>
                <a:close/>
                <a:moveTo>
                  <a:pt x="122" y="207"/>
                </a:moveTo>
                <a:cubicBezTo>
                  <a:pt x="122" y="207"/>
                  <a:pt x="122" y="207"/>
                  <a:pt x="122" y="207"/>
                </a:cubicBezTo>
                <a:cubicBezTo>
                  <a:pt x="118" y="198"/>
                  <a:pt x="115" y="188"/>
                  <a:pt x="111" y="179"/>
                </a:cubicBezTo>
                <a:cubicBezTo>
                  <a:pt x="108" y="181"/>
                  <a:pt x="105" y="183"/>
                  <a:pt x="102" y="184"/>
                </a:cubicBezTo>
                <a:cubicBezTo>
                  <a:pt x="109" y="192"/>
                  <a:pt x="115" y="200"/>
                  <a:pt x="122" y="207"/>
                </a:cubicBezTo>
                <a:close/>
                <a:moveTo>
                  <a:pt x="164" y="144"/>
                </a:moveTo>
                <a:cubicBezTo>
                  <a:pt x="166" y="147"/>
                  <a:pt x="168" y="150"/>
                  <a:pt x="170" y="153"/>
                </a:cubicBezTo>
                <a:cubicBezTo>
                  <a:pt x="173" y="157"/>
                  <a:pt x="176" y="161"/>
                  <a:pt x="178" y="166"/>
                </a:cubicBezTo>
                <a:cubicBezTo>
                  <a:pt x="179" y="166"/>
                  <a:pt x="179" y="166"/>
                  <a:pt x="180" y="167"/>
                </a:cubicBezTo>
                <a:cubicBezTo>
                  <a:pt x="178" y="157"/>
                  <a:pt x="175" y="147"/>
                  <a:pt x="173" y="137"/>
                </a:cubicBezTo>
                <a:cubicBezTo>
                  <a:pt x="170" y="140"/>
                  <a:pt x="167" y="142"/>
                  <a:pt x="164" y="144"/>
                </a:cubicBezTo>
                <a:close/>
                <a:moveTo>
                  <a:pt x="177" y="135"/>
                </a:moveTo>
                <a:cubicBezTo>
                  <a:pt x="179" y="139"/>
                  <a:pt x="191" y="155"/>
                  <a:pt x="194" y="157"/>
                </a:cubicBezTo>
                <a:cubicBezTo>
                  <a:pt x="192" y="147"/>
                  <a:pt x="188" y="139"/>
                  <a:pt x="185" y="130"/>
                </a:cubicBezTo>
                <a:cubicBezTo>
                  <a:pt x="183" y="131"/>
                  <a:pt x="180" y="133"/>
                  <a:pt x="177" y="135"/>
                </a:cubicBezTo>
                <a:close/>
                <a:moveTo>
                  <a:pt x="42" y="219"/>
                </a:moveTo>
                <a:cubicBezTo>
                  <a:pt x="44" y="222"/>
                  <a:pt x="45" y="224"/>
                  <a:pt x="46" y="226"/>
                </a:cubicBezTo>
                <a:cubicBezTo>
                  <a:pt x="51" y="234"/>
                  <a:pt x="57" y="241"/>
                  <a:pt x="64" y="248"/>
                </a:cubicBezTo>
                <a:cubicBezTo>
                  <a:pt x="64" y="248"/>
                  <a:pt x="64" y="248"/>
                  <a:pt x="65" y="248"/>
                </a:cubicBezTo>
                <a:cubicBezTo>
                  <a:pt x="65" y="248"/>
                  <a:pt x="65" y="248"/>
                  <a:pt x="65" y="248"/>
                </a:cubicBezTo>
                <a:cubicBezTo>
                  <a:pt x="59" y="238"/>
                  <a:pt x="54" y="227"/>
                  <a:pt x="48" y="217"/>
                </a:cubicBezTo>
                <a:cubicBezTo>
                  <a:pt x="46" y="218"/>
                  <a:pt x="44" y="218"/>
                  <a:pt x="42" y="219"/>
                </a:cubicBezTo>
                <a:close/>
                <a:moveTo>
                  <a:pt x="144" y="193"/>
                </a:moveTo>
                <a:cubicBezTo>
                  <a:pt x="143" y="189"/>
                  <a:pt x="142" y="186"/>
                  <a:pt x="141" y="183"/>
                </a:cubicBezTo>
                <a:cubicBezTo>
                  <a:pt x="139" y="180"/>
                  <a:pt x="138" y="177"/>
                  <a:pt x="137" y="174"/>
                </a:cubicBezTo>
                <a:cubicBezTo>
                  <a:pt x="136" y="171"/>
                  <a:pt x="134" y="168"/>
                  <a:pt x="133" y="164"/>
                </a:cubicBezTo>
                <a:cubicBezTo>
                  <a:pt x="130" y="166"/>
                  <a:pt x="128" y="168"/>
                  <a:pt x="125" y="169"/>
                </a:cubicBezTo>
                <a:cubicBezTo>
                  <a:pt x="131" y="177"/>
                  <a:pt x="137" y="185"/>
                  <a:pt x="144" y="193"/>
                </a:cubicBezTo>
                <a:close/>
                <a:moveTo>
                  <a:pt x="103" y="189"/>
                </a:moveTo>
                <a:cubicBezTo>
                  <a:pt x="103" y="189"/>
                  <a:pt x="103" y="190"/>
                  <a:pt x="102" y="190"/>
                </a:cubicBezTo>
                <a:cubicBezTo>
                  <a:pt x="107" y="199"/>
                  <a:pt x="113" y="209"/>
                  <a:pt x="116" y="219"/>
                </a:cubicBezTo>
                <a:cubicBezTo>
                  <a:pt x="119" y="217"/>
                  <a:pt x="121" y="216"/>
                  <a:pt x="124" y="214"/>
                </a:cubicBezTo>
                <a:cubicBezTo>
                  <a:pt x="117" y="206"/>
                  <a:pt x="110" y="198"/>
                  <a:pt x="103" y="189"/>
                </a:cubicBezTo>
                <a:close/>
                <a:moveTo>
                  <a:pt x="85" y="182"/>
                </a:moveTo>
                <a:cubicBezTo>
                  <a:pt x="85" y="181"/>
                  <a:pt x="85" y="181"/>
                  <a:pt x="85" y="181"/>
                </a:cubicBezTo>
                <a:cubicBezTo>
                  <a:pt x="84" y="182"/>
                  <a:pt x="84" y="182"/>
                  <a:pt x="83" y="182"/>
                </a:cubicBezTo>
                <a:cubicBezTo>
                  <a:pt x="80" y="184"/>
                  <a:pt x="76" y="185"/>
                  <a:pt x="73" y="187"/>
                </a:cubicBezTo>
                <a:cubicBezTo>
                  <a:pt x="72" y="187"/>
                  <a:pt x="71" y="187"/>
                  <a:pt x="70" y="186"/>
                </a:cubicBezTo>
                <a:cubicBezTo>
                  <a:pt x="70" y="186"/>
                  <a:pt x="70" y="185"/>
                  <a:pt x="71" y="184"/>
                </a:cubicBezTo>
                <a:cubicBezTo>
                  <a:pt x="72" y="183"/>
                  <a:pt x="73" y="181"/>
                  <a:pt x="74" y="181"/>
                </a:cubicBezTo>
                <a:cubicBezTo>
                  <a:pt x="78" y="178"/>
                  <a:pt x="81" y="176"/>
                  <a:pt x="84" y="173"/>
                </a:cubicBezTo>
                <a:cubicBezTo>
                  <a:pt x="84" y="173"/>
                  <a:pt x="85" y="173"/>
                  <a:pt x="85" y="173"/>
                </a:cubicBezTo>
                <a:cubicBezTo>
                  <a:pt x="84" y="173"/>
                  <a:pt x="84" y="173"/>
                  <a:pt x="84" y="173"/>
                </a:cubicBezTo>
                <a:cubicBezTo>
                  <a:pt x="82" y="174"/>
                  <a:pt x="80" y="175"/>
                  <a:pt x="79" y="175"/>
                </a:cubicBezTo>
                <a:cubicBezTo>
                  <a:pt x="78" y="176"/>
                  <a:pt x="77" y="176"/>
                  <a:pt x="77" y="177"/>
                </a:cubicBezTo>
                <a:cubicBezTo>
                  <a:pt x="76" y="177"/>
                  <a:pt x="76" y="178"/>
                  <a:pt x="75" y="178"/>
                </a:cubicBezTo>
                <a:cubicBezTo>
                  <a:pt x="74" y="177"/>
                  <a:pt x="74" y="178"/>
                  <a:pt x="73" y="178"/>
                </a:cubicBezTo>
                <a:cubicBezTo>
                  <a:pt x="72" y="179"/>
                  <a:pt x="71" y="179"/>
                  <a:pt x="70" y="180"/>
                </a:cubicBezTo>
                <a:cubicBezTo>
                  <a:pt x="69" y="180"/>
                  <a:pt x="69" y="181"/>
                  <a:pt x="68" y="181"/>
                </a:cubicBezTo>
                <a:cubicBezTo>
                  <a:pt x="68" y="183"/>
                  <a:pt x="68" y="184"/>
                  <a:pt x="67" y="185"/>
                </a:cubicBezTo>
                <a:cubicBezTo>
                  <a:pt x="67" y="186"/>
                  <a:pt x="66" y="186"/>
                  <a:pt x="65" y="186"/>
                </a:cubicBezTo>
                <a:cubicBezTo>
                  <a:pt x="65" y="186"/>
                  <a:pt x="64" y="187"/>
                  <a:pt x="64" y="187"/>
                </a:cubicBezTo>
                <a:cubicBezTo>
                  <a:pt x="59" y="191"/>
                  <a:pt x="55" y="195"/>
                  <a:pt x="51" y="199"/>
                </a:cubicBezTo>
                <a:cubicBezTo>
                  <a:pt x="50" y="199"/>
                  <a:pt x="50" y="199"/>
                  <a:pt x="50" y="199"/>
                </a:cubicBezTo>
                <a:cubicBezTo>
                  <a:pt x="50" y="199"/>
                  <a:pt x="50" y="200"/>
                  <a:pt x="50" y="200"/>
                </a:cubicBezTo>
                <a:cubicBezTo>
                  <a:pt x="51" y="199"/>
                  <a:pt x="52" y="199"/>
                  <a:pt x="53" y="198"/>
                </a:cubicBezTo>
                <a:cubicBezTo>
                  <a:pt x="58" y="196"/>
                  <a:pt x="62" y="193"/>
                  <a:pt x="67" y="191"/>
                </a:cubicBezTo>
                <a:cubicBezTo>
                  <a:pt x="68" y="190"/>
                  <a:pt x="69" y="190"/>
                  <a:pt x="71" y="190"/>
                </a:cubicBezTo>
                <a:cubicBezTo>
                  <a:pt x="71" y="190"/>
                  <a:pt x="72" y="190"/>
                  <a:pt x="72" y="190"/>
                </a:cubicBezTo>
                <a:cubicBezTo>
                  <a:pt x="74" y="189"/>
                  <a:pt x="76" y="187"/>
                  <a:pt x="77" y="186"/>
                </a:cubicBezTo>
                <a:cubicBezTo>
                  <a:pt x="80" y="185"/>
                  <a:pt x="82" y="183"/>
                  <a:pt x="85" y="182"/>
                </a:cubicBezTo>
                <a:close/>
                <a:moveTo>
                  <a:pt x="133" y="201"/>
                </a:moveTo>
                <a:cubicBezTo>
                  <a:pt x="129" y="191"/>
                  <a:pt x="125" y="182"/>
                  <a:pt x="121" y="172"/>
                </a:cubicBezTo>
                <a:cubicBezTo>
                  <a:pt x="119" y="174"/>
                  <a:pt x="117" y="175"/>
                  <a:pt x="114" y="176"/>
                </a:cubicBezTo>
                <a:cubicBezTo>
                  <a:pt x="120" y="185"/>
                  <a:pt x="126" y="193"/>
                  <a:pt x="133" y="201"/>
                </a:cubicBezTo>
                <a:close/>
                <a:moveTo>
                  <a:pt x="71" y="203"/>
                </a:moveTo>
                <a:cubicBezTo>
                  <a:pt x="69" y="205"/>
                  <a:pt x="66" y="206"/>
                  <a:pt x="64" y="208"/>
                </a:cubicBezTo>
                <a:cubicBezTo>
                  <a:pt x="70" y="215"/>
                  <a:pt x="76" y="222"/>
                  <a:pt x="82" y="229"/>
                </a:cubicBezTo>
                <a:cubicBezTo>
                  <a:pt x="82" y="229"/>
                  <a:pt x="83" y="229"/>
                  <a:pt x="83" y="229"/>
                </a:cubicBezTo>
                <a:cubicBezTo>
                  <a:pt x="79" y="220"/>
                  <a:pt x="75" y="212"/>
                  <a:pt x="71" y="203"/>
                </a:cubicBezTo>
                <a:close/>
                <a:moveTo>
                  <a:pt x="134" y="207"/>
                </a:moveTo>
                <a:cubicBezTo>
                  <a:pt x="128" y="200"/>
                  <a:pt x="122" y="192"/>
                  <a:pt x="116" y="184"/>
                </a:cubicBezTo>
                <a:cubicBezTo>
                  <a:pt x="120" y="193"/>
                  <a:pt x="123" y="203"/>
                  <a:pt x="127" y="212"/>
                </a:cubicBezTo>
                <a:cubicBezTo>
                  <a:pt x="129" y="210"/>
                  <a:pt x="132" y="208"/>
                  <a:pt x="134" y="207"/>
                </a:cubicBezTo>
                <a:close/>
                <a:moveTo>
                  <a:pt x="80" y="115"/>
                </a:moveTo>
                <a:cubicBezTo>
                  <a:pt x="78" y="116"/>
                  <a:pt x="77" y="116"/>
                  <a:pt x="76" y="117"/>
                </a:cubicBezTo>
                <a:cubicBezTo>
                  <a:pt x="76" y="117"/>
                  <a:pt x="75" y="117"/>
                  <a:pt x="75" y="118"/>
                </a:cubicBezTo>
                <a:cubicBezTo>
                  <a:pt x="72" y="121"/>
                  <a:pt x="69" y="124"/>
                  <a:pt x="65" y="127"/>
                </a:cubicBezTo>
                <a:cubicBezTo>
                  <a:pt x="65" y="127"/>
                  <a:pt x="65" y="127"/>
                  <a:pt x="65" y="128"/>
                </a:cubicBezTo>
                <a:cubicBezTo>
                  <a:pt x="65" y="128"/>
                  <a:pt x="64" y="129"/>
                  <a:pt x="64" y="130"/>
                </a:cubicBezTo>
                <a:cubicBezTo>
                  <a:pt x="63" y="131"/>
                  <a:pt x="63" y="133"/>
                  <a:pt x="63" y="135"/>
                </a:cubicBezTo>
                <a:cubicBezTo>
                  <a:pt x="64" y="136"/>
                  <a:pt x="64" y="137"/>
                  <a:pt x="64" y="138"/>
                </a:cubicBezTo>
                <a:cubicBezTo>
                  <a:pt x="64" y="138"/>
                  <a:pt x="65" y="137"/>
                  <a:pt x="65" y="137"/>
                </a:cubicBezTo>
                <a:cubicBezTo>
                  <a:pt x="66" y="135"/>
                  <a:pt x="67" y="134"/>
                  <a:pt x="69" y="132"/>
                </a:cubicBezTo>
                <a:cubicBezTo>
                  <a:pt x="72" y="128"/>
                  <a:pt x="75" y="124"/>
                  <a:pt x="79" y="119"/>
                </a:cubicBezTo>
                <a:cubicBezTo>
                  <a:pt x="79" y="119"/>
                  <a:pt x="79" y="119"/>
                  <a:pt x="79" y="118"/>
                </a:cubicBezTo>
                <a:cubicBezTo>
                  <a:pt x="80" y="117"/>
                  <a:pt x="80" y="116"/>
                  <a:pt x="80" y="115"/>
                </a:cubicBezTo>
                <a:close/>
                <a:moveTo>
                  <a:pt x="76" y="247"/>
                </a:moveTo>
                <a:cubicBezTo>
                  <a:pt x="75" y="246"/>
                  <a:pt x="74" y="245"/>
                  <a:pt x="73" y="244"/>
                </a:cubicBezTo>
                <a:cubicBezTo>
                  <a:pt x="68" y="239"/>
                  <a:pt x="63" y="233"/>
                  <a:pt x="58" y="227"/>
                </a:cubicBezTo>
                <a:cubicBezTo>
                  <a:pt x="57" y="227"/>
                  <a:pt x="57" y="227"/>
                  <a:pt x="57" y="226"/>
                </a:cubicBezTo>
                <a:cubicBezTo>
                  <a:pt x="61" y="235"/>
                  <a:pt x="66" y="243"/>
                  <a:pt x="69" y="251"/>
                </a:cubicBezTo>
                <a:cubicBezTo>
                  <a:pt x="72" y="250"/>
                  <a:pt x="74" y="248"/>
                  <a:pt x="76" y="247"/>
                </a:cubicBezTo>
                <a:close/>
                <a:moveTo>
                  <a:pt x="108" y="60"/>
                </a:moveTo>
                <a:cubicBezTo>
                  <a:pt x="108" y="60"/>
                  <a:pt x="108" y="60"/>
                  <a:pt x="108" y="60"/>
                </a:cubicBezTo>
                <a:cubicBezTo>
                  <a:pt x="108" y="60"/>
                  <a:pt x="108" y="59"/>
                  <a:pt x="107" y="59"/>
                </a:cubicBezTo>
                <a:cubicBezTo>
                  <a:pt x="100" y="55"/>
                  <a:pt x="92" y="50"/>
                  <a:pt x="84" y="47"/>
                </a:cubicBezTo>
                <a:cubicBezTo>
                  <a:pt x="71" y="40"/>
                  <a:pt x="58" y="34"/>
                  <a:pt x="45" y="28"/>
                </a:cubicBezTo>
                <a:cubicBezTo>
                  <a:pt x="44" y="27"/>
                  <a:pt x="42" y="27"/>
                  <a:pt x="41" y="26"/>
                </a:cubicBezTo>
                <a:cubicBezTo>
                  <a:pt x="42" y="27"/>
                  <a:pt x="43" y="28"/>
                  <a:pt x="44" y="28"/>
                </a:cubicBezTo>
                <a:cubicBezTo>
                  <a:pt x="56" y="34"/>
                  <a:pt x="68" y="41"/>
                  <a:pt x="79" y="47"/>
                </a:cubicBezTo>
                <a:cubicBezTo>
                  <a:pt x="80" y="47"/>
                  <a:pt x="81" y="48"/>
                  <a:pt x="82" y="48"/>
                </a:cubicBezTo>
                <a:cubicBezTo>
                  <a:pt x="90" y="52"/>
                  <a:pt x="98" y="55"/>
                  <a:pt x="106" y="59"/>
                </a:cubicBezTo>
                <a:cubicBezTo>
                  <a:pt x="107" y="59"/>
                  <a:pt x="107" y="60"/>
                  <a:pt x="108" y="60"/>
                </a:cubicBezTo>
                <a:close/>
                <a:moveTo>
                  <a:pt x="168" y="185"/>
                </a:moveTo>
                <a:cubicBezTo>
                  <a:pt x="161" y="179"/>
                  <a:pt x="157" y="171"/>
                  <a:pt x="152" y="164"/>
                </a:cubicBezTo>
                <a:cubicBezTo>
                  <a:pt x="155" y="173"/>
                  <a:pt x="158" y="181"/>
                  <a:pt x="161" y="189"/>
                </a:cubicBezTo>
                <a:cubicBezTo>
                  <a:pt x="163" y="188"/>
                  <a:pt x="165" y="186"/>
                  <a:pt x="168" y="185"/>
                </a:cubicBezTo>
                <a:close/>
                <a:moveTo>
                  <a:pt x="57" y="167"/>
                </a:moveTo>
                <a:cubicBezTo>
                  <a:pt x="56" y="168"/>
                  <a:pt x="55" y="168"/>
                  <a:pt x="55" y="169"/>
                </a:cubicBezTo>
                <a:cubicBezTo>
                  <a:pt x="54" y="169"/>
                  <a:pt x="53" y="170"/>
                  <a:pt x="53" y="171"/>
                </a:cubicBezTo>
                <a:cubicBezTo>
                  <a:pt x="52" y="171"/>
                  <a:pt x="51" y="172"/>
                  <a:pt x="51" y="173"/>
                </a:cubicBezTo>
                <a:cubicBezTo>
                  <a:pt x="50" y="177"/>
                  <a:pt x="49" y="181"/>
                  <a:pt x="48" y="185"/>
                </a:cubicBezTo>
                <a:cubicBezTo>
                  <a:pt x="47" y="185"/>
                  <a:pt x="47" y="186"/>
                  <a:pt x="47" y="186"/>
                </a:cubicBezTo>
                <a:cubicBezTo>
                  <a:pt x="51" y="183"/>
                  <a:pt x="55" y="181"/>
                  <a:pt x="58" y="178"/>
                </a:cubicBezTo>
                <a:cubicBezTo>
                  <a:pt x="58" y="174"/>
                  <a:pt x="58" y="171"/>
                  <a:pt x="57" y="167"/>
                </a:cubicBezTo>
                <a:close/>
                <a:moveTo>
                  <a:pt x="67" y="262"/>
                </a:moveTo>
                <a:cubicBezTo>
                  <a:pt x="67" y="262"/>
                  <a:pt x="68" y="263"/>
                  <a:pt x="68" y="263"/>
                </a:cubicBezTo>
                <a:cubicBezTo>
                  <a:pt x="68" y="262"/>
                  <a:pt x="68" y="262"/>
                  <a:pt x="69" y="262"/>
                </a:cubicBezTo>
                <a:cubicBezTo>
                  <a:pt x="71" y="261"/>
                  <a:pt x="73" y="259"/>
                  <a:pt x="75" y="257"/>
                </a:cubicBezTo>
                <a:cubicBezTo>
                  <a:pt x="81" y="253"/>
                  <a:pt x="86" y="248"/>
                  <a:pt x="92" y="244"/>
                </a:cubicBezTo>
                <a:cubicBezTo>
                  <a:pt x="102" y="236"/>
                  <a:pt x="113" y="228"/>
                  <a:pt x="123" y="221"/>
                </a:cubicBezTo>
                <a:cubicBezTo>
                  <a:pt x="128" y="217"/>
                  <a:pt x="134" y="212"/>
                  <a:pt x="140" y="208"/>
                </a:cubicBezTo>
                <a:cubicBezTo>
                  <a:pt x="140" y="207"/>
                  <a:pt x="141" y="207"/>
                  <a:pt x="141" y="207"/>
                </a:cubicBezTo>
                <a:cubicBezTo>
                  <a:pt x="140" y="207"/>
                  <a:pt x="139" y="208"/>
                  <a:pt x="138" y="209"/>
                </a:cubicBezTo>
                <a:cubicBezTo>
                  <a:pt x="122" y="219"/>
                  <a:pt x="107" y="231"/>
                  <a:pt x="92" y="243"/>
                </a:cubicBezTo>
                <a:cubicBezTo>
                  <a:pt x="84" y="249"/>
                  <a:pt x="76" y="255"/>
                  <a:pt x="68" y="262"/>
                </a:cubicBezTo>
                <a:cubicBezTo>
                  <a:pt x="68" y="262"/>
                  <a:pt x="68" y="262"/>
                  <a:pt x="67" y="262"/>
                </a:cubicBezTo>
                <a:close/>
                <a:moveTo>
                  <a:pt x="116" y="89"/>
                </a:moveTo>
                <a:cubicBezTo>
                  <a:pt x="114" y="88"/>
                  <a:pt x="112" y="87"/>
                  <a:pt x="110" y="86"/>
                </a:cubicBezTo>
                <a:cubicBezTo>
                  <a:pt x="109" y="86"/>
                  <a:pt x="109" y="86"/>
                  <a:pt x="108" y="87"/>
                </a:cubicBezTo>
                <a:cubicBezTo>
                  <a:pt x="108" y="87"/>
                  <a:pt x="108" y="88"/>
                  <a:pt x="107" y="88"/>
                </a:cubicBezTo>
                <a:cubicBezTo>
                  <a:pt x="106" y="92"/>
                  <a:pt x="105" y="96"/>
                  <a:pt x="104" y="100"/>
                </a:cubicBezTo>
                <a:cubicBezTo>
                  <a:pt x="104" y="100"/>
                  <a:pt x="104" y="101"/>
                  <a:pt x="104" y="101"/>
                </a:cubicBezTo>
                <a:cubicBezTo>
                  <a:pt x="106" y="101"/>
                  <a:pt x="107" y="100"/>
                  <a:pt x="107" y="99"/>
                </a:cubicBezTo>
                <a:cubicBezTo>
                  <a:pt x="108" y="98"/>
                  <a:pt x="109" y="97"/>
                  <a:pt x="111" y="97"/>
                </a:cubicBezTo>
                <a:cubicBezTo>
                  <a:pt x="113" y="94"/>
                  <a:pt x="115" y="91"/>
                  <a:pt x="116" y="89"/>
                </a:cubicBezTo>
                <a:close/>
                <a:moveTo>
                  <a:pt x="91" y="57"/>
                </a:moveTo>
                <a:cubicBezTo>
                  <a:pt x="91" y="57"/>
                  <a:pt x="90" y="57"/>
                  <a:pt x="90" y="57"/>
                </a:cubicBezTo>
                <a:cubicBezTo>
                  <a:pt x="86" y="54"/>
                  <a:pt x="82" y="52"/>
                  <a:pt x="78" y="50"/>
                </a:cubicBezTo>
                <a:cubicBezTo>
                  <a:pt x="72" y="47"/>
                  <a:pt x="66" y="45"/>
                  <a:pt x="60" y="42"/>
                </a:cubicBezTo>
                <a:cubicBezTo>
                  <a:pt x="59" y="42"/>
                  <a:pt x="59" y="42"/>
                  <a:pt x="59" y="42"/>
                </a:cubicBezTo>
                <a:cubicBezTo>
                  <a:pt x="59" y="42"/>
                  <a:pt x="59" y="42"/>
                  <a:pt x="60" y="42"/>
                </a:cubicBezTo>
                <a:cubicBezTo>
                  <a:pt x="66" y="46"/>
                  <a:pt x="72" y="50"/>
                  <a:pt x="79" y="54"/>
                </a:cubicBezTo>
                <a:cubicBezTo>
                  <a:pt x="79" y="54"/>
                  <a:pt x="80" y="54"/>
                  <a:pt x="80" y="55"/>
                </a:cubicBezTo>
                <a:cubicBezTo>
                  <a:pt x="82" y="56"/>
                  <a:pt x="83" y="56"/>
                  <a:pt x="85" y="57"/>
                </a:cubicBezTo>
                <a:cubicBezTo>
                  <a:pt x="85" y="58"/>
                  <a:pt x="86" y="58"/>
                  <a:pt x="86" y="58"/>
                </a:cubicBezTo>
                <a:cubicBezTo>
                  <a:pt x="87" y="57"/>
                  <a:pt x="89" y="57"/>
                  <a:pt x="91" y="57"/>
                </a:cubicBezTo>
                <a:close/>
                <a:moveTo>
                  <a:pt x="40" y="159"/>
                </a:moveTo>
                <a:cubicBezTo>
                  <a:pt x="40" y="158"/>
                  <a:pt x="41" y="158"/>
                  <a:pt x="41" y="158"/>
                </a:cubicBezTo>
                <a:cubicBezTo>
                  <a:pt x="43" y="156"/>
                  <a:pt x="45" y="154"/>
                  <a:pt x="48" y="152"/>
                </a:cubicBezTo>
                <a:cubicBezTo>
                  <a:pt x="48" y="151"/>
                  <a:pt x="49" y="151"/>
                  <a:pt x="49" y="150"/>
                </a:cubicBezTo>
                <a:cubicBezTo>
                  <a:pt x="50" y="148"/>
                  <a:pt x="50" y="146"/>
                  <a:pt x="52" y="144"/>
                </a:cubicBezTo>
                <a:cubicBezTo>
                  <a:pt x="52" y="144"/>
                  <a:pt x="52" y="143"/>
                  <a:pt x="52" y="143"/>
                </a:cubicBezTo>
                <a:cubicBezTo>
                  <a:pt x="52" y="142"/>
                  <a:pt x="51" y="142"/>
                  <a:pt x="51" y="141"/>
                </a:cubicBezTo>
                <a:cubicBezTo>
                  <a:pt x="51" y="141"/>
                  <a:pt x="51" y="141"/>
                  <a:pt x="51" y="141"/>
                </a:cubicBezTo>
                <a:cubicBezTo>
                  <a:pt x="47" y="145"/>
                  <a:pt x="43" y="149"/>
                  <a:pt x="40" y="153"/>
                </a:cubicBezTo>
                <a:cubicBezTo>
                  <a:pt x="39" y="153"/>
                  <a:pt x="39" y="153"/>
                  <a:pt x="39" y="154"/>
                </a:cubicBezTo>
                <a:cubicBezTo>
                  <a:pt x="39" y="155"/>
                  <a:pt x="39" y="157"/>
                  <a:pt x="40" y="159"/>
                </a:cubicBezTo>
                <a:close/>
                <a:moveTo>
                  <a:pt x="104" y="90"/>
                </a:moveTo>
                <a:cubicBezTo>
                  <a:pt x="104" y="90"/>
                  <a:pt x="103" y="90"/>
                  <a:pt x="103" y="91"/>
                </a:cubicBezTo>
                <a:cubicBezTo>
                  <a:pt x="101" y="92"/>
                  <a:pt x="100" y="93"/>
                  <a:pt x="99" y="94"/>
                </a:cubicBezTo>
                <a:cubicBezTo>
                  <a:pt x="97" y="95"/>
                  <a:pt x="97" y="96"/>
                  <a:pt x="96" y="97"/>
                </a:cubicBezTo>
                <a:cubicBezTo>
                  <a:pt x="95" y="100"/>
                  <a:pt x="94" y="103"/>
                  <a:pt x="93" y="106"/>
                </a:cubicBezTo>
                <a:cubicBezTo>
                  <a:pt x="93" y="106"/>
                  <a:pt x="93" y="106"/>
                  <a:pt x="93" y="106"/>
                </a:cubicBezTo>
                <a:cubicBezTo>
                  <a:pt x="93" y="106"/>
                  <a:pt x="93" y="106"/>
                  <a:pt x="93" y="106"/>
                </a:cubicBezTo>
                <a:cubicBezTo>
                  <a:pt x="95" y="105"/>
                  <a:pt x="98" y="104"/>
                  <a:pt x="100" y="103"/>
                </a:cubicBezTo>
                <a:cubicBezTo>
                  <a:pt x="101" y="103"/>
                  <a:pt x="101" y="102"/>
                  <a:pt x="101" y="102"/>
                </a:cubicBezTo>
                <a:cubicBezTo>
                  <a:pt x="102" y="100"/>
                  <a:pt x="102" y="98"/>
                  <a:pt x="103" y="96"/>
                </a:cubicBezTo>
                <a:cubicBezTo>
                  <a:pt x="103" y="94"/>
                  <a:pt x="104" y="92"/>
                  <a:pt x="104" y="90"/>
                </a:cubicBezTo>
                <a:close/>
                <a:moveTo>
                  <a:pt x="39" y="64"/>
                </a:moveTo>
                <a:cubicBezTo>
                  <a:pt x="39" y="64"/>
                  <a:pt x="39" y="64"/>
                  <a:pt x="39" y="64"/>
                </a:cubicBezTo>
                <a:cubicBezTo>
                  <a:pt x="36" y="67"/>
                  <a:pt x="33" y="69"/>
                  <a:pt x="30" y="72"/>
                </a:cubicBezTo>
                <a:cubicBezTo>
                  <a:pt x="30" y="72"/>
                  <a:pt x="29" y="73"/>
                  <a:pt x="29" y="73"/>
                </a:cubicBezTo>
                <a:cubicBezTo>
                  <a:pt x="27" y="76"/>
                  <a:pt x="27" y="76"/>
                  <a:pt x="27" y="80"/>
                </a:cubicBezTo>
                <a:cubicBezTo>
                  <a:pt x="26" y="82"/>
                  <a:pt x="26" y="83"/>
                  <a:pt x="26" y="84"/>
                </a:cubicBezTo>
                <a:cubicBezTo>
                  <a:pt x="26" y="84"/>
                  <a:pt x="27" y="85"/>
                  <a:pt x="27" y="85"/>
                </a:cubicBezTo>
                <a:cubicBezTo>
                  <a:pt x="27" y="84"/>
                  <a:pt x="27" y="84"/>
                  <a:pt x="27" y="84"/>
                </a:cubicBezTo>
                <a:cubicBezTo>
                  <a:pt x="29" y="81"/>
                  <a:pt x="31" y="78"/>
                  <a:pt x="34" y="76"/>
                </a:cubicBezTo>
                <a:cubicBezTo>
                  <a:pt x="34" y="75"/>
                  <a:pt x="34" y="75"/>
                  <a:pt x="35" y="74"/>
                </a:cubicBezTo>
                <a:cubicBezTo>
                  <a:pt x="36" y="71"/>
                  <a:pt x="37" y="68"/>
                  <a:pt x="39" y="65"/>
                </a:cubicBezTo>
                <a:cubicBezTo>
                  <a:pt x="39" y="64"/>
                  <a:pt x="39" y="64"/>
                  <a:pt x="39" y="64"/>
                </a:cubicBezTo>
                <a:close/>
                <a:moveTo>
                  <a:pt x="101" y="176"/>
                </a:moveTo>
                <a:cubicBezTo>
                  <a:pt x="101" y="176"/>
                  <a:pt x="101" y="176"/>
                  <a:pt x="101" y="176"/>
                </a:cubicBezTo>
                <a:cubicBezTo>
                  <a:pt x="101" y="176"/>
                  <a:pt x="101" y="175"/>
                  <a:pt x="102" y="175"/>
                </a:cubicBezTo>
                <a:cubicBezTo>
                  <a:pt x="114" y="167"/>
                  <a:pt x="125" y="160"/>
                  <a:pt x="137" y="152"/>
                </a:cubicBezTo>
                <a:cubicBezTo>
                  <a:pt x="137" y="151"/>
                  <a:pt x="138" y="151"/>
                  <a:pt x="138" y="151"/>
                </a:cubicBezTo>
                <a:cubicBezTo>
                  <a:pt x="138" y="151"/>
                  <a:pt x="138" y="151"/>
                  <a:pt x="138" y="150"/>
                </a:cubicBezTo>
                <a:cubicBezTo>
                  <a:pt x="138" y="151"/>
                  <a:pt x="137" y="151"/>
                  <a:pt x="137" y="151"/>
                </a:cubicBezTo>
                <a:cubicBezTo>
                  <a:pt x="131" y="154"/>
                  <a:pt x="124" y="158"/>
                  <a:pt x="118" y="161"/>
                </a:cubicBezTo>
                <a:cubicBezTo>
                  <a:pt x="118" y="162"/>
                  <a:pt x="117" y="162"/>
                  <a:pt x="117" y="162"/>
                </a:cubicBezTo>
                <a:cubicBezTo>
                  <a:pt x="115" y="165"/>
                  <a:pt x="112" y="166"/>
                  <a:pt x="110" y="168"/>
                </a:cubicBezTo>
                <a:cubicBezTo>
                  <a:pt x="107" y="171"/>
                  <a:pt x="104" y="173"/>
                  <a:pt x="101" y="175"/>
                </a:cubicBezTo>
                <a:cubicBezTo>
                  <a:pt x="101" y="175"/>
                  <a:pt x="101" y="175"/>
                  <a:pt x="101" y="176"/>
                </a:cubicBezTo>
                <a:close/>
                <a:moveTo>
                  <a:pt x="102" y="145"/>
                </a:moveTo>
                <a:cubicBezTo>
                  <a:pt x="102" y="145"/>
                  <a:pt x="102" y="145"/>
                  <a:pt x="102" y="145"/>
                </a:cubicBezTo>
                <a:cubicBezTo>
                  <a:pt x="101" y="144"/>
                  <a:pt x="100" y="144"/>
                  <a:pt x="100" y="144"/>
                </a:cubicBezTo>
                <a:cubicBezTo>
                  <a:pt x="98" y="144"/>
                  <a:pt x="96" y="144"/>
                  <a:pt x="94" y="145"/>
                </a:cubicBezTo>
                <a:cubicBezTo>
                  <a:pt x="93" y="145"/>
                  <a:pt x="91" y="146"/>
                  <a:pt x="90" y="147"/>
                </a:cubicBezTo>
                <a:cubicBezTo>
                  <a:pt x="89" y="150"/>
                  <a:pt x="87" y="152"/>
                  <a:pt x="86" y="155"/>
                </a:cubicBezTo>
                <a:cubicBezTo>
                  <a:pt x="86" y="155"/>
                  <a:pt x="86" y="156"/>
                  <a:pt x="85" y="156"/>
                </a:cubicBezTo>
                <a:cubicBezTo>
                  <a:pt x="86" y="156"/>
                  <a:pt x="86" y="156"/>
                  <a:pt x="86" y="156"/>
                </a:cubicBezTo>
                <a:cubicBezTo>
                  <a:pt x="91" y="153"/>
                  <a:pt x="96" y="149"/>
                  <a:pt x="102" y="145"/>
                </a:cubicBezTo>
                <a:close/>
                <a:moveTo>
                  <a:pt x="100" y="106"/>
                </a:moveTo>
                <a:cubicBezTo>
                  <a:pt x="97" y="108"/>
                  <a:pt x="94" y="109"/>
                  <a:pt x="92" y="110"/>
                </a:cubicBezTo>
                <a:cubicBezTo>
                  <a:pt x="91" y="110"/>
                  <a:pt x="90" y="111"/>
                  <a:pt x="90" y="111"/>
                </a:cubicBezTo>
                <a:cubicBezTo>
                  <a:pt x="88" y="114"/>
                  <a:pt x="87" y="117"/>
                  <a:pt x="86" y="120"/>
                </a:cubicBezTo>
                <a:cubicBezTo>
                  <a:pt x="85" y="120"/>
                  <a:pt x="85" y="121"/>
                  <a:pt x="85" y="121"/>
                </a:cubicBezTo>
                <a:cubicBezTo>
                  <a:pt x="87" y="120"/>
                  <a:pt x="88" y="120"/>
                  <a:pt x="89" y="118"/>
                </a:cubicBezTo>
                <a:cubicBezTo>
                  <a:pt x="89" y="117"/>
                  <a:pt x="90" y="117"/>
                  <a:pt x="90" y="117"/>
                </a:cubicBezTo>
                <a:cubicBezTo>
                  <a:pt x="92" y="116"/>
                  <a:pt x="93" y="115"/>
                  <a:pt x="94" y="114"/>
                </a:cubicBezTo>
                <a:cubicBezTo>
                  <a:pt x="95" y="113"/>
                  <a:pt x="96" y="112"/>
                  <a:pt x="97" y="111"/>
                </a:cubicBezTo>
                <a:cubicBezTo>
                  <a:pt x="99" y="110"/>
                  <a:pt x="99" y="108"/>
                  <a:pt x="100" y="106"/>
                </a:cubicBezTo>
                <a:close/>
                <a:moveTo>
                  <a:pt x="69" y="102"/>
                </a:moveTo>
                <a:cubicBezTo>
                  <a:pt x="70" y="104"/>
                  <a:pt x="70" y="104"/>
                  <a:pt x="69" y="105"/>
                </a:cubicBezTo>
                <a:cubicBezTo>
                  <a:pt x="68" y="106"/>
                  <a:pt x="68" y="106"/>
                  <a:pt x="68" y="107"/>
                </a:cubicBezTo>
                <a:cubicBezTo>
                  <a:pt x="66" y="109"/>
                  <a:pt x="64" y="111"/>
                  <a:pt x="62" y="113"/>
                </a:cubicBezTo>
                <a:cubicBezTo>
                  <a:pt x="62" y="113"/>
                  <a:pt x="61" y="114"/>
                  <a:pt x="61" y="114"/>
                </a:cubicBezTo>
                <a:cubicBezTo>
                  <a:pt x="61" y="115"/>
                  <a:pt x="61" y="116"/>
                  <a:pt x="62" y="118"/>
                </a:cubicBezTo>
                <a:cubicBezTo>
                  <a:pt x="62" y="117"/>
                  <a:pt x="63" y="117"/>
                  <a:pt x="63" y="116"/>
                </a:cubicBezTo>
                <a:cubicBezTo>
                  <a:pt x="65" y="114"/>
                  <a:pt x="67" y="111"/>
                  <a:pt x="69" y="109"/>
                </a:cubicBezTo>
                <a:cubicBezTo>
                  <a:pt x="71" y="107"/>
                  <a:pt x="72" y="105"/>
                  <a:pt x="73" y="102"/>
                </a:cubicBezTo>
                <a:cubicBezTo>
                  <a:pt x="73" y="102"/>
                  <a:pt x="73" y="102"/>
                  <a:pt x="73" y="101"/>
                </a:cubicBezTo>
                <a:cubicBezTo>
                  <a:pt x="72" y="101"/>
                  <a:pt x="72" y="100"/>
                  <a:pt x="71" y="99"/>
                </a:cubicBezTo>
                <a:cubicBezTo>
                  <a:pt x="70" y="100"/>
                  <a:pt x="70" y="101"/>
                  <a:pt x="69" y="102"/>
                </a:cubicBezTo>
                <a:close/>
                <a:moveTo>
                  <a:pt x="106" y="69"/>
                </a:moveTo>
                <a:cubicBezTo>
                  <a:pt x="116" y="74"/>
                  <a:pt x="126" y="79"/>
                  <a:pt x="135" y="84"/>
                </a:cubicBezTo>
                <a:cubicBezTo>
                  <a:pt x="135" y="84"/>
                  <a:pt x="135" y="84"/>
                  <a:pt x="135" y="84"/>
                </a:cubicBezTo>
                <a:cubicBezTo>
                  <a:pt x="126" y="78"/>
                  <a:pt x="117" y="73"/>
                  <a:pt x="108" y="67"/>
                </a:cubicBezTo>
                <a:cubicBezTo>
                  <a:pt x="107" y="68"/>
                  <a:pt x="106" y="68"/>
                  <a:pt x="106" y="69"/>
                </a:cubicBezTo>
                <a:close/>
                <a:moveTo>
                  <a:pt x="119" y="109"/>
                </a:moveTo>
                <a:cubicBezTo>
                  <a:pt x="120" y="109"/>
                  <a:pt x="120" y="109"/>
                  <a:pt x="121" y="109"/>
                </a:cubicBezTo>
                <a:cubicBezTo>
                  <a:pt x="122" y="109"/>
                  <a:pt x="124" y="108"/>
                  <a:pt x="126" y="108"/>
                </a:cubicBezTo>
                <a:cubicBezTo>
                  <a:pt x="127" y="108"/>
                  <a:pt x="127" y="108"/>
                  <a:pt x="127" y="107"/>
                </a:cubicBezTo>
                <a:cubicBezTo>
                  <a:pt x="127" y="106"/>
                  <a:pt x="127" y="106"/>
                  <a:pt x="127" y="105"/>
                </a:cubicBezTo>
                <a:cubicBezTo>
                  <a:pt x="127" y="103"/>
                  <a:pt x="127" y="101"/>
                  <a:pt x="127" y="98"/>
                </a:cubicBezTo>
                <a:cubicBezTo>
                  <a:pt x="127" y="98"/>
                  <a:pt x="127" y="97"/>
                  <a:pt x="127" y="96"/>
                </a:cubicBezTo>
                <a:cubicBezTo>
                  <a:pt x="126" y="98"/>
                  <a:pt x="120" y="107"/>
                  <a:pt x="119" y="109"/>
                </a:cubicBezTo>
                <a:close/>
                <a:moveTo>
                  <a:pt x="6" y="101"/>
                </a:moveTo>
                <a:cubicBezTo>
                  <a:pt x="5" y="111"/>
                  <a:pt x="5" y="121"/>
                  <a:pt x="5" y="132"/>
                </a:cubicBezTo>
                <a:cubicBezTo>
                  <a:pt x="6" y="131"/>
                  <a:pt x="6" y="130"/>
                  <a:pt x="7" y="130"/>
                </a:cubicBezTo>
                <a:cubicBezTo>
                  <a:pt x="7" y="129"/>
                  <a:pt x="8" y="128"/>
                  <a:pt x="8" y="127"/>
                </a:cubicBezTo>
                <a:cubicBezTo>
                  <a:pt x="8" y="125"/>
                  <a:pt x="8" y="123"/>
                  <a:pt x="8" y="121"/>
                </a:cubicBezTo>
                <a:cubicBezTo>
                  <a:pt x="8" y="119"/>
                  <a:pt x="8" y="117"/>
                  <a:pt x="8" y="116"/>
                </a:cubicBezTo>
                <a:cubicBezTo>
                  <a:pt x="6" y="115"/>
                  <a:pt x="5" y="114"/>
                  <a:pt x="6" y="113"/>
                </a:cubicBezTo>
                <a:cubicBezTo>
                  <a:pt x="6" y="112"/>
                  <a:pt x="6" y="112"/>
                  <a:pt x="7" y="111"/>
                </a:cubicBezTo>
                <a:cubicBezTo>
                  <a:pt x="7" y="111"/>
                  <a:pt x="7" y="111"/>
                  <a:pt x="7" y="110"/>
                </a:cubicBezTo>
                <a:cubicBezTo>
                  <a:pt x="7" y="107"/>
                  <a:pt x="6" y="104"/>
                  <a:pt x="6" y="101"/>
                </a:cubicBezTo>
                <a:close/>
                <a:moveTo>
                  <a:pt x="71" y="158"/>
                </a:moveTo>
                <a:cubicBezTo>
                  <a:pt x="70" y="158"/>
                  <a:pt x="68" y="158"/>
                  <a:pt x="67" y="158"/>
                </a:cubicBezTo>
                <a:cubicBezTo>
                  <a:pt x="65" y="158"/>
                  <a:pt x="65" y="159"/>
                  <a:pt x="65" y="160"/>
                </a:cubicBezTo>
                <a:cubicBezTo>
                  <a:pt x="65" y="164"/>
                  <a:pt x="65" y="168"/>
                  <a:pt x="65" y="172"/>
                </a:cubicBezTo>
                <a:cubicBezTo>
                  <a:pt x="65" y="172"/>
                  <a:pt x="65" y="172"/>
                  <a:pt x="65" y="173"/>
                </a:cubicBezTo>
                <a:cubicBezTo>
                  <a:pt x="66" y="172"/>
                  <a:pt x="67" y="171"/>
                  <a:pt x="67" y="171"/>
                </a:cubicBezTo>
                <a:cubicBezTo>
                  <a:pt x="66" y="169"/>
                  <a:pt x="67" y="168"/>
                  <a:pt x="67" y="167"/>
                </a:cubicBezTo>
                <a:cubicBezTo>
                  <a:pt x="68" y="164"/>
                  <a:pt x="70" y="162"/>
                  <a:pt x="71" y="159"/>
                </a:cubicBezTo>
                <a:cubicBezTo>
                  <a:pt x="71" y="159"/>
                  <a:pt x="71" y="158"/>
                  <a:pt x="71" y="158"/>
                </a:cubicBezTo>
                <a:close/>
                <a:moveTo>
                  <a:pt x="41" y="47"/>
                </a:moveTo>
                <a:cubicBezTo>
                  <a:pt x="41" y="48"/>
                  <a:pt x="42" y="48"/>
                  <a:pt x="42" y="49"/>
                </a:cubicBezTo>
                <a:cubicBezTo>
                  <a:pt x="43" y="49"/>
                  <a:pt x="43" y="49"/>
                  <a:pt x="43" y="48"/>
                </a:cubicBezTo>
                <a:cubicBezTo>
                  <a:pt x="44" y="48"/>
                  <a:pt x="44" y="47"/>
                  <a:pt x="45" y="47"/>
                </a:cubicBezTo>
                <a:cubicBezTo>
                  <a:pt x="45" y="46"/>
                  <a:pt x="46" y="46"/>
                  <a:pt x="47" y="46"/>
                </a:cubicBezTo>
                <a:cubicBezTo>
                  <a:pt x="48" y="47"/>
                  <a:pt x="48" y="47"/>
                  <a:pt x="48" y="48"/>
                </a:cubicBezTo>
                <a:cubicBezTo>
                  <a:pt x="48" y="49"/>
                  <a:pt x="47" y="50"/>
                  <a:pt x="47" y="51"/>
                </a:cubicBezTo>
                <a:cubicBezTo>
                  <a:pt x="47" y="52"/>
                  <a:pt x="47" y="53"/>
                  <a:pt x="46" y="54"/>
                </a:cubicBezTo>
                <a:cubicBezTo>
                  <a:pt x="49" y="52"/>
                  <a:pt x="50" y="51"/>
                  <a:pt x="52" y="49"/>
                </a:cubicBezTo>
                <a:cubicBezTo>
                  <a:pt x="51" y="45"/>
                  <a:pt x="47" y="44"/>
                  <a:pt x="44" y="42"/>
                </a:cubicBezTo>
                <a:cubicBezTo>
                  <a:pt x="43" y="44"/>
                  <a:pt x="42" y="45"/>
                  <a:pt x="41" y="47"/>
                </a:cubicBezTo>
                <a:close/>
                <a:moveTo>
                  <a:pt x="147" y="114"/>
                </a:moveTo>
                <a:cubicBezTo>
                  <a:pt x="149" y="115"/>
                  <a:pt x="150" y="115"/>
                  <a:pt x="151" y="116"/>
                </a:cubicBezTo>
                <a:cubicBezTo>
                  <a:pt x="151" y="116"/>
                  <a:pt x="152" y="116"/>
                  <a:pt x="152" y="117"/>
                </a:cubicBezTo>
                <a:cubicBezTo>
                  <a:pt x="153" y="117"/>
                  <a:pt x="155" y="115"/>
                  <a:pt x="155" y="114"/>
                </a:cubicBezTo>
                <a:cubicBezTo>
                  <a:pt x="155" y="113"/>
                  <a:pt x="154" y="111"/>
                  <a:pt x="154" y="109"/>
                </a:cubicBezTo>
                <a:cubicBezTo>
                  <a:pt x="152" y="109"/>
                  <a:pt x="150" y="109"/>
                  <a:pt x="148" y="109"/>
                </a:cubicBezTo>
                <a:cubicBezTo>
                  <a:pt x="148" y="111"/>
                  <a:pt x="147" y="112"/>
                  <a:pt x="147" y="114"/>
                </a:cubicBezTo>
                <a:close/>
                <a:moveTo>
                  <a:pt x="23" y="166"/>
                </a:moveTo>
                <a:cubicBezTo>
                  <a:pt x="24" y="166"/>
                  <a:pt x="24" y="166"/>
                  <a:pt x="25" y="165"/>
                </a:cubicBezTo>
                <a:cubicBezTo>
                  <a:pt x="26" y="164"/>
                  <a:pt x="27" y="162"/>
                  <a:pt x="29" y="161"/>
                </a:cubicBezTo>
                <a:cubicBezTo>
                  <a:pt x="31" y="158"/>
                  <a:pt x="33" y="156"/>
                  <a:pt x="33" y="153"/>
                </a:cubicBezTo>
                <a:cubicBezTo>
                  <a:pt x="33" y="152"/>
                  <a:pt x="33" y="151"/>
                  <a:pt x="33" y="151"/>
                </a:cubicBezTo>
                <a:cubicBezTo>
                  <a:pt x="33" y="151"/>
                  <a:pt x="34" y="150"/>
                  <a:pt x="34" y="150"/>
                </a:cubicBezTo>
                <a:cubicBezTo>
                  <a:pt x="32" y="151"/>
                  <a:pt x="30" y="153"/>
                  <a:pt x="28" y="154"/>
                </a:cubicBezTo>
                <a:cubicBezTo>
                  <a:pt x="27" y="155"/>
                  <a:pt x="26" y="156"/>
                  <a:pt x="26" y="158"/>
                </a:cubicBezTo>
                <a:cubicBezTo>
                  <a:pt x="26" y="159"/>
                  <a:pt x="26" y="160"/>
                  <a:pt x="26" y="161"/>
                </a:cubicBezTo>
                <a:cubicBezTo>
                  <a:pt x="26" y="162"/>
                  <a:pt x="25" y="164"/>
                  <a:pt x="24" y="164"/>
                </a:cubicBezTo>
                <a:cubicBezTo>
                  <a:pt x="24" y="165"/>
                  <a:pt x="23" y="165"/>
                  <a:pt x="23" y="166"/>
                </a:cubicBezTo>
                <a:close/>
                <a:moveTo>
                  <a:pt x="145" y="152"/>
                </a:moveTo>
                <a:cubicBezTo>
                  <a:pt x="137" y="157"/>
                  <a:pt x="130" y="161"/>
                  <a:pt x="122" y="166"/>
                </a:cubicBezTo>
                <a:cubicBezTo>
                  <a:pt x="122" y="166"/>
                  <a:pt x="123" y="167"/>
                  <a:pt x="123" y="167"/>
                </a:cubicBezTo>
                <a:cubicBezTo>
                  <a:pt x="127" y="165"/>
                  <a:pt x="131" y="162"/>
                  <a:pt x="135" y="160"/>
                </a:cubicBezTo>
                <a:cubicBezTo>
                  <a:pt x="138" y="158"/>
                  <a:pt x="141" y="156"/>
                  <a:pt x="144" y="154"/>
                </a:cubicBezTo>
                <a:cubicBezTo>
                  <a:pt x="145" y="154"/>
                  <a:pt x="145" y="153"/>
                  <a:pt x="145" y="152"/>
                </a:cubicBezTo>
                <a:close/>
                <a:moveTo>
                  <a:pt x="66" y="254"/>
                </a:moveTo>
                <a:cubicBezTo>
                  <a:pt x="62" y="249"/>
                  <a:pt x="58" y="245"/>
                  <a:pt x="54" y="240"/>
                </a:cubicBezTo>
                <a:cubicBezTo>
                  <a:pt x="53" y="240"/>
                  <a:pt x="53" y="240"/>
                  <a:pt x="53" y="240"/>
                </a:cubicBezTo>
                <a:cubicBezTo>
                  <a:pt x="53" y="240"/>
                  <a:pt x="53" y="240"/>
                  <a:pt x="53" y="240"/>
                </a:cubicBezTo>
                <a:cubicBezTo>
                  <a:pt x="53" y="240"/>
                  <a:pt x="53" y="240"/>
                  <a:pt x="53" y="240"/>
                </a:cubicBezTo>
                <a:cubicBezTo>
                  <a:pt x="56" y="245"/>
                  <a:pt x="59" y="251"/>
                  <a:pt x="62" y="256"/>
                </a:cubicBezTo>
                <a:cubicBezTo>
                  <a:pt x="63" y="255"/>
                  <a:pt x="65" y="254"/>
                  <a:pt x="66" y="254"/>
                </a:cubicBezTo>
                <a:close/>
                <a:moveTo>
                  <a:pt x="133" y="96"/>
                </a:moveTo>
                <a:cubicBezTo>
                  <a:pt x="133" y="97"/>
                  <a:pt x="133" y="97"/>
                  <a:pt x="133" y="97"/>
                </a:cubicBezTo>
                <a:cubicBezTo>
                  <a:pt x="132" y="100"/>
                  <a:pt x="131" y="103"/>
                  <a:pt x="130" y="106"/>
                </a:cubicBezTo>
                <a:cubicBezTo>
                  <a:pt x="130" y="106"/>
                  <a:pt x="130" y="107"/>
                  <a:pt x="130" y="107"/>
                </a:cubicBezTo>
                <a:cubicBezTo>
                  <a:pt x="132" y="108"/>
                  <a:pt x="133" y="107"/>
                  <a:pt x="133" y="106"/>
                </a:cubicBezTo>
                <a:cubicBezTo>
                  <a:pt x="134" y="105"/>
                  <a:pt x="134" y="105"/>
                  <a:pt x="135" y="104"/>
                </a:cubicBezTo>
                <a:cubicBezTo>
                  <a:pt x="135" y="103"/>
                  <a:pt x="136" y="102"/>
                  <a:pt x="138" y="102"/>
                </a:cubicBezTo>
                <a:cubicBezTo>
                  <a:pt x="138" y="101"/>
                  <a:pt x="137" y="100"/>
                  <a:pt x="137" y="99"/>
                </a:cubicBezTo>
                <a:cubicBezTo>
                  <a:pt x="137" y="99"/>
                  <a:pt x="137" y="98"/>
                  <a:pt x="136" y="98"/>
                </a:cubicBezTo>
                <a:cubicBezTo>
                  <a:pt x="135" y="97"/>
                  <a:pt x="134" y="97"/>
                  <a:pt x="133" y="96"/>
                </a:cubicBezTo>
                <a:close/>
                <a:moveTo>
                  <a:pt x="81" y="75"/>
                </a:moveTo>
                <a:cubicBezTo>
                  <a:pt x="79" y="78"/>
                  <a:pt x="77" y="80"/>
                  <a:pt x="75" y="83"/>
                </a:cubicBezTo>
                <a:cubicBezTo>
                  <a:pt x="76" y="83"/>
                  <a:pt x="77" y="83"/>
                  <a:pt x="78" y="83"/>
                </a:cubicBezTo>
                <a:cubicBezTo>
                  <a:pt x="79" y="83"/>
                  <a:pt x="79" y="84"/>
                  <a:pt x="79" y="84"/>
                </a:cubicBezTo>
                <a:cubicBezTo>
                  <a:pt x="81" y="84"/>
                  <a:pt x="82" y="83"/>
                  <a:pt x="82" y="81"/>
                </a:cubicBezTo>
                <a:cubicBezTo>
                  <a:pt x="83" y="80"/>
                  <a:pt x="83" y="78"/>
                  <a:pt x="84" y="77"/>
                </a:cubicBezTo>
                <a:cubicBezTo>
                  <a:pt x="84" y="77"/>
                  <a:pt x="84" y="76"/>
                  <a:pt x="84" y="76"/>
                </a:cubicBezTo>
                <a:cubicBezTo>
                  <a:pt x="83" y="75"/>
                  <a:pt x="82" y="75"/>
                  <a:pt x="81" y="75"/>
                </a:cubicBezTo>
                <a:close/>
                <a:moveTo>
                  <a:pt x="138" y="94"/>
                </a:moveTo>
                <a:cubicBezTo>
                  <a:pt x="138" y="95"/>
                  <a:pt x="139" y="97"/>
                  <a:pt x="141" y="97"/>
                </a:cubicBezTo>
                <a:cubicBezTo>
                  <a:pt x="143" y="98"/>
                  <a:pt x="145" y="99"/>
                  <a:pt x="146" y="100"/>
                </a:cubicBezTo>
                <a:cubicBezTo>
                  <a:pt x="147" y="100"/>
                  <a:pt x="147" y="100"/>
                  <a:pt x="147" y="100"/>
                </a:cubicBezTo>
                <a:cubicBezTo>
                  <a:pt x="148" y="99"/>
                  <a:pt x="148" y="97"/>
                  <a:pt x="149" y="96"/>
                </a:cubicBezTo>
                <a:cubicBezTo>
                  <a:pt x="147" y="95"/>
                  <a:pt x="145" y="93"/>
                  <a:pt x="143" y="92"/>
                </a:cubicBezTo>
                <a:cubicBezTo>
                  <a:pt x="143" y="93"/>
                  <a:pt x="143" y="94"/>
                  <a:pt x="142" y="94"/>
                </a:cubicBezTo>
                <a:cubicBezTo>
                  <a:pt x="142" y="95"/>
                  <a:pt x="141" y="95"/>
                  <a:pt x="140" y="94"/>
                </a:cubicBezTo>
                <a:cubicBezTo>
                  <a:pt x="139" y="94"/>
                  <a:pt x="139" y="94"/>
                  <a:pt x="138" y="94"/>
                </a:cubicBezTo>
                <a:close/>
                <a:moveTo>
                  <a:pt x="92" y="58"/>
                </a:moveTo>
                <a:cubicBezTo>
                  <a:pt x="93" y="59"/>
                  <a:pt x="93" y="61"/>
                  <a:pt x="92" y="62"/>
                </a:cubicBezTo>
                <a:cubicBezTo>
                  <a:pt x="95" y="63"/>
                  <a:pt x="97" y="65"/>
                  <a:pt x="99" y="66"/>
                </a:cubicBezTo>
                <a:cubicBezTo>
                  <a:pt x="100" y="66"/>
                  <a:pt x="100" y="66"/>
                  <a:pt x="101" y="66"/>
                </a:cubicBezTo>
                <a:cubicBezTo>
                  <a:pt x="102" y="66"/>
                  <a:pt x="103" y="66"/>
                  <a:pt x="105" y="65"/>
                </a:cubicBezTo>
                <a:cubicBezTo>
                  <a:pt x="100" y="63"/>
                  <a:pt x="96" y="60"/>
                  <a:pt x="92" y="58"/>
                </a:cubicBezTo>
                <a:close/>
                <a:moveTo>
                  <a:pt x="43" y="71"/>
                </a:moveTo>
                <a:cubicBezTo>
                  <a:pt x="43" y="71"/>
                  <a:pt x="43" y="71"/>
                  <a:pt x="43" y="71"/>
                </a:cubicBezTo>
                <a:cubicBezTo>
                  <a:pt x="41" y="75"/>
                  <a:pt x="38" y="78"/>
                  <a:pt x="36" y="81"/>
                </a:cubicBezTo>
                <a:cubicBezTo>
                  <a:pt x="35" y="82"/>
                  <a:pt x="35" y="85"/>
                  <a:pt x="35" y="86"/>
                </a:cubicBezTo>
                <a:cubicBezTo>
                  <a:pt x="35" y="86"/>
                  <a:pt x="35" y="85"/>
                  <a:pt x="36" y="85"/>
                </a:cubicBezTo>
                <a:cubicBezTo>
                  <a:pt x="37" y="84"/>
                  <a:pt x="39" y="82"/>
                  <a:pt x="40" y="81"/>
                </a:cubicBezTo>
                <a:cubicBezTo>
                  <a:pt x="42" y="80"/>
                  <a:pt x="42" y="79"/>
                  <a:pt x="42" y="77"/>
                </a:cubicBezTo>
                <a:cubicBezTo>
                  <a:pt x="43" y="75"/>
                  <a:pt x="43" y="73"/>
                  <a:pt x="43" y="71"/>
                </a:cubicBezTo>
                <a:close/>
                <a:moveTo>
                  <a:pt x="62" y="63"/>
                </a:moveTo>
                <a:cubicBezTo>
                  <a:pt x="64" y="60"/>
                  <a:pt x="66" y="58"/>
                  <a:pt x="69" y="55"/>
                </a:cubicBezTo>
                <a:cubicBezTo>
                  <a:pt x="67" y="54"/>
                  <a:pt x="65" y="53"/>
                  <a:pt x="64" y="53"/>
                </a:cubicBezTo>
                <a:cubicBezTo>
                  <a:pt x="63" y="55"/>
                  <a:pt x="62" y="58"/>
                  <a:pt x="61" y="60"/>
                </a:cubicBezTo>
                <a:cubicBezTo>
                  <a:pt x="61" y="60"/>
                  <a:pt x="61" y="61"/>
                  <a:pt x="61" y="61"/>
                </a:cubicBezTo>
                <a:cubicBezTo>
                  <a:pt x="61" y="62"/>
                  <a:pt x="61" y="62"/>
                  <a:pt x="62" y="63"/>
                </a:cubicBezTo>
                <a:close/>
                <a:moveTo>
                  <a:pt x="145" y="138"/>
                </a:moveTo>
                <a:cubicBezTo>
                  <a:pt x="145" y="138"/>
                  <a:pt x="144" y="138"/>
                  <a:pt x="144" y="138"/>
                </a:cubicBezTo>
                <a:cubicBezTo>
                  <a:pt x="142" y="139"/>
                  <a:pt x="140" y="140"/>
                  <a:pt x="139" y="142"/>
                </a:cubicBezTo>
                <a:cubicBezTo>
                  <a:pt x="135" y="145"/>
                  <a:pt x="132" y="148"/>
                  <a:pt x="129" y="151"/>
                </a:cubicBezTo>
                <a:cubicBezTo>
                  <a:pt x="129" y="152"/>
                  <a:pt x="129" y="152"/>
                  <a:pt x="129" y="152"/>
                </a:cubicBezTo>
                <a:cubicBezTo>
                  <a:pt x="129" y="152"/>
                  <a:pt x="129" y="152"/>
                  <a:pt x="129" y="152"/>
                </a:cubicBezTo>
                <a:cubicBezTo>
                  <a:pt x="133" y="150"/>
                  <a:pt x="137" y="148"/>
                  <a:pt x="141" y="146"/>
                </a:cubicBezTo>
                <a:cubicBezTo>
                  <a:pt x="140" y="145"/>
                  <a:pt x="140" y="144"/>
                  <a:pt x="141" y="142"/>
                </a:cubicBezTo>
                <a:cubicBezTo>
                  <a:pt x="141" y="142"/>
                  <a:pt x="142" y="140"/>
                  <a:pt x="143" y="139"/>
                </a:cubicBezTo>
                <a:cubicBezTo>
                  <a:pt x="144" y="139"/>
                  <a:pt x="144" y="138"/>
                  <a:pt x="145" y="138"/>
                </a:cubicBezTo>
                <a:close/>
                <a:moveTo>
                  <a:pt x="173" y="110"/>
                </a:moveTo>
                <a:cubicBezTo>
                  <a:pt x="173" y="112"/>
                  <a:pt x="173" y="113"/>
                  <a:pt x="173" y="113"/>
                </a:cubicBezTo>
                <a:cubicBezTo>
                  <a:pt x="174" y="115"/>
                  <a:pt x="175" y="117"/>
                  <a:pt x="177" y="120"/>
                </a:cubicBezTo>
                <a:cubicBezTo>
                  <a:pt x="177" y="120"/>
                  <a:pt x="177" y="120"/>
                  <a:pt x="178" y="121"/>
                </a:cubicBezTo>
                <a:cubicBezTo>
                  <a:pt x="179" y="119"/>
                  <a:pt x="180" y="117"/>
                  <a:pt x="181" y="115"/>
                </a:cubicBezTo>
                <a:cubicBezTo>
                  <a:pt x="178" y="113"/>
                  <a:pt x="176" y="112"/>
                  <a:pt x="173" y="110"/>
                </a:cubicBezTo>
                <a:close/>
                <a:moveTo>
                  <a:pt x="12" y="61"/>
                </a:moveTo>
                <a:cubicBezTo>
                  <a:pt x="13" y="60"/>
                  <a:pt x="22" y="48"/>
                  <a:pt x="22" y="47"/>
                </a:cubicBezTo>
                <a:cubicBezTo>
                  <a:pt x="22" y="47"/>
                  <a:pt x="22" y="47"/>
                  <a:pt x="21" y="47"/>
                </a:cubicBezTo>
                <a:cubicBezTo>
                  <a:pt x="18" y="50"/>
                  <a:pt x="15" y="53"/>
                  <a:pt x="12" y="56"/>
                </a:cubicBezTo>
                <a:cubicBezTo>
                  <a:pt x="12" y="56"/>
                  <a:pt x="11" y="56"/>
                  <a:pt x="11" y="57"/>
                </a:cubicBezTo>
                <a:cubicBezTo>
                  <a:pt x="11" y="58"/>
                  <a:pt x="12" y="59"/>
                  <a:pt x="12" y="61"/>
                </a:cubicBezTo>
                <a:close/>
                <a:moveTo>
                  <a:pt x="36" y="199"/>
                </a:moveTo>
                <a:cubicBezTo>
                  <a:pt x="34" y="200"/>
                  <a:pt x="33" y="201"/>
                  <a:pt x="32" y="202"/>
                </a:cubicBezTo>
                <a:cubicBezTo>
                  <a:pt x="30" y="203"/>
                  <a:pt x="29" y="205"/>
                  <a:pt x="29" y="207"/>
                </a:cubicBezTo>
                <a:cubicBezTo>
                  <a:pt x="29" y="208"/>
                  <a:pt x="29" y="209"/>
                  <a:pt x="28" y="211"/>
                </a:cubicBezTo>
                <a:cubicBezTo>
                  <a:pt x="31" y="208"/>
                  <a:pt x="33" y="206"/>
                  <a:pt x="36" y="203"/>
                </a:cubicBezTo>
                <a:cubicBezTo>
                  <a:pt x="36" y="203"/>
                  <a:pt x="36" y="203"/>
                  <a:pt x="36" y="202"/>
                </a:cubicBezTo>
                <a:cubicBezTo>
                  <a:pt x="36" y="201"/>
                  <a:pt x="36" y="200"/>
                  <a:pt x="36" y="199"/>
                </a:cubicBezTo>
                <a:close/>
                <a:moveTo>
                  <a:pt x="97" y="78"/>
                </a:moveTo>
                <a:cubicBezTo>
                  <a:pt x="100" y="79"/>
                  <a:pt x="102" y="79"/>
                  <a:pt x="104" y="80"/>
                </a:cubicBezTo>
                <a:cubicBezTo>
                  <a:pt x="106" y="81"/>
                  <a:pt x="107" y="81"/>
                  <a:pt x="108" y="80"/>
                </a:cubicBezTo>
                <a:cubicBezTo>
                  <a:pt x="105" y="78"/>
                  <a:pt x="103" y="76"/>
                  <a:pt x="100" y="74"/>
                </a:cubicBezTo>
                <a:cubicBezTo>
                  <a:pt x="98" y="74"/>
                  <a:pt x="98" y="76"/>
                  <a:pt x="97" y="78"/>
                </a:cubicBezTo>
                <a:close/>
                <a:moveTo>
                  <a:pt x="80" y="72"/>
                </a:moveTo>
                <a:cubicBezTo>
                  <a:pt x="82" y="69"/>
                  <a:pt x="83" y="67"/>
                  <a:pt x="85" y="64"/>
                </a:cubicBezTo>
                <a:cubicBezTo>
                  <a:pt x="85" y="64"/>
                  <a:pt x="84" y="63"/>
                  <a:pt x="84" y="63"/>
                </a:cubicBezTo>
                <a:cubicBezTo>
                  <a:pt x="83" y="63"/>
                  <a:pt x="79" y="65"/>
                  <a:pt x="79" y="65"/>
                </a:cubicBezTo>
                <a:cubicBezTo>
                  <a:pt x="78" y="67"/>
                  <a:pt x="78" y="69"/>
                  <a:pt x="77" y="71"/>
                </a:cubicBezTo>
                <a:cubicBezTo>
                  <a:pt x="78" y="71"/>
                  <a:pt x="79" y="71"/>
                  <a:pt x="80" y="72"/>
                </a:cubicBezTo>
                <a:close/>
                <a:moveTo>
                  <a:pt x="78" y="162"/>
                </a:moveTo>
                <a:cubicBezTo>
                  <a:pt x="79" y="162"/>
                  <a:pt x="79" y="161"/>
                  <a:pt x="80" y="160"/>
                </a:cubicBezTo>
                <a:cubicBezTo>
                  <a:pt x="81" y="159"/>
                  <a:pt x="82" y="157"/>
                  <a:pt x="82" y="156"/>
                </a:cubicBezTo>
                <a:cubicBezTo>
                  <a:pt x="83" y="154"/>
                  <a:pt x="84" y="152"/>
                  <a:pt x="84" y="150"/>
                </a:cubicBezTo>
                <a:cubicBezTo>
                  <a:pt x="83" y="151"/>
                  <a:pt x="81" y="153"/>
                  <a:pt x="79" y="154"/>
                </a:cubicBezTo>
                <a:cubicBezTo>
                  <a:pt x="79" y="154"/>
                  <a:pt x="79" y="154"/>
                  <a:pt x="79" y="155"/>
                </a:cubicBezTo>
                <a:cubicBezTo>
                  <a:pt x="79" y="156"/>
                  <a:pt x="78" y="158"/>
                  <a:pt x="78" y="160"/>
                </a:cubicBezTo>
                <a:cubicBezTo>
                  <a:pt x="78" y="161"/>
                  <a:pt x="78" y="161"/>
                  <a:pt x="78" y="162"/>
                </a:cubicBezTo>
                <a:close/>
                <a:moveTo>
                  <a:pt x="113" y="161"/>
                </a:moveTo>
                <a:cubicBezTo>
                  <a:pt x="111" y="161"/>
                  <a:pt x="110" y="162"/>
                  <a:pt x="108" y="162"/>
                </a:cubicBezTo>
                <a:cubicBezTo>
                  <a:pt x="108" y="163"/>
                  <a:pt x="107" y="164"/>
                  <a:pt x="106" y="164"/>
                </a:cubicBezTo>
                <a:cubicBezTo>
                  <a:pt x="100" y="168"/>
                  <a:pt x="94" y="172"/>
                  <a:pt x="88" y="176"/>
                </a:cubicBezTo>
                <a:cubicBezTo>
                  <a:pt x="87" y="176"/>
                  <a:pt x="86" y="177"/>
                  <a:pt x="84" y="177"/>
                </a:cubicBezTo>
                <a:cubicBezTo>
                  <a:pt x="84" y="177"/>
                  <a:pt x="84" y="177"/>
                  <a:pt x="84" y="177"/>
                </a:cubicBezTo>
                <a:cubicBezTo>
                  <a:pt x="82" y="178"/>
                  <a:pt x="80" y="180"/>
                  <a:pt x="78" y="181"/>
                </a:cubicBezTo>
                <a:cubicBezTo>
                  <a:pt x="78" y="181"/>
                  <a:pt x="78" y="181"/>
                  <a:pt x="79" y="181"/>
                </a:cubicBezTo>
                <a:cubicBezTo>
                  <a:pt x="90" y="175"/>
                  <a:pt x="101" y="168"/>
                  <a:pt x="113" y="161"/>
                </a:cubicBezTo>
                <a:close/>
                <a:moveTo>
                  <a:pt x="196" y="127"/>
                </a:moveTo>
                <a:cubicBezTo>
                  <a:pt x="195" y="126"/>
                  <a:pt x="195" y="124"/>
                  <a:pt x="193" y="124"/>
                </a:cubicBezTo>
                <a:cubicBezTo>
                  <a:pt x="192" y="126"/>
                  <a:pt x="190" y="126"/>
                  <a:pt x="189" y="128"/>
                </a:cubicBezTo>
                <a:cubicBezTo>
                  <a:pt x="190" y="129"/>
                  <a:pt x="191" y="131"/>
                  <a:pt x="192" y="132"/>
                </a:cubicBezTo>
                <a:cubicBezTo>
                  <a:pt x="193" y="131"/>
                  <a:pt x="194" y="131"/>
                  <a:pt x="195" y="130"/>
                </a:cubicBezTo>
                <a:cubicBezTo>
                  <a:pt x="195" y="129"/>
                  <a:pt x="195" y="128"/>
                  <a:pt x="196" y="127"/>
                </a:cubicBezTo>
                <a:close/>
                <a:moveTo>
                  <a:pt x="48" y="140"/>
                </a:moveTo>
                <a:cubicBezTo>
                  <a:pt x="47" y="140"/>
                  <a:pt x="47" y="140"/>
                  <a:pt x="46" y="140"/>
                </a:cubicBezTo>
                <a:cubicBezTo>
                  <a:pt x="45" y="140"/>
                  <a:pt x="45" y="140"/>
                  <a:pt x="44" y="141"/>
                </a:cubicBezTo>
                <a:cubicBezTo>
                  <a:pt x="42" y="142"/>
                  <a:pt x="41" y="143"/>
                  <a:pt x="39" y="145"/>
                </a:cubicBezTo>
                <a:cubicBezTo>
                  <a:pt x="39" y="145"/>
                  <a:pt x="38" y="146"/>
                  <a:pt x="38" y="146"/>
                </a:cubicBezTo>
                <a:cubicBezTo>
                  <a:pt x="38" y="147"/>
                  <a:pt x="38" y="148"/>
                  <a:pt x="39" y="149"/>
                </a:cubicBezTo>
                <a:cubicBezTo>
                  <a:pt x="42" y="146"/>
                  <a:pt x="45" y="143"/>
                  <a:pt x="48" y="140"/>
                </a:cubicBezTo>
                <a:close/>
                <a:moveTo>
                  <a:pt x="103" y="123"/>
                </a:moveTo>
                <a:cubicBezTo>
                  <a:pt x="103" y="123"/>
                  <a:pt x="103" y="123"/>
                  <a:pt x="103" y="123"/>
                </a:cubicBezTo>
                <a:cubicBezTo>
                  <a:pt x="105" y="122"/>
                  <a:pt x="107" y="121"/>
                  <a:pt x="109" y="120"/>
                </a:cubicBezTo>
                <a:cubicBezTo>
                  <a:pt x="110" y="120"/>
                  <a:pt x="110" y="119"/>
                  <a:pt x="110" y="119"/>
                </a:cubicBezTo>
                <a:cubicBezTo>
                  <a:pt x="111" y="118"/>
                  <a:pt x="111" y="117"/>
                  <a:pt x="112" y="115"/>
                </a:cubicBezTo>
                <a:cubicBezTo>
                  <a:pt x="110" y="116"/>
                  <a:pt x="108" y="116"/>
                  <a:pt x="106" y="117"/>
                </a:cubicBezTo>
                <a:cubicBezTo>
                  <a:pt x="106" y="117"/>
                  <a:pt x="106" y="117"/>
                  <a:pt x="105" y="117"/>
                </a:cubicBezTo>
                <a:cubicBezTo>
                  <a:pt x="105" y="119"/>
                  <a:pt x="104" y="121"/>
                  <a:pt x="103" y="123"/>
                </a:cubicBezTo>
                <a:close/>
                <a:moveTo>
                  <a:pt x="89" y="93"/>
                </a:moveTo>
                <a:cubicBezTo>
                  <a:pt x="89" y="93"/>
                  <a:pt x="89" y="93"/>
                  <a:pt x="89" y="92"/>
                </a:cubicBezTo>
                <a:cubicBezTo>
                  <a:pt x="88" y="93"/>
                  <a:pt x="88" y="93"/>
                  <a:pt x="88" y="93"/>
                </a:cubicBezTo>
                <a:cubicBezTo>
                  <a:pt x="86" y="95"/>
                  <a:pt x="84" y="97"/>
                  <a:pt x="82" y="99"/>
                </a:cubicBezTo>
                <a:cubicBezTo>
                  <a:pt x="80" y="100"/>
                  <a:pt x="80" y="101"/>
                  <a:pt x="81" y="103"/>
                </a:cubicBezTo>
                <a:cubicBezTo>
                  <a:pt x="81" y="103"/>
                  <a:pt x="81" y="103"/>
                  <a:pt x="81" y="103"/>
                </a:cubicBezTo>
                <a:cubicBezTo>
                  <a:pt x="82" y="103"/>
                  <a:pt x="82" y="102"/>
                  <a:pt x="83" y="102"/>
                </a:cubicBezTo>
                <a:cubicBezTo>
                  <a:pt x="85" y="100"/>
                  <a:pt x="87" y="98"/>
                  <a:pt x="88" y="96"/>
                </a:cubicBezTo>
                <a:cubicBezTo>
                  <a:pt x="88" y="95"/>
                  <a:pt x="88" y="94"/>
                  <a:pt x="89" y="93"/>
                </a:cubicBezTo>
                <a:close/>
                <a:moveTo>
                  <a:pt x="59" y="117"/>
                </a:moveTo>
                <a:cubicBezTo>
                  <a:pt x="56" y="119"/>
                  <a:pt x="52" y="127"/>
                  <a:pt x="52" y="130"/>
                </a:cubicBezTo>
                <a:cubicBezTo>
                  <a:pt x="52" y="130"/>
                  <a:pt x="52" y="130"/>
                  <a:pt x="52" y="130"/>
                </a:cubicBezTo>
                <a:cubicBezTo>
                  <a:pt x="54" y="127"/>
                  <a:pt x="57" y="124"/>
                  <a:pt x="59" y="122"/>
                </a:cubicBezTo>
                <a:cubicBezTo>
                  <a:pt x="59" y="121"/>
                  <a:pt x="59" y="121"/>
                  <a:pt x="59" y="121"/>
                </a:cubicBezTo>
                <a:cubicBezTo>
                  <a:pt x="59" y="120"/>
                  <a:pt x="59" y="118"/>
                  <a:pt x="59" y="117"/>
                </a:cubicBezTo>
                <a:close/>
                <a:moveTo>
                  <a:pt x="17" y="97"/>
                </a:moveTo>
                <a:cubicBezTo>
                  <a:pt x="19" y="95"/>
                  <a:pt x="20" y="93"/>
                  <a:pt x="22" y="90"/>
                </a:cubicBezTo>
                <a:cubicBezTo>
                  <a:pt x="22" y="90"/>
                  <a:pt x="22" y="90"/>
                  <a:pt x="22" y="90"/>
                </a:cubicBezTo>
                <a:cubicBezTo>
                  <a:pt x="23" y="88"/>
                  <a:pt x="23" y="85"/>
                  <a:pt x="23" y="83"/>
                </a:cubicBezTo>
                <a:cubicBezTo>
                  <a:pt x="23" y="84"/>
                  <a:pt x="22" y="84"/>
                  <a:pt x="22" y="84"/>
                </a:cubicBezTo>
                <a:cubicBezTo>
                  <a:pt x="21" y="87"/>
                  <a:pt x="19" y="90"/>
                  <a:pt x="17" y="93"/>
                </a:cubicBezTo>
                <a:cubicBezTo>
                  <a:pt x="16" y="94"/>
                  <a:pt x="16" y="95"/>
                  <a:pt x="17" y="97"/>
                </a:cubicBezTo>
                <a:close/>
                <a:moveTo>
                  <a:pt x="94" y="79"/>
                </a:moveTo>
                <a:cubicBezTo>
                  <a:pt x="93" y="79"/>
                  <a:pt x="93" y="79"/>
                  <a:pt x="92" y="79"/>
                </a:cubicBezTo>
                <a:cubicBezTo>
                  <a:pt x="90" y="82"/>
                  <a:pt x="88" y="85"/>
                  <a:pt x="86" y="88"/>
                </a:cubicBezTo>
                <a:cubicBezTo>
                  <a:pt x="88" y="88"/>
                  <a:pt x="89" y="87"/>
                  <a:pt x="91" y="87"/>
                </a:cubicBezTo>
                <a:cubicBezTo>
                  <a:pt x="91" y="86"/>
                  <a:pt x="91" y="86"/>
                  <a:pt x="92" y="86"/>
                </a:cubicBezTo>
                <a:cubicBezTo>
                  <a:pt x="92" y="84"/>
                  <a:pt x="93" y="81"/>
                  <a:pt x="94" y="79"/>
                </a:cubicBezTo>
                <a:close/>
                <a:moveTo>
                  <a:pt x="37" y="98"/>
                </a:moveTo>
                <a:cubicBezTo>
                  <a:pt x="37" y="98"/>
                  <a:pt x="37" y="98"/>
                  <a:pt x="36" y="97"/>
                </a:cubicBezTo>
                <a:cubicBezTo>
                  <a:pt x="35" y="99"/>
                  <a:pt x="34" y="101"/>
                  <a:pt x="32" y="103"/>
                </a:cubicBezTo>
                <a:cubicBezTo>
                  <a:pt x="32" y="103"/>
                  <a:pt x="32" y="103"/>
                  <a:pt x="32" y="103"/>
                </a:cubicBezTo>
                <a:cubicBezTo>
                  <a:pt x="31" y="106"/>
                  <a:pt x="31" y="108"/>
                  <a:pt x="30" y="111"/>
                </a:cubicBezTo>
                <a:cubicBezTo>
                  <a:pt x="31" y="110"/>
                  <a:pt x="32" y="110"/>
                  <a:pt x="33" y="109"/>
                </a:cubicBezTo>
                <a:cubicBezTo>
                  <a:pt x="34" y="105"/>
                  <a:pt x="35" y="101"/>
                  <a:pt x="37" y="98"/>
                </a:cubicBezTo>
                <a:close/>
                <a:moveTo>
                  <a:pt x="36" y="212"/>
                </a:moveTo>
                <a:cubicBezTo>
                  <a:pt x="44" y="208"/>
                  <a:pt x="53" y="204"/>
                  <a:pt x="60" y="198"/>
                </a:cubicBezTo>
                <a:cubicBezTo>
                  <a:pt x="51" y="202"/>
                  <a:pt x="44" y="207"/>
                  <a:pt x="36" y="212"/>
                </a:cubicBezTo>
                <a:close/>
                <a:moveTo>
                  <a:pt x="115" y="103"/>
                </a:moveTo>
                <a:cubicBezTo>
                  <a:pt x="113" y="104"/>
                  <a:pt x="112" y="105"/>
                  <a:pt x="110" y="106"/>
                </a:cubicBezTo>
                <a:cubicBezTo>
                  <a:pt x="110" y="106"/>
                  <a:pt x="110" y="106"/>
                  <a:pt x="110" y="106"/>
                </a:cubicBezTo>
                <a:cubicBezTo>
                  <a:pt x="110" y="108"/>
                  <a:pt x="109" y="110"/>
                  <a:pt x="108" y="111"/>
                </a:cubicBezTo>
                <a:cubicBezTo>
                  <a:pt x="110" y="111"/>
                  <a:pt x="112" y="111"/>
                  <a:pt x="114" y="110"/>
                </a:cubicBezTo>
                <a:cubicBezTo>
                  <a:pt x="114" y="108"/>
                  <a:pt x="115" y="106"/>
                  <a:pt x="115" y="103"/>
                </a:cubicBezTo>
                <a:close/>
                <a:moveTo>
                  <a:pt x="24" y="182"/>
                </a:moveTo>
                <a:cubicBezTo>
                  <a:pt x="24" y="182"/>
                  <a:pt x="24" y="182"/>
                  <a:pt x="24" y="182"/>
                </a:cubicBezTo>
                <a:cubicBezTo>
                  <a:pt x="25" y="180"/>
                  <a:pt x="26" y="179"/>
                  <a:pt x="28" y="178"/>
                </a:cubicBezTo>
                <a:cubicBezTo>
                  <a:pt x="28" y="178"/>
                  <a:pt x="28" y="177"/>
                  <a:pt x="28" y="177"/>
                </a:cubicBezTo>
                <a:cubicBezTo>
                  <a:pt x="28" y="176"/>
                  <a:pt x="28" y="174"/>
                  <a:pt x="29" y="173"/>
                </a:cubicBezTo>
                <a:cubicBezTo>
                  <a:pt x="29" y="172"/>
                  <a:pt x="29" y="172"/>
                  <a:pt x="29" y="172"/>
                </a:cubicBezTo>
                <a:cubicBezTo>
                  <a:pt x="27" y="173"/>
                  <a:pt x="26" y="174"/>
                  <a:pt x="24" y="176"/>
                </a:cubicBezTo>
                <a:cubicBezTo>
                  <a:pt x="24" y="176"/>
                  <a:pt x="23" y="176"/>
                  <a:pt x="23" y="176"/>
                </a:cubicBezTo>
                <a:cubicBezTo>
                  <a:pt x="24" y="178"/>
                  <a:pt x="24" y="180"/>
                  <a:pt x="24" y="182"/>
                </a:cubicBezTo>
                <a:close/>
                <a:moveTo>
                  <a:pt x="123" y="120"/>
                </a:moveTo>
                <a:cubicBezTo>
                  <a:pt x="123" y="120"/>
                  <a:pt x="123" y="120"/>
                  <a:pt x="123" y="120"/>
                </a:cubicBezTo>
                <a:cubicBezTo>
                  <a:pt x="119" y="122"/>
                  <a:pt x="115" y="125"/>
                  <a:pt x="111" y="128"/>
                </a:cubicBezTo>
                <a:cubicBezTo>
                  <a:pt x="112" y="129"/>
                  <a:pt x="113" y="129"/>
                  <a:pt x="114" y="130"/>
                </a:cubicBezTo>
                <a:cubicBezTo>
                  <a:pt x="117" y="127"/>
                  <a:pt x="120" y="123"/>
                  <a:pt x="123" y="120"/>
                </a:cubicBezTo>
                <a:close/>
                <a:moveTo>
                  <a:pt x="109" y="174"/>
                </a:moveTo>
                <a:cubicBezTo>
                  <a:pt x="106" y="176"/>
                  <a:pt x="102" y="179"/>
                  <a:pt x="98" y="181"/>
                </a:cubicBezTo>
                <a:cubicBezTo>
                  <a:pt x="99" y="182"/>
                  <a:pt x="99" y="182"/>
                  <a:pt x="100" y="182"/>
                </a:cubicBezTo>
                <a:cubicBezTo>
                  <a:pt x="103" y="180"/>
                  <a:pt x="107" y="178"/>
                  <a:pt x="110" y="176"/>
                </a:cubicBezTo>
                <a:cubicBezTo>
                  <a:pt x="110" y="175"/>
                  <a:pt x="109" y="175"/>
                  <a:pt x="109" y="174"/>
                </a:cubicBezTo>
                <a:close/>
                <a:moveTo>
                  <a:pt x="17" y="115"/>
                </a:moveTo>
                <a:cubicBezTo>
                  <a:pt x="18" y="115"/>
                  <a:pt x="18" y="115"/>
                  <a:pt x="18" y="115"/>
                </a:cubicBezTo>
                <a:cubicBezTo>
                  <a:pt x="18" y="114"/>
                  <a:pt x="19" y="114"/>
                  <a:pt x="20" y="113"/>
                </a:cubicBezTo>
                <a:cubicBezTo>
                  <a:pt x="20" y="113"/>
                  <a:pt x="20" y="112"/>
                  <a:pt x="20" y="112"/>
                </a:cubicBezTo>
                <a:cubicBezTo>
                  <a:pt x="20" y="110"/>
                  <a:pt x="21" y="107"/>
                  <a:pt x="21" y="105"/>
                </a:cubicBezTo>
                <a:cubicBezTo>
                  <a:pt x="21" y="105"/>
                  <a:pt x="21" y="104"/>
                  <a:pt x="21" y="104"/>
                </a:cubicBezTo>
                <a:cubicBezTo>
                  <a:pt x="19" y="105"/>
                  <a:pt x="18" y="106"/>
                  <a:pt x="18" y="107"/>
                </a:cubicBezTo>
                <a:cubicBezTo>
                  <a:pt x="17" y="107"/>
                  <a:pt x="17" y="107"/>
                  <a:pt x="17" y="108"/>
                </a:cubicBezTo>
                <a:cubicBezTo>
                  <a:pt x="17" y="110"/>
                  <a:pt x="17" y="113"/>
                  <a:pt x="17" y="115"/>
                </a:cubicBezTo>
                <a:close/>
                <a:moveTo>
                  <a:pt x="71" y="144"/>
                </a:moveTo>
                <a:cubicBezTo>
                  <a:pt x="70" y="144"/>
                  <a:pt x="68" y="144"/>
                  <a:pt x="67" y="144"/>
                </a:cubicBezTo>
                <a:cubicBezTo>
                  <a:pt x="66" y="145"/>
                  <a:pt x="65" y="146"/>
                  <a:pt x="65" y="146"/>
                </a:cubicBezTo>
                <a:cubicBezTo>
                  <a:pt x="64" y="146"/>
                  <a:pt x="64" y="147"/>
                  <a:pt x="64" y="147"/>
                </a:cubicBezTo>
                <a:cubicBezTo>
                  <a:pt x="64" y="149"/>
                  <a:pt x="64" y="150"/>
                  <a:pt x="65" y="152"/>
                </a:cubicBezTo>
                <a:cubicBezTo>
                  <a:pt x="65" y="152"/>
                  <a:pt x="65" y="152"/>
                  <a:pt x="65" y="152"/>
                </a:cubicBezTo>
                <a:cubicBezTo>
                  <a:pt x="67" y="150"/>
                  <a:pt x="69" y="147"/>
                  <a:pt x="71" y="144"/>
                </a:cubicBezTo>
                <a:close/>
                <a:moveTo>
                  <a:pt x="36" y="144"/>
                </a:moveTo>
                <a:cubicBezTo>
                  <a:pt x="38" y="142"/>
                  <a:pt x="41" y="140"/>
                  <a:pt x="43" y="138"/>
                </a:cubicBezTo>
                <a:cubicBezTo>
                  <a:pt x="42" y="137"/>
                  <a:pt x="42" y="136"/>
                  <a:pt x="41" y="135"/>
                </a:cubicBezTo>
                <a:cubicBezTo>
                  <a:pt x="40" y="137"/>
                  <a:pt x="38" y="138"/>
                  <a:pt x="36" y="140"/>
                </a:cubicBezTo>
                <a:cubicBezTo>
                  <a:pt x="36" y="141"/>
                  <a:pt x="35" y="142"/>
                  <a:pt x="36" y="143"/>
                </a:cubicBezTo>
                <a:cubicBezTo>
                  <a:pt x="36" y="143"/>
                  <a:pt x="36" y="143"/>
                  <a:pt x="36" y="144"/>
                </a:cubicBezTo>
                <a:close/>
                <a:moveTo>
                  <a:pt x="68" y="95"/>
                </a:moveTo>
                <a:cubicBezTo>
                  <a:pt x="67" y="96"/>
                  <a:pt x="67" y="96"/>
                  <a:pt x="67" y="96"/>
                </a:cubicBezTo>
                <a:cubicBezTo>
                  <a:pt x="66" y="98"/>
                  <a:pt x="65" y="100"/>
                  <a:pt x="64" y="102"/>
                </a:cubicBezTo>
                <a:cubicBezTo>
                  <a:pt x="63" y="103"/>
                  <a:pt x="62" y="104"/>
                  <a:pt x="61" y="104"/>
                </a:cubicBezTo>
                <a:cubicBezTo>
                  <a:pt x="61" y="105"/>
                  <a:pt x="60" y="106"/>
                  <a:pt x="60" y="107"/>
                </a:cubicBezTo>
                <a:cubicBezTo>
                  <a:pt x="61" y="107"/>
                  <a:pt x="61" y="107"/>
                  <a:pt x="61" y="107"/>
                </a:cubicBezTo>
                <a:cubicBezTo>
                  <a:pt x="62" y="106"/>
                  <a:pt x="64" y="105"/>
                  <a:pt x="65" y="103"/>
                </a:cubicBezTo>
                <a:cubicBezTo>
                  <a:pt x="66" y="101"/>
                  <a:pt x="68" y="99"/>
                  <a:pt x="69" y="97"/>
                </a:cubicBezTo>
                <a:cubicBezTo>
                  <a:pt x="69" y="96"/>
                  <a:pt x="68" y="96"/>
                  <a:pt x="68" y="95"/>
                </a:cubicBezTo>
                <a:close/>
                <a:moveTo>
                  <a:pt x="43" y="196"/>
                </a:moveTo>
                <a:cubicBezTo>
                  <a:pt x="45" y="195"/>
                  <a:pt x="56" y="183"/>
                  <a:pt x="57" y="182"/>
                </a:cubicBezTo>
                <a:cubicBezTo>
                  <a:pt x="53" y="186"/>
                  <a:pt x="48" y="189"/>
                  <a:pt x="44" y="192"/>
                </a:cubicBezTo>
                <a:cubicBezTo>
                  <a:pt x="44" y="192"/>
                  <a:pt x="44" y="192"/>
                  <a:pt x="44" y="193"/>
                </a:cubicBezTo>
                <a:cubicBezTo>
                  <a:pt x="44" y="194"/>
                  <a:pt x="44" y="195"/>
                  <a:pt x="43" y="196"/>
                </a:cubicBezTo>
                <a:close/>
                <a:moveTo>
                  <a:pt x="3" y="76"/>
                </a:moveTo>
                <a:cubicBezTo>
                  <a:pt x="3" y="81"/>
                  <a:pt x="3" y="87"/>
                  <a:pt x="3" y="92"/>
                </a:cubicBezTo>
                <a:cubicBezTo>
                  <a:pt x="4" y="91"/>
                  <a:pt x="4" y="90"/>
                  <a:pt x="4" y="89"/>
                </a:cubicBezTo>
                <a:cubicBezTo>
                  <a:pt x="4" y="86"/>
                  <a:pt x="4" y="83"/>
                  <a:pt x="5" y="79"/>
                </a:cubicBezTo>
                <a:cubicBezTo>
                  <a:pt x="5" y="78"/>
                  <a:pt x="5" y="78"/>
                  <a:pt x="5" y="77"/>
                </a:cubicBezTo>
                <a:cubicBezTo>
                  <a:pt x="4" y="76"/>
                  <a:pt x="3" y="76"/>
                  <a:pt x="3" y="76"/>
                </a:cubicBezTo>
                <a:close/>
                <a:moveTo>
                  <a:pt x="9" y="36"/>
                </a:moveTo>
                <a:cubicBezTo>
                  <a:pt x="10" y="36"/>
                  <a:pt x="10" y="36"/>
                  <a:pt x="10" y="36"/>
                </a:cubicBezTo>
                <a:cubicBezTo>
                  <a:pt x="11" y="34"/>
                  <a:pt x="12" y="31"/>
                  <a:pt x="14" y="29"/>
                </a:cubicBezTo>
                <a:cubicBezTo>
                  <a:pt x="13" y="28"/>
                  <a:pt x="12" y="27"/>
                  <a:pt x="12" y="27"/>
                </a:cubicBezTo>
                <a:cubicBezTo>
                  <a:pt x="11" y="27"/>
                  <a:pt x="11" y="27"/>
                  <a:pt x="11" y="27"/>
                </a:cubicBezTo>
                <a:cubicBezTo>
                  <a:pt x="9" y="29"/>
                  <a:pt x="9" y="29"/>
                  <a:pt x="9" y="32"/>
                </a:cubicBezTo>
                <a:cubicBezTo>
                  <a:pt x="9" y="33"/>
                  <a:pt x="9" y="35"/>
                  <a:pt x="9" y="36"/>
                </a:cubicBezTo>
                <a:close/>
                <a:moveTo>
                  <a:pt x="12" y="65"/>
                </a:moveTo>
                <a:cubicBezTo>
                  <a:pt x="12" y="65"/>
                  <a:pt x="13" y="65"/>
                  <a:pt x="13" y="66"/>
                </a:cubicBezTo>
                <a:cubicBezTo>
                  <a:pt x="14" y="64"/>
                  <a:pt x="16" y="63"/>
                  <a:pt x="17" y="61"/>
                </a:cubicBezTo>
                <a:cubicBezTo>
                  <a:pt x="18" y="60"/>
                  <a:pt x="19" y="59"/>
                  <a:pt x="19" y="59"/>
                </a:cubicBezTo>
                <a:cubicBezTo>
                  <a:pt x="21" y="55"/>
                  <a:pt x="24" y="51"/>
                  <a:pt x="26" y="48"/>
                </a:cubicBezTo>
                <a:cubicBezTo>
                  <a:pt x="26" y="47"/>
                  <a:pt x="26" y="47"/>
                  <a:pt x="27" y="46"/>
                </a:cubicBezTo>
                <a:cubicBezTo>
                  <a:pt x="27" y="46"/>
                  <a:pt x="26" y="46"/>
                  <a:pt x="26" y="46"/>
                </a:cubicBezTo>
                <a:cubicBezTo>
                  <a:pt x="22" y="53"/>
                  <a:pt x="17" y="59"/>
                  <a:pt x="12" y="65"/>
                </a:cubicBezTo>
                <a:close/>
                <a:moveTo>
                  <a:pt x="130" y="126"/>
                </a:moveTo>
                <a:cubicBezTo>
                  <a:pt x="130" y="125"/>
                  <a:pt x="129" y="126"/>
                  <a:pt x="129" y="126"/>
                </a:cubicBezTo>
                <a:cubicBezTo>
                  <a:pt x="125" y="128"/>
                  <a:pt x="122" y="129"/>
                  <a:pt x="118" y="131"/>
                </a:cubicBezTo>
                <a:cubicBezTo>
                  <a:pt x="118" y="131"/>
                  <a:pt x="118" y="132"/>
                  <a:pt x="118" y="132"/>
                </a:cubicBezTo>
                <a:cubicBezTo>
                  <a:pt x="118" y="132"/>
                  <a:pt x="118" y="132"/>
                  <a:pt x="119" y="132"/>
                </a:cubicBezTo>
                <a:cubicBezTo>
                  <a:pt x="120" y="133"/>
                  <a:pt x="120" y="133"/>
                  <a:pt x="121" y="132"/>
                </a:cubicBezTo>
                <a:cubicBezTo>
                  <a:pt x="123" y="131"/>
                  <a:pt x="125" y="130"/>
                  <a:pt x="127" y="128"/>
                </a:cubicBezTo>
                <a:cubicBezTo>
                  <a:pt x="128" y="128"/>
                  <a:pt x="129" y="127"/>
                  <a:pt x="130" y="126"/>
                </a:cubicBezTo>
                <a:close/>
                <a:moveTo>
                  <a:pt x="98" y="134"/>
                </a:moveTo>
                <a:cubicBezTo>
                  <a:pt x="98" y="134"/>
                  <a:pt x="98" y="134"/>
                  <a:pt x="98" y="134"/>
                </a:cubicBezTo>
                <a:cubicBezTo>
                  <a:pt x="100" y="132"/>
                  <a:pt x="103" y="130"/>
                  <a:pt x="105" y="129"/>
                </a:cubicBezTo>
                <a:cubicBezTo>
                  <a:pt x="105" y="127"/>
                  <a:pt x="105" y="127"/>
                  <a:pt x="104" y="126"/>
                </a:cubicBezTo>
                <a:cubicBezTo>
                  <a:pt x="103" y="126"/>
                  <a:pt x="102" y="127"/>
                  <a:pt x="101" y="127"/>
                </a:cubicBezTo>
                <a:cubicBezTo>
                  <a:pt x="101" y="128"/>
                  <a:pt x="101" y="128"/>
                  <a:pt x="100" y="128"/>
                </a:cubicBezTo>
                <a:cubicBezTo>
                  <a:pt x="99" y="130"/>
                  <a:pt x="99" y="132"/>
                  <a:pt x="98" y="134"/>
                </a:cubicBezTo>
                <a:close/>
                <a:moveTo>
                  <a:pt x="66" y="68"/>
                </a:moveTo>
                <a:cubicBezTo>
                  <a:pt x="68" y="65"/>
                  <a:pt x="69" y="61"/>
                  <a:pt x="71" y="57"/>
                </a:cubicBezTo>
                <a:cubicBezTo>
                  <a:pt x="70" y="58"/>
                  <a:pt x="70" y="58"/>
                  <a:pt x="69" y="58"/>
                </a:cubicBezTo>
                <a:cubicBezTo>
                  <a:pt x="68" y="60"/>
                  <a:pt x="67" y="62"/>
                  <a:pt x="65" y="64"/>
                </a:cubicBezTo>
                <a:cubicBezTo>
                  <a:pt x="65" y="64"/>
                  <a:pt x="64" y="65"/>
                  <a:pt x="64" y="66"/>
                </a:cubicBezTo>
                <a:cubicBezTo>
                  <a:pt x="64" y="67"/>
                  <a:pt x="64" y="68"/>
                  <a:pt x="66" y="68"/>
                </a:cubicBezTo>
                <a:close/>
                <a:moveTo>
                  <a:pt x="14" y="76"/>
                </a:moveTo>
                <a:cubicBezTo>
                  <a:pt x="14" y="76"/>
                  <a:pt x="14" y="76"/>
                  <a:pt x="14" y="76"/>
                </a:cubicBezTo>
                <a:cubicBezTo>
                  <a:pt x="16" y="73"/>
                  <a:pt x="19" y="70"/>
                  <a:pt x="21" y="66"/>
                </a:cubicBezTo>
                <a:cubicBezTo>
                  <a:pt x="22" y="65"/>
                  <a:pt x="23" y="64"/>
                  <a:pt x="23" y="63"/>
                </a:cubicBezTo>
                <a:cubicBezTo>
                  <a:pt x="22" y="63"/>
                  <a:pt x="22" y="64"/>
                  <a:pt x="22" y="64"/>
                </a:cubicBezTo>
                <a:cubicBezTo>
                  <a:pt x="20" y="66"/>
                  <a:pt x="18" y="69"/>
                  <a:pt x="16" y="71"/>
                </a:cubicBezTo>
                <a:cubicBezTo>
                  <a:pt x="15" y="72"/>
                  <a:pt x="14" y="73"/>
                  <a:pt x="13" y="73"/>
                </a:cubicBezTo>
                <a:cubicBezTo>
                  <a:pt x="13" y="74"/>
                  <a:pt x="13" y="75"/>
                  <a:pt x="13" y="76"/>
                </a:cubicBezTo>
                <a:cubicBezTo>
                  <a:pt x="13" y="76"/>
                  <a:pt x="13" y="76"/>
                  <a:pt x="14" y="76"/>
                </a:cubicBezTo>
                <a:close/>
                <a:moveTo>
                  <a:pt x="96" y="182"/>
                </a:moveTo>
                <a:cubicBezTo>
                  <a:pt x="93" y="185"/>
                  <a:pt x="89" y="187"/>
                  <a:pt x="86" y="190"/>
                </a:cubicBezTo>
                <a:cubicBezTo>
                  <a:pt x="86" y="191"/>
                  <a:pt x="86" y="191"/>
                  <a:pt x="87" y="190"/>
                </a:cubicBezTo>
                <a:cubicBezTo>
                  <a:pt x="90" y="188"/>
                  <a:pt x="93" y="187"/>
                  <a:pt x="96" y="185"/>
                </a:cubicBezTo>
                <a:cubicBezTo>
                  <a:pt x="96" y="185"/>
                  <a:pt x="97" y="185"/>
                  <a:pt x="97" y="184"/>
                </a:cubicBezTo>
                <a:cubicBezTo>
                  <a:pt x="97" y="184"/>
                  <a:pt x="97" y="183"/>
                  <a:pt x="96" y="182"/>
                </a:cubicBezTo>
                <a:close/>
                <a:moveTo>
                  <a:pt x="51" y="93"/>
                </a:moveTo>
                <a:cubicBezTo>
                  <a:pt x="51" y="93"/>
                  <a:pt x="51" y="93"/>
                  <a:pt x="51" y="93"/>
                </a:cubicBezTo>
                <a:cubicBezTo>
                  <a:pt x="52" y="93"/>
                  <a:pt x="52" y="92"/>
                  <a:pt x="53" y="92"/>
                </a:cubicBezTo>
                <a:cubicBezTo>
                  <a:pt x="53" y="91"/>
                  <a:pt x="54" y="90"/>
                  <a:pt x="54" y="90"/>
                </a:cubicBezTo>
                <a:cubicBezTo>
                  <a:pt x="53" y="88"/>
                  <a:pt x="53" y="87"/>
                  <a:pt x="53" y="85"/>
                </a:cubicBezTo>
                <a:cubicBezTo>
                  <a:pt x="53" y="85"/>
                  <a:pt x="53" y="84"/>
                  <a:pt x="53" y="83"/>
                </a:cubicBezTo>
                <a:cubicBezTo>
                  <a:pt x="52" y="84"/>
                  <a:pt x="51" y="85"/>
                  <a:pt x="51" y="86"/>
                </a:cubicBezTo>
                <a:cubicBezTo>
                  <a:pt x="51" y="86"/>
                  <a:pt x="51" y="87"/>
                  <a:pt x="51" y="87"/>
                </a:cubicBezTo>
                <a:cubicBezTo>
                  <a:pt x="51" y="89"/>
                  <a:pt x="51" y="91"/>
                  <a:pt x="51" y="93"/>
                </a:cubicBezTo>
                <a:close/>
                <a:moveTo>
                  <a:pt x="75" y="144"/>
                </a:moveTo>
                <a:cubicBezTo>
                  <a:pt x="75" y="143"/>
                  <a:pt x="75" y="143"/>
                  <a:pt x="75" y="143"/>
                </a:cubicBezTo>
                <a:cubicBezTo>
                  <a:pt x="73" y="145"/>
                  <a:pt x="72" y="147"/>
                  <a:pt x="71" y="149"/>
                </a:cubicBezTo>
                <a:cubicBezTo>
                  <a:pt x="73" y="150"/>
                  <a:pt x="73" y="151"/>
                  <a:pt x="72" y="152"/>
                </a:cubicBezTo>
                <a:cubicBezTo>
                  <a:pt x="71" y="153"/>
                  <a:pt x="71" y="153"/>
                  <a:pt x="70" y="154"/>
                </a:cubicBezTo>
                <a:cubicBezTo>
                  <a:pt x="70" y="154"/>
                  <a:pt x="69" y="155"/>
                  <a:pt x="69" y="155"/>
                </a:cubicBezTo>
                <a:cubicBezTo>
                  <a:pt x="69" y="155"/>
                  <a:pt x="69" y="155"/>
                  <a:pt x="69" y="156"/>
                </a:cubicBezTo>
                <a:cubicBezTo>
                  <a:pt x="70" y="155"/>
                  <a:pt x="71" y="155"/>
                  <a:pt x="72" y="155"/>
                </a:cubicBezTo>
                <a:cubicBezTo>
                  <a:pt x="72" y="155"/>
                  <a:pt x="73" y="154"/>
                  <a:pt x="73" y="154"/>
                </a:cubicBezTo>
                <a:cubicBezTo>
                  <a:pt x="73" y="150"/>
                  <a:pt x="74" y="147"/>
                  <a:pt x="75" y="144"/>
                </a:cubicBezTo>
                <a:close/>
                <a:moveTo>
                  <a:pt x="113" y="174"/>
                </a:moveTo>
                <a:cubicBezTo>
                  <a:pt x="115" y="172"/>
                  <a:pt x="118" y="171"/>
                  <a:pt x="120" y="169"/>
                </a:cubicBezTo>
                <a:cubicBezTo>
                  <a:pt x="120" y="169"/>
                  <a:pt x="120" y="168"/>
                  <a:pt x="120" y="167"/>
                </a:cubicBezTo>
                <a:cubicBezTo>
                  <a:pt x="117" y="169"/>
                  <a:pt x="114" y="171"/>
                  <a:pt x="111" y="173"/>
                </a:cubicBezTo>
                <a:cubicBezTo>
                  <a:pt x="112" y="173"/>
                  <a:pt x="112" y="174"/>
                  <a:pt x="113" y="174"/>
                </a:cubicBezTo>
                <a:close/>
                <a:moveTo>
                  <a:pt x="67" y="79"/>
                </a:moveTo>
                <a:cubicBezTo>
                  <a:pt x="67" y="79"/>
                  <a:pt x="67" y="79"/>
                  <a:pt x="66" y="79"/>
                </a:cubicBezTo>
                <a:cubicBezTo>
                  <a:pt x="66" y="80"/>
                  <a:pt x="66" y="81"/>
                  <a:pt x="66" y="82"/>
                </a:cubicBezTo>
                <a:cubicBezTo>
                  <a:pt x="66" y="83"/>
                  <a:pt x="66" y="84"/>
                  <a:pt x="66" y="85"/>
                </a:cubicBezTo>
                <a:cubicBezTo>
                  <a:pt x="65" y="86"/>
                  <a:pt x="65" y="88"/>
                  <a:pt x="66" y="89"/>
                </a:cubicBezTo>
                <a:cubicBezTo>
                  <a:pt x="67" y="87"/>
                  <a:pt x="68" y="85"/>
                  <a:pt x="69" y="84"/>
                </a:cubicBezTo>
                <a:cubicBezTo>
                  <a:pt x="69" y="83"/>
                  <a:pt x="69" y="83"/>
                  <a:pt x="69" y="83"/>
                </a:cubicBezTo>
                <a:cubicBezTo>
                  <a:pt x="68" y="82"/>
                  <a:pt x="68" y="80"/>
                  <a:pt x="67" y="79"/>
                </a:cubicBezTo>
                <a:close/>
                <a:moveTo>
                  <a:pt x="42" y="172"/>
                </a:moveTo>
                <a:cubicBezTo>
                  <a:pt x="43" y="171"/>
                  <a:pt x="45" y="170"/>
                  <a:pt x="45" y="167"/>
                </a:cubicBezTo>
                <a:cubicBezTo>
                  <a:pt x="45" y="166"/>
                  <a:pt x="45" y="165"/>
                  <a:pt x="46" y="165"/>
                </a:cubicBezTo>
                <a:cubicBezTo>
                  <a:pt x="46" y="164"/>
                  <a:pt x="46" y="164"/>
                  <a:pt x="46" y="163"/>
                </a:cubicBezTo>
                <a:cubicBezTo>
                  <a:pt x="45" y="164"/>
                  <a:pt x="44" y="165"/>
                  <a:pt x="43" y="166"/>
                </a:cubicBezTo>
                <a:cubicBezTo>
                  <a:pt x="41" y="168"/>
                  <a:pt x="41" y="168"/>
                  <a:pt x="41" y="172"/>
                </a:cubicBezTo>
                <a:cubicBezTo>
                  <a:pt x="41" y="172"/>
                  <a:pt x="41" y="172"/>
                  <a:pt x="42" y="172"/>
                </a:cubicBezTo>
                <a:close/>
                <a:moveTo>
                  <a:pt x="30" y="163"/>
                </a:moveTo>
                <a:cubicBezTo>
                  <a:pt x="30" y="163"/>
                  <a:pt x="30" y="163"/>
                  <a:pt x="30" y="163"/>
                </a:cubicBezTo>
                <a:cubicBezTo>
                  <a:pt x="28" y="166"/>
                  <a:pt x="26" y="168"/>
                  <a:pt x="24" y="171"/>
                </a:cubicBezTo>
                <a:cubicBezTo>
                  <a:pt x="23" y="171"/>
                  <a:pt x="23" y="172"/>
                  <a:pt x="23" y="173"/>
                </a:cubicBezTo>
                <a:cubicBezTo>
                  <a:pt x="26" y="171"/>
                  <a:pt x="27" y="169"/>
                  <a:pt x="29" y="167"/>
                </a:cubicBezTo>
                <a:cubicBezTo>
                  <a:pt x="30" y="167"/>
                  <a:pt x="30" y="167"/>
                  <a:pt x="30" y="167"/>
                </a:cubicBezTo>
                <a:cubicBezTo>
                  <a:pt x="30" y="166"/>
                  <a:pt x="30" y="164"/>
                  <a:pt x="30" y="163"/>
                </a:cubicBezTo>
                <a:close/>
                <a:moveTo>
                  <a:pt x="47" y="156"/>
                </a:moveTo>
                <a:cubicBezTo>
                  <a:pt x="47" y="156"/>
                  <a:pt x="46" y="157"/>
                  <a:pt x="46" y="157"/>
                </a:cubicBezTo>
                <a:cubicBezTo>
                  <a:pt x="44" y="158"/>
                  <a:pt x="43" y="160"/>
                  <a:pt x="41" y="161"/>
                </a:cubicBezTo>
                <a:cubicBezTo>
                  <a:pt x="40" y="162"/>
                  <a:pt x="39" y="163"/>
                  <a:pt x="40" y="165"/>
                </a:cubicBezTo>
                <a:cubicBezTo>
                  <a:pt x="42" y="163"/>
                  <a:pt x="44" y="161"/>
                  <a:pt x="46" y="159"/>
                </a:cubicBezTo>
                <a:cubicBezTo>
                  <a:pt x="47" y="158"/>
                  <a:pt x="47" y="157"/>
                  <a:pt x="47" y="156"/>
                </a:cubicBezTo>
                <a:close/>
                <a:moveTo>
                  <a:pt x="16" y="206"/>
                </a:moveTo>
                <a:cubicBezTo>
                  <a:pt x="17" y="205"/>
                  <a:pt x="17" y="205"/>
                  <a:pt x="18" y="204"/>
                </a:cubicBezTo>
                <a:cubicBezTo>
                  <a:pt x="19" y="203"/>
                  <a:pt x="19" y="202"/>
                  <a:pt x="19" y="201"/>
                </a:cubicBezTo>
                <a:cubicBezTo>
                  <a:pt x="18" y="200"/>
                  <a:pt x="18" y="199"/>
                  <a:pt x="18" y="198"/>
                </a:cubicBezTo>
                <a:cubicBezTo>
                  <a:pt x="18" y="197"/>
                  <a:pt x="18" y="197"/>
                  <a:pt x="18" y="197"/>
                </a:cubicBezTo>
                <a:cubicBezTo>
                  <a:pt x="16" y="198"/>
                  <a:pt x="16" y="198"/>
                  <a:pt x="16" y="199"/>
                </a:cubicBezTo>
                <a:cubicBezTo>
                  <a:pt x="16" y="200"/>
                  <a:pt x="16" y="200"/>
                  <a:pt x="16" y="201"/>
                </a:cubicBezTo>
                <a:cubicBezTo>
                  <a:pt x="16" y="202"/>
                  <a:pt x="16" y="204"/>
                  <a:pt x="16" y="206"/>
                </a:cubicBezTo>
                <a:close/>
                <a:moveTo>
                  <a:pt x="132" y="129"/>
                </a:moveTo>
                <a:cubicBezTo>
                  <a:pt x="131" y="129"/>
                  <a:pt x="125" y="133"/>
                  <a:pt x="124" y="134"/>
                </a:cubicBezTo>
                <a:cubicBezTo>
                  <a:pt x="125" y="135"/>
                  <a:pt x="127" y="135"/>
                  <a:pt x="128" y="134"/>
                </a:cubicBezTo>
                <a:cubicBezTo>
                  <a:pt x="128" y="134"/>
                  <a:pt x="129" y="133"/>
                  <a:pt x="129" y="133"/>
                </a:cubicBezTo>
                <a:cubicBezTo>
                  <a:pt x="131" y="132"/>
                  <a:pt x="131" y="130"/>
                  <a:pt x="132" y="129"/>
                </a:cubicBezTo>
                <a:close/>
                <a:moveTo>
                  <a:pt x="108" y="154"/>
                </a:moveTo>
                <a:cubicBezTo>
                  <a:pt x="105" y="155"/>
                  <a:pt x="89" y="165"/>
                  <a:pt x="88" y="166"/>
                </a:cubicBezTo>
                <a:cubicBezTo>
                  <a:pt x="88" y="165"/>
                  <a:pt x="89" y="165"/>
                  <a:pt x="89" y="165"/>
                </a:cubicBezTo>
                <a:cubicBezTo>
                  <a:pt x="94" y="162"/>
                  <a:pt x="99" y="160"/>
                  <a:pt x="104" y="157"/>
                </a:cubicBezTo>
                <a:cubicBezTo>
                  <a:pt x="105" y="156"/>
                  <a:pt x="106" y="155"/>
                  <a:pt x="108" y="154"/>
                </a:cubicBezTo>
                <a:close/>
                <a:moveTo>
                  <a:pt x="54" y="37"/>
                </a:moveTo>
                <a:cubicBezTo>
                  <a:pt x="54" y="37"/>
                  <a:pt x="54" y="37"/>
                  <a:pt x="54" y="37"/>
                </a:cubicBezTo>
                <a:cubicBezTo>
                  <a:pt x="48" y="34"/>
                  <a:pt x="42" y="30"/>
                  <a:pt x="36" y="27"/>
                </a:cubicBezTo>
                <a:cubicBezTo>
                  <a:pt x="38" y="29"/>
                  <a:pt x="40" y="30"/>
                  <a:pt x="42" y="32"/>
                </a:cubicBezTo>
                <a:cubicBezTo>
                  <a:pt x="45" y="33"/>
                  <a:pt x="48" y="35"/>
                  <a:pt x="51" y="36"/>
                </a:cubicBezTo>
                <a:cubicBezTo>
                  <a:pt x="52" y="36"/>
                  <a:pt x="53" y="37"/>
                  <a:pt x="54" y="37"/>
                </a:cubicBezTo>
                <a:close/>
                <a:moveTo>
                  <a:pt x="105" y="133"/>
                </a:moveTo>
                <a:cubicBezTo>
                  <a:pt x="104" y="133"/>
                  <a:pt x="104" y="133"/>
                  <a:pt x="104" y="133"/>
                </a:cubicBezTo>
                <a:cubicBezTo>
                  <a:pt x="101" y="135"/>
                  <a:pt x="98" y="137"/>
                  <a:pt x="94" y="140"/>
                </a:cubicBezTo>
                <a:cubicBezTo>
                  <a:pt x="95" y="140"/>
                  <a:pt x="96" y="140"/>
                  <a:pt x="96" y="140"/>
                </a:cubicBezTo>
                <a:cubicBezTo>
                  <a:pt x="98" y="139"/>
                  <a:pt x="100" y="138"/>
                  <a:pt x="102" y="137"/>
                </a:cubicBezTo>
                <a:cubicBezTo>
                  <a:pt x="103" y="136"/>
                  <a:pt x="103" y="136"/>
                  <a:pt x="103" y="136"/>
                </a:cubicBezTo>
                <a:cubicBezTo>
                  <a:pt x="104" y="135"/>
                  <a:pt x="104" y="134"/>
                  <a:pt x="105" y="133"/>
                </a:cubicBezTo>
                <a:close/>
                <a:moveTo>
                  <a:pt x="175" y="108"/>
                </a:moveTo>
                <a:cubicBezTo>
                  <a:pt x="177" y="109"/>
                  <a:pt x="179" y="111"/>
                  <a:pt x="181" y="112"/>
                </a:cubicBezTo>
                <a:cubicBezTo>
                  <a:pt x="181" y="112"/>
                  <a:pt x="182" y="113"/>
                  <a:pt x="182" y="112"/>
                </a:cubicBezTo>
                <a:cubicBezTo>
                  <a:pt x="180" y="109"/>
                  <a:pt x="177" y="107"/>
                  <a:pt x="175" y="105"/>
                </a:cubicBezTo>
                <a:cubicBezTo>
                  <a:pt x="175" y="106"/>
                  <a:pt x="175" y="107"/>
                  <a:pt x="175" y="108"/>
                </a:cubicBezTo>
                <a:close/>
                <a:moveTo>
                  <a:pt x="31" y="88"/>
                </a:moveTo>
                <a:cubicBezTo>
                  <a:pt x="30" y="87"/>
                  <a:pt x="30" y="86"/>
                  <a:pt x="29" y="86"/>
                </a:cubicBezTo>
                <a:cubicBezTo>
                  <a:pt x="28" y="87"/>
                  <a:pt x="27" y="88"/>
                  <a:pt x="27" y="89"/>
                </a:cubicBezTo>
                <a:cubicBezTo>
                  <a:pt x="26" y="90"/>
                  <a:pt x="26" y="91"/>
                  <a:pt x="26" y="92"/>
                </a:cubicBezTo>
                <a:cubicBezTo>
                  <a:pt x="27" y="92"/>
                  <a:pt x="28" y="91"/>
                  <a:pt x="29" y="90"/>
                </a:cubicBezTo>
                <a:cubicBezTo>
                  <a:pt x="30" y="90"/>
                  <a:pt x="31" y="89"/>
                  <a:pt x="31" y="88"/>
                </a:cubicBezTo>
                <a:close/>
                <a:moveTo>
                  <a:pt x="23" y="42"/>
                </a:moveTo>
                <a:cubicBezTo>
                  <a:pt x="22" y="41"/>
                  <a:pt x="22" y="40"/>
                  <a:pt x="21" y="40"/>
                </a:cubicBezTo>
                <a:cubicBezTo>
                  <a:pt x="19" y="42"/>
                  <a:pt x="17" y="45"/>
                  <a:pt x="15" y="48"/>
                </a:cubicBezTo>
                <a:cubicBezTo>
                  <a:pt x="18" y="46"/>
                  <a:pt x="20" y="44"/>
                  <a:pt x="23" y="42"/>
                </a:cubicBezTo>
                <a:close/>
                <a:moveTo>
                  <a:pt x="12" y="12"/>
                </a:moveTo>
                <a:cubicBezTo>
                  <a:pt x="10" y="12"/>
                  <a:pt x="9" y="11"/>
                  <a:pt x="8" y="12"/>
                </a:cubicBezTo>
                <a:cubicBezTo>
                  <a:pt x="8" y="15"/>
                  <a:pt x="8" y="17"/>
                  <a:pt x="8" y="21"/>
                </a:cubicBezTo>
                <a:cubicBezTo>
                  <a:pt x="9" y="20"/>
                  <a:pt x="9" y="20"/>
                  <a:pt x="9" y="20"/>
                </a:cubicBezTo>
                <a:cubicBezTo>
                  <a:pt x="9" y="19"/>
                  <a:pt x="9" y="17"/>
                  <a:pt x="10" y="16"/>
                </a:cubicBezTo>
                <a:cubicBezTo>
                  <a:pt x="10" y="16"/>
                  <a:pt x="10" y="15"/>
                  <a:pt x="10" y="15"/>
                </a:cubicBezTo>
                <a:cubicBezTo>
                  <a:pt x="9" y="14"/>
                  <a:pt x="10" y="14"/>
                  <a:pt x="10" y="13"/>
                </a:cubicBezTo>
                <a:cubicBezTo>
                  <a:pt x="11" y="13"/>
                  <a:pt x="11" y="13"/>
                  <a:pt x="12" y="12"/>
                </a:cubicBezTo>
                <a:close/>
                <a:moveTo>
                  <a:pt x="115" y="96"/>
                </a:moveTo>
                <a:cubicBezTo>
                  <a:pt x="115" y="96"/>
                  <a:pt x="115" y="96"/>
                  <a:pt x="115" y="96"/>
                </a:cubicBezTo>
                <a:cubicBezTo>
                  <a:pt x="116" y="96"/>
                  <a:pt x="118" y="95"/>
                  <a:pt x="119" y="95"/>
                </a:cubicBezTo>
                <a:cubicBezTo>
                  <a:pt x="119" y="95"/>
                  <a:pt x="119" y="94"/>
                  <a:pt x="120" y="94"/>
                </a:cubicBezTo>
                <a:cubicBezTo>
                  <a:pt x="120" y="93"/>
                  <a:pt x="120" y="92"/>
                  <a:pt x="121" y="91"/>
                </a:cubicBezTo>
                <a:cubicBezTo>
                  <a:pt x="120" y="90"/>
                  <a:pt x="120" y="90"/>
                  <a:pt x="119" y="90"/>
                </a:cubicBezTo>
                <a:cubicBezTo>
                  <a:pt x="117" y="92"/>
                  <a:pt x="116" y="94"/>
                  <a:pt x="115" y="96"/>
                </a:cubicBezTo>
                <a:close/>
                <a:moveTo>
                  <a:pt x="124" y="115"/>
                </a:moveTo>
                <a:cubicBezTo>
                  <a:pt x="124" y="115"/>
                  <a:pt x="124" y="115"/>
                  <a:pt x="124" y="115"/>
                </a:cubicBezTo>
                <a:cubicBezTo>
                  <a:pt x="121" y="117"/>
                  <a:pt x="117" y="119"/>
                  <a:pt x="114" y="120"/>
                </a:cubicBezTo>
                <a:cubicBezTo>
                  <a:pt x="112" y="121"/>
                  <a:pt x="112" y="122"/>
                  <a:pt x="112" y="124"/>
                </a:cubicBezTo>
                <a:cubicBezTo>
                  <a:pt x="116" y="121"/>
                  <a:pt x="120" y="118"/>
                  <a:pt x="124" y="115"/>
                </a:cubicBezTo>
                <a:close/>
                <a:moveTo>
                  <a:pt x="146" y="130"/>
                </a:moveTo>
                <a:cubicBezTo>
                  <a:pt x="148" y="128"/>
                  <a:pt x="149" y="126"/>
                  <a:pt x="151" y="124"/>
                </a:cubicBezTo>
                <a:cubicBezTo>
                  <a:pt x="151" y="124"/>
                  <a:pt x="151" y="124"/>
                  <a:pt x="150" y="123"/>
                </a:cubicBezTo>
                <a:cubicBezTo>
                  <a:pt x="148" y="125"/>
                  <a:pt x="146" y="127"/>
                  <a:pt x="143" y="129"/>
                </a:cubicBezTo>
                <a:cubicBezTo>
                  <a:pt x="144" y="129"/>
                  <a:pt x="145" y="130"/>
                  <a:pt x="146" y="130"/>
                </a:cubicBezTo>
                <a:close/>
                <a:moveTo>
                  <a:pt x="91" y="96"/>
                </a:moveTo>
                <a:cubicBezTo>
                  <a:pt x="91" y="96"/>
                  <a:pt x="91" y="96"/>
                  <a:pt x="91" y="96"/>
                </a:cubicBezTo>
                <a:cubicBezTo>
                  <a:pt x="92" y="95"/>
                  <a:pt x="93" y="94"/>
                  <a:pt x="94" y="94"/>
                </a:cubicBezTo>
                <a:cubicBezTo>
                  <a:pt x="94" y="93"/>
                  <a:pt x="94" y="93"/>
                  <a:pt x="94" y="93"/>
                </a:cubicBezTo>
                <a:cubicBezTo>
                  <a:pt x="95" y="91"/>
                  <a:pt x="95" y="90"/>
                  <a:pt x="95" y="88"/>
                </a:cubicBezTo>
                <a:cubicBezTo>
                  <a:pt x="94" y="88"/>
                  <a:pt x="93" y="89"/>
                  <a:pt x="93" y="90"/>
                </a:cubicBezTo>
                <a:cubicBezTo>
                  <a:pt x="93" y="90"/>
                  <a:pt x="92" y="91"/>
                  <a:pt x="92" y="92"/>
                </a:cubicBezTo>
                <a:cubicBezTo>
                  <a:pt x="92" y="93"/>
                  <a:pt x="91" y="94"/>
                  <a:pt x="91" y="96"/>
                </a:cubicBezTo>
                <a:close/>
                <a:moveTo>
                  <a:pt x="3" y="54"/>
                </a:moveTo>
                <a:cubicBezTo>
                  <a:pt x="3" y="54"/>
                  <a:pt x="3" y="54"/>
                  <a:pt x="3" y="54"/>
                </a:cubicBezTo>
                <a:cubicBezTo>
                  <a:pt x="3" y="61"/>
                  <a:pt x="3" y="67"/>
                  <a:pt x="3" y="74"/>
                </a:cubicBezTo>
                <a:cubicBezTo>
                  <a:pt x="3" y="74"/>
                  <a:pt x="3" y="74"/>
                  <a:pt x="3" y="74"/>
                </a:cubicBezTo>
                <a:cubicBezTo>
                  <a:pt x="4" y="73"/>
                  <a:pt x="4" y="72"/>
                  <a:pt x="4" y="71"/>
                </a:cubicBezTo>
                <a:cubicBezTo>
                  <a:pt x="4" y="66"/>
                  <a:pt x="4" y="60"/>
                  <a:pt x="3" y="54"/>
                </a:cubicBezTo>
                <a:close/>
                <a:moveTo>
                  <a:pt x="97" y="80"/>
                </a:moveTo>
                <a:cubicBezTo>
                  <a:pt x="96" y="82"/>
                  <a:pt x="95" y="83"/>
                  <a:pt x="95" y="85"/>
                </a:cubicBezTo>
                <a:cubicBezTo>
                  <a:pt x="97" y="84"/>
                  <a:pt x="100" y="83"/>
                  <a:pt x="102" y="82"/>
                </a:cubicBezTo>
                <a:cubicBezTo>
                  <a:pt x="101" y="82"/>
                  <a:pt x="101" y="82"/>
                  <a:pt x="101" y="82"/>
                </a:cubicBezTo>
                <a:cubicBezTo>
                  <a:pt x="99" y="81"/>
                  <a:pt x="98" y="81"/>
                  <a:pt x="97" y="80"/>
                </a:cubicBezTo>
                <a:close/>
                <a:moveTo>
                  <a:pt x="165" y="125"/>
                </a:moveTo>
                <a:cubicBezTo>
                  <a:pt x="164" y="125"/>
                  <a:pt x="163" y="127"/>
                  <a:pt x="163" y="127"/>
                </a:cubicBezTo>
                <a:cubicBezTo>
                  <a:pt x="162" y="128"/>
                  <a:pt x="161" y="129"/>
                  <a:pt x="161" y="130"/>
                </a:cubicBezTo>
                <a:cubicBezTo>
                  <a:pt x="160" y="131"/>
                  <a:pt x="159" y="131"/>
                  <a:pt x="159" y="133"/>
                </a:cubicBezTo>
                <a:cubicBezTo>
                  <a:pt x="161" y="131"/>
                  <a:pt x="163" y="130"/>
                  <a:pt x="165" y="129"/>
                </a:cubicBezTo>
                <a:cubicBezTo>
                  <a:pt x="165" y="127"/>
                  <a:pt x="165" y="126"/>
                  <a:pt x="165" y="125"/>
                </a:cubicBezTo>
                <a:close/>
                <a:moveTo>
                  <a:pt x="6" y="138"/>
                </a:moveTo>
                <a:cubicBezTo>
                  <a:pt x="5" y="138"/>
                  <a:pt x="5" y="138"/>
                  <a:pt x="5" y="139"/>
                </a:cubicBezTo>
                <a:cubicBezTo>
                  <a:pt x="5" y="145"/>
                  <a:pt x="5" y="151"/>
                  <a:pt x="6" y="157"/>
                </a:cubicBezTo>
                <a:cubicBezTo>
                  <a:pt x="6" y="157"/>
                  <a:pt x="6" y="157"/>
                  <a:pt x="6" y="158"/>
                </a:cubicBezTo>
                <a:cubicBezTo>
                  <a:pt x="6" y="158"/>
                  <a:pt x="6" y="157"/>
                  <a:pt x="6" y="157"/>
                </a:cubicBezTo>
                <a:cubicBezTo>
                  <a:pt x="6" y="151"/>
                  <a:pt x="6" y="144"/>
                  <a:pt x="6" y="138"/>
                </a:cubicBezTo>
                <a:close/>
                <a:moveTo>
                  <a:pt x="61" y="174"/>
                </a:moveTo>
                <a:cubicBezTo>
                  <a:pt x="61" y="174"/>
                  <a:pt x="61" y="174"/>
                  <a:pt x="61" y="174"/>
                </a:cubicBezTo>
                <a:cubicBezTo>
                  <a:pt x="61" y="170"/>
                  <a:pt x="62" y="166"/>
                  <a:pt x="62" y="162"/>
                </a:cubicBezTo>
                <a:cubicBezTo>
                  <a:pt x="61" y="163"/>
                  <a:pt x="60" y="164"/>
                  <a:pt x="60" y="165"/>
                </a:cubicBezTo>
                <a:cubicBezTo>
                  <a:pt x="60" y="168"/>
                  <a:pt x="60" y="171"/>
                  <a:pt x="61" y="174"/>
                </a:cubicBezTo>
                <a:close/>
                <a:moveTo>
                  <a:pt x="89" y="139"/>
                </a:moveTo>
                <a:cubicBezTo>
                  <a:pt x="90" y="137"/>
                  <a:pt x="91" y="135"/>
                  <a:pt x="91" y="133"/>
                </a:cubicBezTo>
                <a:cubicBezTo>
                  <a:pt x="90" y="134"/>
                  <a:pt x="89" y="134"/>
                  <a:pt x="88" y="135"/>
                </a:cubicBezTo>
                <a:cubicBezTo>
                  <a:pt x="87" y="137"/>
                  <a:pt x="87" y="138"/>
                  <a:pt x="86" y="139"/>
                </a:cubicBezTo>
                <a:cubicBezTo>
                  <a:pt x="87" y="139"/>
                  <a:pt x="88" y="139"/>
                  <a:pt x="89" y="139"/>
                </a:cubicBezTo>
                <a:close/>
                <a:moveTo>
                  <a:pt x="125" y="86"/>
                </a:moveTo>
                <a:cubicBezTo>
                  <a:pt x="124" y="87"/>
                  <a:pt x="124" y="88"/>
                  <a:pt x="124" y="89"/>
                </a:cubicBezTo>
                <a:cubicBezTo>
                  <a:pt x="125" y="90"/>
                  <a:pt x="127" y="90"/>
                  <a:pt x="128" y="91"/>
                </a:cubicBezTo>
                <a:cubicBezTo>
                  <a:pt x="128" y="90"/>
                  <a:pt x="129" y="90"/>
                  <a:pt x="130" y="89"/>
                </a:cubicBezTo>
                <a:cubicBezTo>
                  <a:pt x="128" y="88"/>
                  <a:pt x="127" y="87"/>
                  <a:pt x="125" y="86"/>
                </a:cubicBezTo>
                <a:close/>
                <a:moveTo>
                  <a:pt x="41" y="118"/>
                </a:moveTo>
                <a:cubicBezTo>
                  <a:pt x="41" y="117"/>
                  <a:pt x="41" y="117"/>
                  <a:pt x="41" y="117"/>
                </a:cubicBezTo>
                <a:cubicBezTo>
                  <a:pt x="39" y="119"/>
                  <a:pt x="36" y="122"/>
                  <a:pt x="34" y="124"/>
                </a:cubicBezTo>
                <a:cubicBezTo>
                  <a:pt x="32" y="125"/>
                  <a:pt x="32" y="126"/>
                  <a:pt x="32" y="128"/>
                </a:cubicBezTo>
                <a:cubicBezTo>
                  <a:pt x="35" y="124"/>
                  <a:pt x="39" y="121"/>
                  <a:pt x="41" y="118"/>
                </a:cubicBezTo>
                <a:close/>
                <a:moveTo>
                  <a:pt x="161" y="143"/>
                </a:moveTo>
                <a:cubicBezTo>
                  <a:pt x="161" y="143"/>
                  <a:pt x="161" y="143"/>
                  <a:pt x="161" y="143"/>
                </a:cubicBezTo>
                <a:cubicBezTo>
                  <a:pt x="156" y="145"/>
                  <a:pt x="151" y="148"/>
                  <a:pt x="146" y="151"/>
                </a:cubicBezTo>
                <a:cubicBezTo>
                  <a:pt x="147" y="152"/>
                  <a:pt x="147" y="152"/>
                  <a:pt x="148" y="152"/>
                </a:cubicBezTo>
                <a:cubicBezTo>
                  <a:pt x="152" y="149"/>
                  <a:pt x="156" y="146"/>
                  <a:pt x="161" y="143"/>
                </a:cubicBezTo>
                <a:close/>
                <a:moveTo>
                  <a:pt x="114" y="134"/>
                </a:moveTo>
                <a:cubicBezTo>
                  <a:pt x="112" y="136"/>
                  <a:pt x="110" y="138"/>
                  <a:pt x="108" y="140"/>
                </a:cubicBezTo>
                <a:cubicBezTo>
                  <a:pt x="108" y="141"/>
                  <a:pt x="108" y="141"/>
                  <a:pt x="108" y="141"/>
                </a:cubicBezTo>
                <a:cubicBezTo>
                  <a:pt x="111" y="139"/>
                  <a:pt x="114" y="137"/>
                  <a:pt x="116" y="135"/>
                </a:cubicBezTo>
                <a:cubicBezTo>
                  <a:pt x="116" y="135"/>
                  <a:pt x="115" y="134"/>
                  <a:pt x="114" y="134"/>
                </a:cubicBezTo>
                <a:close/>
                <a:moveTo>
                  <a:pt x="52" y="158"/>
                </a:moveTo>
                <a:cubicBezTo>
                  <a:pt x="50" y="159"/>
                  <a:pt x="49" y="160"/>
                  <a:pt x="49" y="161"/>
                </a:cubicBezTo>
                <a:cubicBezTo>
                  <a:pt x="49" y="163"/>
                  <a:pt x="49" y="164"/>
                  <a:pt x="48" y="165"/>
                </a:cubicBezTo>
                <a:cubicBezTo>
                  <a:pt x="48" y="165"/>
                  <a:pt x="48" y="166"/>
                  <a:pt x="48" y="166"/>
                </a:cubicBezTo>
                <a:cubicBezTo>
                  <a:pt x="50" y="165"/>
                  <a:pt x="50" y="165"/>
                  <a:pt x="51" y="164"/>
                </a:cubicBezTo>
                <a:cubicBezTo>
                  <a:pt x="51" y="162"/>
                  <a:pt x="51" y="160"/>
                  <a:pt x="52" y="158"/>
                </a:cubicBezTo>
                <a:close/>
                <a:moveTo>
                  <a:pt x="55" y="65"/>
                </a:moveTo>
                <a:cubicBezTo>
                  <a:pt x="55" y="65"/>
                  <a:pt x="55" y="65"/>
                  <a:pt x="55" y="65"/>
                </a:cubicBezTo>
                <a:cubicBezTo>
                  <a:pt x="56" y="64"/>
                  <a:pt x="56" y="63"/>
                  <a:pt x="57" y="62"/>
                </a:cubicBezTo>
                <a:cubicBezTo>
                  <a:pt x="57" y="61"/>
                  <a:pt x="57" y="61"/>
                  <a:pt x="57" y="61"/>
                </a:cubicBezTo>
                <a:cubicBezTo>
                  <a:pt x="56" y="59"/>
                  <a:pt x="55" y="58"/>
                  <a:pt x="55" y="57"/>
                </a:cubicBezTo>
                <a:cubicBezTo>
                  <a:pt x="55" y="57"/>
                  <a:pt x="55" y="57"/>
                  <a:pt x="54" y="57"/>
                </a:cubicBezTo>
                <a:cubicBezTo>
                  <a:pt x="54" y="60"/>
                  <a:pt x="55" y="63"/>
                  <a:pt x="55" y="65"/>
                </a:cubicBezTo>
                <a:close/>
                <a:moveTo>
                  <a:pt x="23" y="117"/>
                </a:moveTo>
                <a:cubicBezTo>
                  <a:pt x="23" y="117"/>
                  <a:pt x="23" y="118"/>
                  <a:pt x="23" y="118"/>
                </a:cubicBezTo>
                <a:cubicBezTo>
                  <a:pt x="24" y="117"/>
                  <a:pt x="25" y="116"/>
                  <a:pt x="26" y="115"/>
                </a:cubicBezTo>
                <a:cubicBezTo>
                  <a:pt x="26" y="115"/>
                  <a:pt x="26" y="115"/>
                  <a:pt x="26" y="115"/>
                </a:cubicBezTo>
                <a:cubicBezTo>
                  <a:pt x="27" y="113"/>
                  <a:pt x="27" y="111"/>
                  <a:pt x="28" y="109"/>
                </a:cubicBezTo>
                <a:cubicBezTo>
                  <a:pt x="28" y="109"/>
                  <a:pt x="27" y="108"/>
                  <a:pt x="27" y="108"/>
                </a:cubicBezTo>
                <a:cubicBezTo>
                  <a:pt x="26" y="110"/>
                  <a:pt x="26" y="113"/>
                  <a:pt x="23" y="113"/>
                </a:cubicBezTo>
                <a:cubicBezTo>
                  <a:pt x="23" y="114"/>
                  <a:pt x="23" y="116"/>
                  <a:pt x="23" y="117"/>
                </a:cubicBezTo>
                <a:close/>
                <a:moveTo>
                  <a:pt x="165" y="113"/>
                </a:moveTo>
                <a:cubicBezTo>
                  <a:pt x="163" y="113"/>
                  <a:pt x="162" y="114"/>
                  <a:pt x="162" y="116"/>
                </a:cubicBezTo>
                <a:cubicBezTo>
                  <a:pt x="162" y="117"/>
                  <a:pt x="162" y="118"/>
                  <a:pt x="162" y="119"/>
                </a:cubicBezTo>
                <a:cubicBezTo>
                  <a:pt x="161" y="119"/>
                  <a:pt x="161" y="119"/>
                  <a:pt x="161" y="120"/>
                </a:cubicBezTo>
                <a:cubicBezTo>
                  <a:pt x="163" y="119"/>
                  <a:pt x="165" y="116"/>
                  <a:pt x="166" y="114"/>
                </a:cubicBezTo>
                <a:cubicBezTo>
                  <a:pt x="165" y="114"/>
                  <a:pt x="165" y="113"/>
                  <a:pt x="165" y="113"/>
                </a:cubicBezTo>
                <a:close/>
                <a:moveTo>
                  <a:pt x="59" y="96"/>
                </a:moveTo>
                <a:cubicBezTo>
                  <a:pt x="60" y="96"/>
                  <a:pt x="61" y="95"/>
                  <a:pt x="61" y="94"/>
                </a:cubicBezTo>
                <a:cubicBezTo>
                  <a:pt x="61" y="92"/>
                  <a:pt x="62" y="91"/>
                  <a:pt x="62" y="90"/>
                </a:cubicBezTo>
                <a:cubicBezTo>
                  <a:pt x="62" y="90"/>
                  <a:pt x="62" y="89"/>
                  <a:pt x="62" y="89"/>
                </a:cubicBezTo>
                <a:cubicBezTo>
                  <a:pt x="61" y="90"/>
                  <a:pt x="60" y="91"/>
                  <a:pt x="58" y="92"/>
                </a:cubicBezTo>
                <a:cubicBezTo>
                  <a:pt x="58" y="93"/>
                  <a:pt x="58" y="93"/>
                  <a:pt x="58" y="93"/>
                </a:cubicBezTo>
                <a:cubicBezTo>
                  <a:pt x="58" y="94"/>
                  <a:pt x="58" y="95"/>
                  <a:pt x="59" y="96"/>
                </a:cubicBezTo>
                <a:close/>
                <a:moveTo>
                  <a:pt x="95" y="71"/>
                </a:moveTo>
                <a:cubicBezTo>
                  <a:pt x="95" y="71"/>
                  <a:pt x="94" y="71"/>
                  <a:pt x="94" y="71"/>
                </a:cubicBezTo>
                <a:cubicBezTo>
                  <a:pt x="93" y="71"/>
                  <a:pt x="91" y="72"/>
                  <a:pt x="90" y="72"/>
                </a:cubicBezTo>
                <a:cubicBezTo>
                  <a:pt x="89" y="72"/>
                  <a:pt x="88" y="73"/>
                  <a:pt x="88" y="74"/>
                </a:cubicBezTo>
                <a:cubicBezTo>
                  <a:pt x="89" y="74"/>
                  <a:pt x="90" y="75"/>
                  <a:pt x="91" y="75"/>
                </a:cubicBezTo>
                <a:cubicBezTo>
                  <a:pt x="92" y="74"/>
                  <a:pt x="94" y="72"/>
                  <a:pt x="95" y="71"/>
                </a:cubicBezTo>
                <a:close/>
                <a:moveTo>
                  <a:pt x="26" y="24"/>
                </a:moveTo>
                <a:cubicBezTo>
                  <a:pt x="25" y="23"/>
                  <a:pt x="24" y="22"/>
                  <a:pt x="24" y="21"/>
                </a:cubicBezTo>
                <a:cubicBezTo>
                  <a:pt x="23" y="20"/>
                  <a:pt x="23" y="20"/>
                  <a:pt x="22" y="20"/>
                </a:cubicBezTo>
                <a:cubicBezTo>
                  <a:pt x="21" y="21"/>
                  <a:pt x="21" y="22"/>
                  <a:pt x="21" y="23"/>
                </a:cubicBezTo>
                <a:cubicBezTo>
                  <a:pt x="21" y="23"/>
                  <a:pt x="22" y="23"/>
                  <a:pt x="22" y="24"/>
                </a:cubicBezTo>
                <a:cubicBezTo>
                  <a:pt x="23" y="24"/>
                  <a:pt x="24" y="25"/>
                  <a:pt x="26" y="24"/>
                </a:cubicBezTo>
                <a:close/>
                <a:moveTo>
                  <a:pt x="32" y="188"/>
                </a:moveTo>
                <a:cubicBezTo>
                  <a:pt x="32" y="188"/>
                  <a:pt x="32" y="188"/>
                  <a:pt x="32" y="188"/>
                </a:cubicBezTo>
                <a:cubicBezTo>
                  <a:pt x="33" y="187"/>
                  <a:pt x="34" y="186"/>
                  <a:pt x="35" y="185"/>
                </a:cubicBezTo>
                <a:cubicBezTo>
                  <a:pt x="36" y="184"/>
                  <a:pt x="36" y="184"/>
                  <a:pt x="36" y="184"/>
                </a:cubicBezTo>
                <a:cubicBezTo>
                  <a:pt x="36" y="183"/>
                  <a:pt x="36" y="182"/>
                  <a:pt x="36" y="181"/>
                </a:cubicBezTo>
                <a:cubicBezTo>
                  <a:pt x="35" y="181"/>
                  <a:pt x="34" y="182"/>
                  <a:pt x="33" y="183"/>
                </a:cubicBezTo>
                <a:cubicBezTo>
                  <a:pt x="33" y="183"/>
                  <a:pt x="33" y="183"/>
                  <a:pt x="33" y="183"/>
                </a:cubicBezTo>
                <a:cubicBezTo>
                  <a:pt x="33" y="185"/>
                  <a:pt x="32" y="186"/>
                  <a:pt x="32" y="188"/>
                </a:cubicBezTo>
                <a:close/>
                <a:moveTo>
                  <a:pt x="25" y="106"/>
                </a:moveTo>
                <a:cubicBezTo>
                  <a:pt x="25" y="106"/>
                  <a:pt x="25" y="106"/>
                  <a:pt x="25" y="106"/>
                </a:cubicBezTo>
                <a:cubicBezTo>
                  <a:pt x="26" y="103"/>
                  <a:pt x="27" y="100"/>
                  <a:pt x="28" y="97"/>
                </a:cubicBezTo>
                <a:cubicBezTo>
                  <a:pt x="28" y="97"/>
                  <a:pt x="28" y="96"/>
                  <a:pt x="28" y="96"/>
                </a:cubicBezTo>
                <a:cubicBezTo>
                  <a:pt x="27" y="97"/>
                  <a:pt x="26" y="98"/>
                  <a:pt x="25" y="99"/>
                </a:cubicBezTo>
                <a:cubicBezTo>
                  <a:pt x="25" y="99"/>
                  <a:pt x="25" y="100"/>
                  <a:pt x="25" y="100"/>
                </a:cubicBezTo>
                <a:cubicBezTo>
                  <a:pt x="25" y="102"/>
                  <a:pt x="25" y="104"/>
                  <a:pt x="25" y="106"/>
                </a:cubicBezTo>
                <a:close/>
                <a:moveTo>
                  <a:pt x="22" y="96"/>
                </a:moveTo>
                <a:cubicBezTo>
                  <a:pt x="22" y="96"/>
                  <a:pt x="21" y="96"/>
                  <a:pt x="21" y="96"/>
                </a:cubicBezTo>
                <a:cubicBezTo>
                  <a:pt x="20" y="98"/>
                  <a:pt x="19" y="99"/>
                  <a:pt x="17" y="101"/>
                </a:cubicBezTo>
                <a:cubicBezTo>
                  <a:pt x="17" y="102"/>
                  <a:pt x="17" y="103"/>
                  <a:pt x="17" y="103"/>
                </a:cubicBezTo>
                <a:cubicBezTo>
                  <a:pt x="19" y="102"/>
                  <a:pt x="20" y="101"/>
                  <a:pt x="21" y="99"/>
                </a:cubicBezTo>
                <a:cubicBezTo>
                  <a:pt x="21" y="99"/>
                  <a:pt x="21" y="99"/>
                  <a:pt x="21" y="99"/>
                </a:cubicBezTo>
                <a:cubicBezTo>
                  <a:pt x="21" y="98"/>
                  <a:pt x="22" y="97"/>
                  <a:pt x="22" y="96"/>
                </a:cubicBezTo>
                <a:close/>
                <a:moveTo>
                  <a:pt x="12" y="23"/>
                </a:moveTo>
                <a:cubicBezTo>
                  <a:pt x="14" y="21"/>
                  <a:pt x="15" y="19"/>
                  <a:pt x="17" y="18"/>
                </a:cubicBezTo>
                <a:cubicBezTo>
                  <a:pt x="16" y="17"/>
                  <a:pt x="15" y="17"/>
                  <a:pt x="14" y="17"/>
                </a:cubicBezTo>
                <a:cubicBezTo>
                  <a:pt x="13" y="19"/>
                  <a:pt x="12" y="20"/>
                  <a:pt x="11" y="22"/>
                </a:cubicBezTo>
                <a:cubicBezTo>
                  <a:pt x="11" y="22"/>
                  <a:pt x="11" y="22"/>
                  <a:pt x="12" y="23"/>
                </a:cubicBezTo>
                <a:close/>
                <a:moveTo>
                  <a:pt x="33" y="144"/>
                </a:moveTo>
                <a:cubicBezTo>
                  <a:pt x="31" y="146"/>
                  <a:pt x="30" y="147"/>
                  <a:pt x="28" y="149"/>
                </a:cubicBezTo>
                <a:cubicBezTo>
                  <a:pt x="28" y="150"/>
                  <a:pt x="28" y="150"/>
                  <a:pt x="28" y="151"/>
                </a:cubicBezTo>
                <a:cubicBezTo>
                  <a:pt x="28" y="151"/>
                  <a:pt x="28" y="151"/>
                  <a:pt x="28" y="151"/>
                </a:cubicBezTo>
                <a:cubicBezTo>
                  <a:pt x="30" y="149"/>
                  <a:pt x="31" y="148"/>
                  <a:pt x="33" y="146"/>
                </a:cubicBezTo>
                <a:cubicBezTo>
                  <a:pt x="33" y="146"/>
                  <a:pt x="33" y="146"/>
                  <a:pt x="33" y="145"/>
                </a:cubicBezTo>
                <a:cubicBezTo>
                  <a:pt x="33" y="145"/>
                  <a:pt x="33" y="144"/>
                  <a:pt x="33" y="144"/>
                </a:cubicBezTo>
                <a:close/>
                <a:moveTo>
                  <a:pt x="123" y="112"/>
                </a:moveTo>
                <a:cubicBezTo>
                  <a:pt x="123" y="112"/>
                  <a:pt x="123" y="112"/>
                  <a:pt x="123" y="112"/>
                </a:cubicBezTo>
                <a:cubicBezTo>
                  <a:pt x="121" y="113"/>
                  <a:pt x="119" y="113"/>
                  <a:pt x="117" y="114"/>
                </a:cubicBezTo>
                <a:cubicBezTo>
                  <a:pt x="116" y="114"/>
                  <a:pt x="116" y="114"/>
                  <a:pt x="116" y="114"/>
                </a:cubicBezTo>
                <a:cubicBezTo>
                  <a:pt x="115" y="115"/>
                  <a:pt x="115" y="116"/>
                  <a:pt x="115" y="117"/>
                </a:cubicBezTo>
                <a:cubicBezTo>
                  <a:pt x="115" y="117"/>
                  <a:pt x="115" y="117"/>
                  <a:pt x="115" y="117"/>
                </a:cubicBezTo>
                <a:cubicBezTo>
                  <a:pt x="118" y="115"/>
                  <a:pt x="121" y="114"/>
                  <a:pt x="123" y="112"/>
                </a:cubicBezTo>
                <a:close/>
                <a:moveTo>
                  <a:pt x="52" y="69"/>
                </a:moveTo>
                <a:cubicBezTo>
                  <a:pt x="52" y="67"/>
                  <a:pt x="52" y="62"/>
                  <a:pt x="51" y="60"/>
                </a:cubicBezTo>
                <a:cubicBezTo>
                  <a:pt x="51" y="61"/>
                  <a:pt x="50" y="62"/>
                  <a:pt x="50" y="62"/>
                </a:cubicBezTo>
                <a:cubicBezTo>
                  <a:pt x="50" y="63"/>
                  <a:pt x="50" y="63"/>
                  <a:pt x="50" y="63"/>
                </a:cubicBezTo>
                <a:cubicBezTo>
                  <a:pt x="50" y="65"/>
                  <a:pt x="51" y="67"/>
                  <a:pt x="52" y="69"/>
                </a:cubicBezTo>
                <a:close/>
                <a:moveTo>
                  <a:pt x="39" y="89"/>
                </a:moveTo>
                <a:cubicBezTo>
                  <a:pt x="38" y="90"/>
                  <a:pt x="36" y="91"/>
                  <a:pt x="35" y="92"/>
                </a:cubicBezTo>
                <a:cubicBezTo>
                  <a:pt x="35" y="92"/>
                  <a:pt x="34" y="92"/>
                  <a:pt x="34" y="93"/>
                </a:cubicBezTo>
                <a:cubicBezTo>
                  <a:pt x="34" y="94"/>
                  <a:pt x="34" y="95"/>
                  <a:pt x="33" y="96"/>
                </a:cubicBezTo>
                <a:cubicBezTo>
                  <a:pt x="35" y="95"/>
                  <a:pt x="39" y="91"/>
                  <a:pt x="39" y="89"/>
                </a:cubicBezTo>
                <a:close/>
                <a:moveTo>
                  <a:pt x="31" y="196"/>
                </a:moveTo>
                <a:cubicBezTo>
                  <a:pt x="31" y="196"/>
                  <a:pt x="31" y="196"/>
                  <a:pt x="31" y="196"/>
                </a:cubicBezTo>
                <a:cubicBezTo>
                  <a:pt x="33" y="194"/>
                  <a:pt x="34" y="193"/>
                  <a:pt x="35" y="191"/>
                </a:cubicBezTo>
                <a:cubicBezTo>
                  <a:pt x="36" y="190"/>
                  <a:pt x="36" y="189"/>
                  <a:pt x="36" y="189"/>
                </a:cubicBezTo>
                <a:cubicBezTo>
                  <a:pt x="34" y="190"/>
                  <a:pt x="33" y="191"/>
                  <a:pt x="32" y="192"/>
                </a:cubicBezTo>
                <a:cubicBezTo>
                  <a:pt x="31" y="193"/>
                  <a:pt x="31" y="195"/>
                  <a:pt x="31" y="196"/>
                </a:cubicBezTo>
                <a:close/>
                <a:moveTo>
                  <a:pt x="36" y="157"/>
                </a:moveTo>
                <a:cubicBezTo>
                  <a:pt x="36" y="157"/>
                  <a:pt x="36" y="157"/>
                  <a:pt x="35" y="157"/>
                </a:cubicBezTo>
                <a:cubicBezTo>
                  <a:pt x="35" y="158"/>
                  <a:pt x="35" y="158"/>
                  <a:pt x="34" y="159"/>
                </a:cubicBezTo>
                <a:cubicBezTo>
                  <a:pt x="34" y="160"/>
                  <a:pt x="34" y="162"/>
                  <a:pt x="33" y="164"/>
                </a:cubicBezTo>
                <a:cubicBezTo>
                  <a:pt x="34" y="163"/>
                  <a:pt x="35" y="163"/>
                  <a:pt x="36" y="162"/>
                </a:cubicBezTo>
                <a:cubicBezTo>
                  <a:pt x="37" y="161"/>
                  <a:pt x="37" y="161"/>
                  <a:pt x="36" y="160"/>
                </a:cubicBezTo>
                <a:cubicBezTo>
                  <a:pt x="36" y="159"/>
                  <a:pt x="36" y="158"/>
                  <a:pt x="36" y="157"/>
                </a:cubicBezTo>
                <a:close/>
                <a:moveTo>
                  <a:pt x="115" y="158"/>
                </a:moveTo>
                <a:cubicBezTo>
                  <a:pt x="115" y="158"/>
                  <a:pt x="115" y="159"/>
                  <a:pt x="116" y="159"/>
                </a:cubicBezTo>
                <a:cubicBezTo>
                  <a:pt x="116" y="159"/>
                  <a:pt x="116" y="159"/>
                  <a:pt x="116" y="159"/>
                </a:cubicBezTo>
                <a:cubicBezTo>
                  <a:pt x="119" y="157"/>
                  <a:pt x="123" y="153"/>
                  <a:pt x="124" y="152"/>
                </a:cubicBezTo>
                <a:cubicBezTo>
                  <a:pt x="121" y="154"/>
                  <a:pt x="118" y="156"/>
                  <a:pt x="115" y="158"/>
                </a:cubicBezTo>
                <a:close/>
                <a:moveTo>
                  <a:pt x="14" y="42"/>
                </a:moveTo>
                <a:cubicBezTo>
                  <a:pt x="13" y="42"/>
                  <a:pt x="13" y="42"/>
                  <a:pt x="12" y="42"/>
                </a:cubicBezTo>
                <a:cubicBezTo>
                  <a:pt x="12" y="42"/>
                  <a:pt x="11" y="42"/>
                  <a:pt x="11" y="42"/>
                </a:cubicBezTo>
                <a:cubicBezTo>
                  <a:pt x="10" y="42"/>
                  <a:pt x="10" y="42"/>
                  <a:pt x="10" y="43"/>
                </a:cubicBezTo>
                <a:cubicBezTo>
                  <a:pt x="10" y="44"/>
                  <a:pt x="10" y="46"/>
                  <a:pt x="11" y="47"/>
                </a:cubicBezTo>
                <a:cubicBezTo>
                  <a:pt x="11" y="47"/>
                  <a:pt x="11" y="47"/>
                  <a:pt x="11" y="47"/>
                </a:cubicBezTo>
                <a:cubicBezTo>
                  <a:pt x="12" y="46"/>
                  <a:pt x="13" y="44"/>
                  <a:pt x="14" y="42"/>
                </a:cubicBezTo>
                <a:close/>
                <a:moveTo>
                  <a:pt x="79" y="124"/>
                </a:moveTo>
                <a:cubicBezTo>
                  <a:pt x="77" y="125"/>
                  <a:pt x="73" y="131"/>
                  <a:pt x="73" y="132"/>
                </a:cubicBezTo>
                <a:cubicBezTo>
                  <a:pt x="74" y="131"/>
                  <a:pt x="75" y="130"/>
                  <a:pt x="77" y="129"/>
                </a:cubicBezTo>
                <a:cubicBezTo>
                  <a:pt x="78" y="127"/>
                  <a:pt x="79" y="126"/>
                  <a:pt x="79" y="124"/>
                </a:cubicBezTo>
                <a:close/>
                <a:moveTo>
                  <a:pt x="201" y="127"/>
                </a:moveTo>
                <a:cubicBezTo>
                  <a:pt x="201" y="127"/>
                  <a:pt x="201" y="127"/>
                  <a:pt x="201" y="127"/>
                </a:cubicBezTo>
                <a:cubicBezTo>
                  <a:pt x="200" y="125"/>
                  <a:pt x="199" y="123"/>
                  <a:pt x="198" y="121"/>
                </a:cubicBezTo>
                <a:cubicBezTo>
                  <a:pt x="197" y="121"/>
                  <a:pt x="196" y="121"/>
                  <a:pt x="195" y="122"/>
                </a:cubicBezTo>
                <a:cubicBezTo>
                  <a:pt x="197" y="124"/>
                  <a:pt x="199" y="125"/>
                  <a:pt x="201" y="127"/>
                </a:cubicBezTo>
                <a:close/>
                <a:moveTo>
                  <a:pt x="95" y="153"/>
                </a:moveTo>
                <a:cubicBezTo>
                  <a:pt x="95" y="153"/>
                  <a:pt x="95" y="153"/>
                  <a:pt x="95" y="153"/>
                </a:cubicBezTo>
                <a:cubicBezTo>
                  <a:pt x="99" y="151"/>
                  <a:pt x="103" y="148"/>
                  <a:pt x="107" y="146"/>
                </a:cubicBezTo>
                <a:cubicBezTo>
                  <a:pt x="107" y="145"/>
                  <a:pt x="106" y="145"/>
                  <a:pt x="105" y="146"/>
                </a:cubicBezTo>
                <a:cubicBezTo>
                  <a:pt x="103" y="147"/>
                  <a:pt x="102" y="148"/>
                  <a:pt x="100" y="150"/>
                </a:cubicBezTo>
                <a:cubicBezTo>
                  <a:pt x="98" y="151"/>
                  <a:pt x="97" y="152"/>
                  <a:pt x="95" y="153"/>
                </a:cubicBezTo>
                <a:close/>
                <a:moveTo>
                  <a:pt x="35" y="56"/>
                </a:moveTo>
                <a:cubicBezTo>
                  <a:pt x="34" y="59"/>
                  <a:pt x="32" y="62"/>
                  <a:pt x="31" y="65"/>
                </a:cubicBezTo>
                <a:cubicBezTo>
                  <a:pt x="31" y="65"/>
                  <a:pt x="31" y="65"/>
                  <a:pt x="31" y="65"/>
                </a:cubicBezTo>
                <a:cubicBezTo>
                  <a:pt x="33" y="63"/>
                  <a:pt x="35" y="60"/>
                  <a:pt x="36" y="57"/>
                </a:cubicBezTo>
                <a:cubicBezTo>
                  <a:pt x="36" y="57"/>
                  <a:pt x="36" y="56"/>
                  <a:pt x="35" y="56"/>
                </a:cubicBezTo>
                <a:close/>
                <a:moveTo>
                  <a:pt x="51" y="103"/>
                </a:moveTo>
                <a:cubicBezTo>
                  <a:pt x="52" y="102"/>
                  <a:pt x="53" y="102"/>
                  <a:pt x="53" y="101"/>
                </a:cubicBezTo>
                <a:cubicBezTo>
                  <a:pt x="54" y="101"/>
                  <a:pt x="54" y="100"/>
                  <a:pt x="54" y="100"/>
                </a:cubicBezTo>
                <a:cubicBezTo>
                  <a:pt x="54" y="99"/>
                  <a:pt x="54" y="98"/>
                  <a:pt x="54" y="97"/>
                </a:cubicBezTo>
                <a:cubicBezTo>
                  <a:pt x="53" y="98"/>
                  <a:pt x="53" y="98"/>
                  <a:pt x="52" y="99"/>
                </a:cubicBezTo>
                <a:cubicBezTo>
                  <a:pt x="51" y="100"/>
                  <a:pt x="50" y="101"/>
                  <a:pt x="51" y="103"/>
                </a:cubicBezTo>
                <a:close/>
                <a:moveTo>
                  <a:pt x="39" y="113"/>
                </a:moveTo>
                <a:cubicBezTo>
                  <a:pt x="37" y="115"/>
                  <a:pt x="35" y="117"/>
                  <a:pt x="35" y="119"/>
                </a:cubicBezTo>
                <a:cubicBezTo>
                  <a:pt x="37" y="117"/>
                  <a:pt x="39" y="116"/>
                  <a:pt x="40" y="114"/>
                </a:cubicBezTo>
                <a:cubicBezTo>
                  <a:pt x="40" y="114"/>
                  <a:pt x="39" y="113"/>
                  <a:pt x="39" y="113"/>
                </a:cubicBezTo>
                <a:close/>
                <a:moveTo>
                  <a:pt x="42" y="100"/>
                </a:moveTo>
                <a:cubicBezTo>
                  <a:pt x="42" y="100"/>
                  <a:pt x="42" y="101"/>
                  <a:pt x="42" y="101"/>
                </a:cubicBezTo>
                <a:cubicBezTo>
                  <a:pt x="43" y="100"/>
                  <a:pt x="44" y="99"/>
                  <a:pt x="46" y="98"/>
                </a:cubicBezTo>
                <a:cubicBezTo>
                  <a:pt x="46" y="98"/>
                  <a:pt x="46" y="97"/>
                  <a:pt x="46" y="97"/>
                </a:cubicBezTo>
                <a:cubicBezTo>
                  <a:pt x="46" y="96"/>
                  <a:pt x="46" y="95"/>
                  <a:pt x="45" y="94"/>
                </a:cubicBezTo>
                <a:cubicBezTo>
                  <a:pt x="44" y="96"/>
                  <a:pt x="43" y="98"/>
                  <a:pt x="42" y="100"/>
                </a:cubicBezTo>
                <a:close/>
                <a:moveTo>
                  <a:pt x="13" y="220"/>
                </a:moveTo>
                <a:cubicBezTo>
                  <a:pt x="13" y="221"/>
                  <a:pt x="13" y="221"/>
                  <a:pt x="13" y="222"/>
                </a:cubicBezTo>
                <a:cubicBezTo>
                  <a:pt x="13" y="223"/>
                  <a:pt x="12" y="223"/>
                  <a:pt x="12" y="223"/>
                </a:cubicBezTo>
                <a:cubicBezTo>
                  <a:pt x="11" y="223"/>
                  <a:pt x="11" y="223"/>
                  <a:pt x="10" y="222"/>
                </a:cubicBezTo>
                <a:cubicBezTo>
                  <a:pt x="10" y="222"/>
                  <a:pt x="10" y="222"/>
                  <a:pt x="10" y="221"/>
                </a:cubicBezTo>
                <a:cubicBezTo>
                  <a:pt x="10" y="221"/>
                  <a:pt x="10" y="221"/>
                  <a:pt x="9" y="221"/>
                </a:cubicBezTo>
                <a:cubicBezTo>
                  <a:pt x="10" y="222"/>
                  <a:pt x="10" y="224"/>
                  <a:pt x="10" y="224"/>
                </a:cubicBezTo>
                <a:cubicBezTo>
                  <a:pt x="11" y="225"/>
                  <a:pt x="11" y="225"/>
                  <a:pt x="12" y="225"/>
                </a:cubicBezTo>
                <a:cubicBezTo>
                  <a:pt x="13" y="225"/>
                  <a:pt x="13" y="225"/>
                  <a:pt x="13" y="224"/>
                </a:cubicBezTo>
                <a:cubicBezTo>
                  <a:pt x="14" y="223"/>
                  <a:pt x="14" y="222"/>
                  <a:pt x="14" y="221"/>
                </a:cubicBezTo>
                <a:cubicBezTo>
                  <a:pt x="14" y="221"/>
                  <a:pt x="14" y="220"/>
                  <a:pt x="13" y="220"/>
                </a:cubicBezTo>
                <a:close/>
                <a:moveTo>
                  <a:pt x="131" y="116"/>
                </a:moveTo>
                <a:cubicBezTo>
                  <a:pt x="130" y="117"/>
                  <a:pt x="129" y="118"/>
                  <a:pt x="128" y="119"/>
                </a:cubicBezTo>
                <a:cubicBezTo>
                  <a:pt x="129" y="120"/>
                  <a:pt x="130" y="120"/>
                  <a:pt x="131" y="121"/>
                </a:cubicBezTo>
                <a:cubicBezTo>
                  <a:pt x="131" y="120"/>
                  <a:pt x="132" y="119"/>
                  <a:pt x="132" y="118"/>
                </a:cubicBezTo>
                <a:cubicBezTo>
                  <a:pt x="132" y="117"/>
                  <a:pt x="132" y="116"/>
                  <a:pt x="131" y="116"/>
                </a:cubicBezTo>
                <a:close/>
                <a:moveTo>
                  <a:pt x="126" y="122"/>
                </a:moveTo>
                <a:cubicBezTo>
                  <a:pt x="124" y="123"/>
                  <a:pt x="121" y="126"/>
                  <a:pt x="121" y="127"/>
                </a:cubicBezTo>
                <a:cubicBezTo>
                  <a:pt x="122" y="126"/>
                  <a:pt x="123" y="126"/>
                  <a:pt x="124" y="125"/>
                </a:cubicBezTo>
                <a:cubicBezTo>
                  <a:pt x="125" y="125"/>
                  <a:pt x="126" y="124"/>
                  <a:pt x="127" y="123"/>
                </a:cubicBezTo>
                <a:cubicBezTo>
                  <a:pt x="127" y="123"/>
                  <a:pt x="126" y="122"/>
                  <a:pt x="126" y="122"/>
                </a:cubicBezTo>
                <a:close/>
                <a:moveTo>
                  <a:pt x="18" y="31"/>
                </a:moveTo>
                <a:cubicBezTo>
                  <a:pt x="19" y="30"/>
                  <a:pt x="20" y="29"/>
                  <a:pt x="21" y="28"/>
                </a:cubicBezTo>
                <a:cubicBezTo>
                  <a:pt x="20" y="27"/>
                  <a:pt x="20" y="26"/>
                  <a:pt x="19" y="25"/>
                </a:cubicBezTo>
                <a:cubicBezTo>
                  <a:pt x="18" y="26"/>
                  <a:pt x="18" y="27"/>
                  <a:pt x="17" y="28"/>
                </a:cubicBezTo>
                <a:cubicBezTo>
                  <a:pt x="17" y="29"/>
                  <a:pt x="17" y="29"/>
                  <a:pt x="18" y="30"/>
                </a:cubicBezTo>
                <a:cubicBezTo>
                  <a:pt x="18" y="30"/>
                  <a:pt x="18" y="30"/>
                  <a:pt x="18" y="31"/>
                </a:cubicBezTo>
                <a:close/>
                <a:moveTo>
                  <a:pt x="27" y="56"/>
                </a:moveTo>
                <a:cubicBezTo>
                  <a:pt x="28" y="57"/>
                  <a:pt x="28" y="57"/>
                  <a:pt x="29" y="57"/>
                </a:cubicBezTo>
                <a:cubicBezTo>
                  <a:pt x="30" y="56"/>
                  <a:pt x="31" y="54"/>
                  <a:pt x="32" y="53"/>
                </a:cubicBezTo>
                <a:cubicBezTo>
                  <a:pt x="32" y="52"/>
                  <a:pt x="32" y="52"/>
                  <a:pt x="31" y="51"/>
                </a:cubicBezTo>
                <a:cubicBezTo>
                  <a:pt x="30" y="53"/>
                  <a:pt x="29" y="55"/>
                  <a:pt x="27" y="56"/>
                </a:cubicBezTo>
                <a:close/>
                <a:moveTo>
                  <a:pt x="59" y="57"/>
                </a:moveTo>
                <a:cubicBezTo>
                  <a:pt x="60" y="55"/>
                  <a:pt x="60" y="53"/>
                  <a:pt x="61" y="52"/>
                </a:cubicBezTo>
                <a:cubicBezTo>
                  <a:pt x="61" y="51"/>
                  <a:pt x="60" y="51"/>
                  <a:pt x="60" y="51"/>
                </a:cubicBezTo>
                <a:cubicBezTo>
                  <a:pt x="59" y="52"/>
                  <a:pt x="58" y="53"/>
                  <a:pt x="58" y="53"/>
                </a:cubicBezTo>
                <a:cubicBezTo>
                  <a:pt x="58" y="55"/>
                  <a:pt x="58" y="56"/>
                  <a:pt x="59" y="57"/>
                </a:cubicBezTo>
                <a:close/>
                <a:moveTo>
                  <a:pt x="195" y="116"/>
                </a:moveTo>
                <a:cubicBezTo>
                  <a:pt x="194" y="115"/>
                  <a:pt x="193" y="115"/>
                  <a:pt x="192" y="114"/>
                </a:cubicBezTo>
                <a:cubicBezTo>
                  <a:pt x="191" y="114"/>
                  <a:pt x="190" y="113"/>
                  <a:pt x="190" y="113"/>
                </a:cubicBezTo>
                <a:cubicBezTo>
                  <a:pt x="189" y="114"/>
                  <a:pt x="189" y="115"/>
                  <a:pt x="191" y="115"/>
                </a:cubicBezTo>
                <a:cubicBezTo>
                  <a:pt x="191" y="115"/>
                  <a:pt x="192" y="115"/>
                  <a:pt x="192" y="116"/>
                </a:cubicBezTo>
                <a:cubicBezTo>
                  <a:pt x="193" y="116"/>
                  <a:pt x="193" y="117"/>
                  <a:pt x="193" y="118"/>
                </a:cubicBezTo>
                <a:cubicBezTo>
                  <a:pt x="194" y="117"/>
                  <a:pt x="195" y="117"/>
                  <a:pt x="195" y="116"/>
                </a:cubicBezTo>
                <a:close/>
                <a:moveTo>
                  <a:pt x="75" y="157"/>
                </a:moveTo>
                <a:cubicBezTo>
                  <a:pt x="74" y="158"/>
                  <a:pt x="73" y="164"/>
                  <a:pt x="73" y="166"/>
                </a:cubicBezTo>
                <a:cubicBezTo>
                  <a:pt x="74" y="166"/>
                  <a:pt x="74" y="165"/>
                  <a:pt x="74" y="165"/>
                </a:cubicBezTo>
                <a:cubicBezTo>
                  <a:pt x="75" y="162"/>
                  <a:pt x="75" y="160"/>
                  <a:pt x="76" y="158"/>
                </a:cubicBezTo>
                <a:cubicBezTo>
                  <a:pt x="76" y="157"/>
                  <a:pt x="75" y="157"/>
                  <a:pt x="75" y="157"/>
                </a:cubicBezTo>
                <a:close/>
                <a:moveTo>
                  <a:pt x="10" y="165"/>
                </a:moveTo>
                <a:cubicBezTo>
                  <a:pt x="10" y="165"/>
                  <a:pt x="10" y="165"/>
                  <a:pt x="11" y="165"/>
                </a:cubicBezTo>
                <a:cubicBezTo>
                  <a:pt x="11" y="165"/>
                  <a:pt x="11" y="164"/>
                  <a:pt x="11" y="164"/>
                </a:cubicBezTo>
                <a:cubicBezTo>
                  <a:pt x="11" y="162"/>
                  <a:pt x="11" y="160"/>
                  <a:pt x="11" y="158"/>
                </a:cubicBezTo>
                <a:cubicBezTo>
                  <a:pt x="10" y="158"/>
                  <a:pt x="10" y="159"/>
                  <a:pt x="10" y="160"/>
                </a:cubicBezTo>
                <a:cubicBezTo>
                  <a:pt x="10" y="162"/>
                  <a:pt x="10" y="163"/>
                  <a:pt x="10" y="165"/>
                </a:cubicBezTo>
                <a:close/>
                <a:moveTo>
                  <a:pt x="121" y="138"/>
                </a:moveTo>
                <a:cubicBezTo>
                  <a:pt x="120" y="138"/>
                  <a:pt x="120" y="137"/>
                  <a:pt x="119" y="137"/>
                </a:cubicBezTo>
                <a:cubicBezTo>
                  <a:pt x="118" y="137"/>
                  <a:pt x="117" y="138"/>
                  <a:pt x="117" y="138"/>
                </a:cubicBezTo>
                <a:cubicBezTo>
                  <a:pt x="116" y="139"/>
                  <a:pt x="115" y="139"/>
                  <a:pt x="115" y="140"/>
                </a:cubicBezTo>
                <a:cubicBezTo>
                  <a:pt x="117" y="139"/>
                  <a:pt x="119" y="140"/>
                  <a:pt x="121" y="138"/>
                </a:cubicBezTo>
                <a:close/>
                <a:moveTo>
                  <a:pt x="44" y="128"/>
                </a:moveTo>
                <a:cubicBezTo>
                  <a:pt x="44" y="128"/>
                  <a:pt x="44" y="127"/>
                  <a:pt x="45" y="127"/>
                </a:cubicBezTo>
                <a:cubicBezTo>
                  <a:pt x="46" y="126"/>
                  <a:pt x="47" y="125"/>
                  <a:pt x="48" y="124"/>
                </a:cubicBezTo>
                <a:cubicBezTo>
                  <a:pt x="48" y="123"/>
                  <a:pt x="48" y="123"/>
                  <a:pt x="48" y="122"/>
                </a:cubicBezTo>
                <a:cubicBezTo>
                  <a:pt x="47" y="123"/>
                  <a:pt x="46" y="123"/>
                  <a:pt x="46" y="124"/>
                </a:cubicBezTo>
                <a:cubicBezTo>
                  <a:pt x="44" y="125"/>
                  <a:pt x="44" y="126"/>
                  <a:pt x="44" y="128"/>
                </a:cubicBezTo>
                <a:close/>
                <a:moveTo>
                  <a:pt x="73" y="65"/>
                </a:moveTo>
                <a:cubicBezTo>
                  <a:pt x="73" y="65"/>
                  <a:pt x="73" y="65"/>
                  <a:pt x="73" y="65"/>
                </a:cubicBezTo>
                <a:cubicBezTo>
                  <a:pt x="74" y="64"/>
                  <a:pt x="75" y="64"/>
                  <a:pt x="76" y="63"/>
                </a:cubicBezTo>
                <a:cubicBezTo>
                  <a:pt x="77" y="62"/>
                  <a:pt x="77" y="61"/>
                  <a:pt x="77" y="60"/>
                </a:cubicBezTo>
                <a:cubicBezTo>
                  <a:pt x="77" y="60"/>
                  <a:pt x="77" y="60"/>
                  <a:pt x="77" y="59"/>
                </a:cubicBezTo>
                <a:cubicBezTo>
                  <a:pt x="77" y="60"/>
                  <a:pt x="77" y="60"/>
                  <a:pt x="77" y="60"/>
                </a:cubicBezTo>
                <a:cubicBezTo>
                  <a:pt x="75" y="61"/>
                  <a:pt x="74" y="63"/>
                  <a:pt x="73" y="65"/>
                </a:cubicBezTo>
                <a:close/>
                <a:moveTo>
                  <a:pt x="157" y="109"/>
                </a:moveTo>
                <a:cubicBezTo>
                  <a:pt x="157" y="110"/>
                  <a:pt x="157" y="111"/>
                  <a:pt x="157" y="113"/>
                </a:cubicBezTo>
                <a:cubicBezTo>
                  <a:pt x="158" y="112"/>
                  <a:pt x="159" y="112"/>
                  <a:pt x="159" y="112"/>
                </a:cubicBezTo>
                <a:cubicBezTo>
                  <a:pt x="159" y="112"/>
                  <a:pt x="160" y="111"/>
                  <a:pt x="160" y="111"/>
                </a:cubicBezTo>
                <a:cubicBezTo>
                  <a:pt x="160" y="110"/>
                  <a:pt x="160" y="109"/>
                  <a:pt x="159" y="109"/>
                </a:cubicBezTo>
                <a:cubicBezTo>
                  <a:pt x="158" y="109"/>
                  <a:pt x="157" y="109"/>
                  <a:pt x="157" y="109"/>
                </a:cubicBezTo>
                <a:close/>
                <a:moveTo>
                  <a:pt x="33" y="114"/>
                </a:moveTo>
                <a:cubicBezTo>
                  <a:pt x="32" y="113"/>
                  <a:pt x="31" y="115"/>
                  <a:pt x="30" y="115"/>
                </a:cubicBezTo>
                <a:cubicBezTo>
                  <a:pt x="29" y="116"/>
                  <a:pt x="29" y="118"/>
                  <a:pt x="29" y="119"/>
                </a:cubicBezTo>
                <a:cubicBezTo>
                  <a:pt x="30" y="117"/>
                  <a:pt x="32" y="116"/>
                  <a:pt x="33" y="114"/>
                </a:cubicBezTo>
                <a:close/>
                <a:moveTo>
                  <a:pt x="15" y="82"/>
                </a:moveTo>
                <a:cubicBezTo>
                  <a:pt x="16" y="80"/>
                  <a:pt x="17" y="78"/>
                  <a:pt x="18" y="76"/>
                </a:cubicBezTo>
                <a:cubicBezTo>
                  <a:pt x="17" y="77"/>
                  <a:pt x="15" y="79"/>
                  <a:pt x="14" y="81"/>
                </a:cubicBezTo>
                <a:cubicBezTo>
                  <a:pt x="14" y="81"/>
                  <a:pt x="14" y="82"/>
                  <a:pt x="14" y="82"/>
                </a:cubicBezTo>
                <a:cubicBezTo>
                  <a:pt x="14" y="82"/>
                  <a:pt x="15" y="82"/>
                  <a:pt x="15" y="82"/>
                </a:cubicBezTo>
                <a:close/>
                <a:moveTo>
                  <a:pt x="51" y="115"/>
                </a:moveTo>
                <a:cubicBezTo>
                  <a:pt x="53" y="114"/>
                  <a:pt x="54" y="112"/>
                  <a:pt x="53" y="110"/>
                </a:cubicBezTo>
                <a:cubicBezTo>
                  <a:pt x="52" y="111"/>
                  <a:pt x="50" y="113"/>
                  <a:pt x="51" y="115"/>
                </a:cubicBezTo>
                <a:close/>
                <a:moveTo>
                  <a:pt x="138" y="117"/>
                </a:moveTo>
                <a:cubicBezTo>
                  <a:pt x="140" y="115"/>
                  <a:pt x="141" y="112"/>
                  <a:pt x="139" y="110"/>
                </a:cubicBezTo>
                <a:cubicBezTo>
                  <a:pt x="139" y="112"/>
                  <a:pt x="138" y="116"/>
                  <a:pt x="138" y="117"/>
                </a:cubicBezTo>
                <a:close/>
                <a:moveTo>
                  <a:pt x="22" y="126"/>
                </a:moveTo>
                <a:cubicBezTo>
                  <a:pt x="25" y="124"/>
                  <a:pt x="25" y="122"/>
                  <a:pt x="25" y="120"/>
                </a:cubicBezTo>
                <a:cubicBezTo>
                  <a:pt x="24" y="121"/>
                  <a:pt x="24" y="121"/>
                  <a:pt x="23" y="122"/>
                </a:cubicBezTo>
                <a:cubicBezTo>
                  <a:pt x="23" y="122"/>
                  <a:pt x="23" y="122"/>
                  <a:pt x="23" y="123"/>
                </a:cubicBezTo>
                <a:cubicBezTo>
                  <a:pt x="22" y="124"/>
                  <a:pt x="22" y="125"/>
                  <a:pt x="22" y="126"/>
                </a:cubicBezTo>
                <a:close/>
                <a:moveTo>
                  <a:pt x="139" y="127"/>
                </a:moveTo>
                <a:cubicBezTo>
                  <a:pt x="140" y="126"/>
                  <a:pt x="141" y="125"/>
                  <a:pt x="142" y="124"/>
                </a:cubicBezTo>
                <a:cubicBezTo>
                  <a:pt x="142" y="124"/>
                  <a:pt x="142" y="123"/>
                  <a:pt x="142" y="123"/>
                </a:cubicBezTo>
                <a:cubicBezTo>
                  <a:pt x="140" y="124"/>
                  <a:pt x="139" y="124"/>
                  <a:pt x="137" y="125"/>
                </a:cubicBezTo>
                <a:cubicBezTo>
                  <a:pt x="138" y="126"/>
                  <a:pt x="138" y="126"/>
                  <a:pt x="139" y="127"/>
                </a:cubicBezTo>
                <a:close/>
                <a:moveTo>
                  <a:pt x="91" y="123"/>
                </a:moveTo>
                <a:cubicBezTo>
                  <a:pt x="89" y="124"/>
                  <a:pt x="87" y="127"/>
                  <a:pt x="86" y="128"/>
                </a:cubicBezTo>
                <a:cubicBezTo>
                  <a:pt x="87" y="128"/>
                  <a:pt x="88" y="127"/>
                  <a:pt x="89" y="127"/>
                </a:cubicBezTo>
                <a:cubicBezTo>
                  <a:pt x="89" y="127"/>
                  <a:pt x="90" y="126"/>
                  <a:pt x="90" y="126"/>
                </a:cubicBezTo>
                <a:cubicBezTo>
                  <a:pt x="90" y="125"/>
                  <a:pt x="91" y="124"/>
                  <a:pt x="91" y="123"/>
                </a:cubicBezTo>
                <a:close/>
                <a:moveTo>
                  <a:pt x="33" y="41"/>
                </a:moveTo>
                <a:cubicBezTo>
                  <a:pt x="32" y="43"/>
                  <a:pt x="31" y="44"/>
                  <a:pt x="31" y="46"/>
                </a:cubicBezTo>
                <a:cubicBezTo>
                  <a:pt x="30" y="46"/>
                  <a:pt x="31" y="46"/>
                  <a:pt x="31" y="47"/>
                </a:cubicBezTo>
                <a:cubicBezTo>
                  <a:pt x="32" y="45"/>
                  <a:pt x="33" y="44"/>
                  <a:pt x="34" y="43"/>
                </a:cubicBezTo>
                <a:cubicBezTo>
                  <a:pt x="34" y="43"/>
                  <a:pt x="34" y="42"/>
                  <a:pt x="34" y="42"/>
                </a:cubicBezTo>
                <a:cubicBezTo>
                  <a:pt x="33" y="42"/>
                  <a:pt x="33" y="42"/>
                  <a:pt x="33" y="41"/>
                </a:cubicBezTo>
                <a:close/>
                <a:moveTo>
                  <a:pt x="84" y="71"/>
                </a:moveTo>
                <a:cubicBezTo>
                  <a:pt x="84" y="71"/>
                  <a:pt x="84" y="71"/>
                  <a:pt x="84" y="71"/>
                </a:cubicBezTo>
                <a:cubicBezTo>
                  <a:pt x="85" y="71"/>
                  <a:pt x="85" y="71"/>
                  <a:pt x="86" y="70"/>
                </a:cubicBezTo>
                <a:cubicBezTo>
                  <a:pt x="86" y="70"/>
                  <a:pt x="87" y="70"/>
                  <a:pt x="87" y="70"/>
                </a:cubicBezTo>
                <a:cubicBezTo>
                  <a:pt x="87" y="68"/>
                  <a:pt x="88" y="67"/>
                  <a:pt x="88" y="66"/>
                </a:cubicBezTo>
                <a:cubicBezTo>
                  <a:pt x="88" y="66"/>
                  <a:pt x="88" y="66"/>
                  <a:pt x="88" y="66"/>
                </a:cubicBezTo>
                <a:cubicBezTo>
                  <a:pt x="86" y="67"/>
                  <a:pt x="85" y="69"/>
                  <a:pt x="84" y="71"/>
                </a:cubicBezTo>
                <a:close/>
                <a:moveTo>
                  <a:pt x="73" y="198"/>
                </a:moveTo>
                <a:cubicBezTo>
                  <a:pt x="73" y="199"/>
                  <a:pt x="74" y="199"/>
                  <a:pt x="74" y="199"/>
                </a:cubicBezTo>
                <a:cubicBezTo>
                  <a:pt x="77" y="197"/>
                  <a:pt x="80" y="195"/>
                  <a:pt x="83" y="193"/>
                </a:cubicBezTo>
                <a:cubicBezTo>
                  <a:pt x="82" y="193"/>
                  <a:pt x="82" y="193"/>
                  <a:pt x="82" y="192"/>
                </a:cubicBezTo>
                <a:cubicBezTo>
                  <a:pt x="79" y="195"/>
                  <a:pt x="76" y="196"/>
                  <a:pt x="73" y="198"/>
                </a:cubicBezTo>
                <a:close/>
                <a:moveTo>
                  <a:pt x="20" y="224"/>
                </a:moveTo>
                <a:cubicBezTo>
                  <a:pt x="18" y="224"/>
                  <a:pt x="16" y="226"/>
                  <a:pt x="15" y="227"/>
                </a:cubicBezTo>
                <a:cubicBezTo>
                  <a:pt x="15" y="227"/>
                  <a:pt x="15" y="228"/>
                  <a:pt x="16" y="228"/>
                </a:cubicBezTo>
                <a:cubicBezTo>
                  <a:pt x="17" y="226"/>
                  <a:pt x="18" y="225"/>
                  <a:pt x="20" y="226"/>
                </a:cubicBezTo>
                <a:cubicBezTo>
                  <a:pt x="21" y="226"/>
                  <a:pt x="21" y="225"/>
                  <a:pt x="21" y="225"/>
                </a:cubicBezTo>
                <a:cubicBezTo>
                  <a:pt x="21" y="225"/>
                  <a:pt x="20" y="224"/>
                  <a:pt x="20" y="224"/>
                </a:cubicBezTo>
                <a:close/>
                <a:moveTo>
                  <a:pt x="82" y="135"/>
                </a:moveTo>
                <a:cubicBezTo>
                  <a:pt x="84" y="134"/>
                  <a:pt x="85" y="133"/>
                  <a:pt x="86" y="132"/>
                </a:cubicBezTo>
                <a:cubicBezTo>
                  <a:pt x="87" y="132"/>
                  <a:pt x="87" y="131"/>
                  <a:pt x="87" y="131"/>
                </a:cubicBezTo>
                <a:cubicBezTo>
                  <a:pt x="86" y="131"/>
                  <a:pt x="84" y="132"/>
                  <a:pt x="83" y="133"/>
                </a:cubicBezTo>
                <a:cubicBezTo>
                  <a:pt x="82" y="133"/>
                  <a:pt x="82" y="134"/>
                  <a:pt x="82" y="135"/>
                </a:cubicBezTo>
                <a:close/>
                <a:moveTo>
                  <a:pt x="61" y="153"/>
                </a:moveTo>
                <a:cubicBezTo>
                  <a:pt x="61" y="153"/>
                  <a:pt x="61" y="153"/>
                  <a:pt x="61" y="153"/>
                </a:cubicBezTo>
                <a:cubicBezTo>
                  <a:pt x="61" y="152"/>
                  <a:pt x="61" y="150"/>
                  <a:pt x="61" y="148"/>
                </a:cubicBezTo>
                <a:cubicBezTo>
                  <a:pt x="60" y="149"/>
                  <a:pt x="59" y="150"/>
                  <a:pt x="59" y="151"/>
                </a:cubicBezTo>
                <a:cubicBezTo>
                  <a:pt x="59" y="152"/>
                  <a:pt x="60" y="152"/>
                  <a:pt x="61" y="153"/>
                </a:cubicBezTo>
                <a:close/>
                <a:moveTo>
                  <a:pt x="158" y="100"/>
                </a:moveTo>
                <a:cubicBezTo>
                  <a:pt x="158" y="100"/>
                  <a:pt x="158" y="100"/>
                  <a:pt x="158" y="100"/>
                </a:cubicBezTo>
                <a:cubicBezTo>
                  <a:pt x="159" y="102"/>
                  <a:pt x="161" y="103"/>
                  <a:pt x="162" y="105"/>
                </a:cubicBezTo>
                <a:cubicBezTo>
                  <a:pt x="162" y="105"/>
                  <a:pt x="163" y="104"/>
                  <a:pt x="163" y="103"/>
                </a:cubicBezTo>
                <a:cubicBezTo>
                  <a:pt x="161" y="102"/>
                  <a:pt x="160" y="101"/>
                  <a:pt x="158" y="100"/>
                </a:cubicBezTo>
                <a:close/>
                <a:moveTo>
                  <a:pt x="25" y="70"/>
                </a:moveTo>
                <a:cubicBezTo>
                  <a:pt x="23" y="72"/>
                  <a:pt x="22" y="74"/>
                  <a:pt x="21" y="76"/>
                </a:cubicBezTo>
                <a:cubicBezTo>
                  <a:pt x="23" y="75"/>
                  <a:pt x="24" y="72"/>
                  <a:pt x="25" y="70"/>
                </a:cubicBezTo>
                <a:close/>
                <a:moveTo>
                  <a:pt x="66" y="117"/>
                </a:moveTo>
                <a:cubicBezTo>
                  <a:pt x="65" y="119"/>
                  <a:pt x="64" y="120"/>
                  <a:pt x="62" y="122"/>
                </a:cubicBezTo>
                <a:cubicBezTo>
                  <a:pt x="62" y="122"/>
                  <a:pt x="62" y="122"/>
                  <a:pt x="62" y="122"/>
                </a:cubicBezTo>
                <a:cubicBezTo>
                  <a:pt x="64" y="121"/>
                  <a:pt x="65" y="120"/>
                  <a:pt x="67" y="119"/>
                </a:cubicBezTo>
                <a:cubicBezTo>
                  <a:pt x="67" y="118"/>
                  <a:pt x="67" y="117"/>
                  <a:pt x="66" y="117"/>
                </a:cubicBezTo>
                <a:close/>
                <a:moveTo>
                  <a:pt x="3" y="108"/>
                </a:moveTo>
                <a:cubicBezTo>
                  <a:pt x="3" y="108"/>
                  <a:pt x="3" y="108"/>
                  <a:pt x="3" y="108"/>
                </a:cubicBezTo>
                <a:cubicBezTo>
                  <a:pt x="3" y="106"/>
                  <a:pt x="3" y="104"/>
                  <a:pt x="3" y="102"/>
                </a:cubicBezTo>
                <a:cubicBezTo>
                  <a:pt x="3" y="100"/>
                  <a:pt x="3" y="98"/>
                  <a:pt x="4" y="97"/>
                </a:cubicBezTo>
                <a:cubicBezTo>
                  <a:pt x="4" y="96"/>
                  <a:pt x="4" y="96"/>
                  <a:pt x="3" y="96"/>
                </a:cubicBezTo>
                <a:cubicBezTo>
                  <a:pt x="3" y="100"/>
                  <a:pt x="3" y="104"/>
                  <a:pt x="3" y="108"/>
                </a:cubicBezTo>
                <a:close/>
                <a:moveTo>
                  <a:pt x="26" y="190"/>
                </a:moveTo>
                <a:cubicBezTo>
                  <a:pt x="25" y="190"/>
                  <a:pt x="24" y="191"/>
                  <a:pt x="24" y="191"/>
                </a:cubicBezTo>
                <a:cubicBezTo>
                  <a:pt x="24" y="193"/>
                  <a:pt x="24" y="195"/>
                  <a:pt x="24" y="196"/>
                </a:cubicBezTo>
                <a:cubicBezTo>
                  <a:pt x="25" y="196"/>
                  <a:pt x="25" y="196"/>
                  <a:pt x="25" y="196"/>
                </a:cubicBezTo>
                <a:cubicBezTo>
                  <a:pt x="25" y="194"/>
                  <a:pt x="26" y="192"/>
                  <a:pt x="26" y="190"/>
                </a:cubicBezTo>
                <a:close/>
                <a:moveTo>
                  <a:pt x="76" y="105"/>
                </a:moveTo>
                <a:cubicBezTo>
                  <a:pt x="75" y="106"/>
                  <a:pt x="74" y="108"/>
                  <a:pt x="74" y="110"/>
                </a:cubicBezTo>
                <a:cubicBezTo>
                  <a:pt x="75" y="108"/>
                  <a:pt x="76" y="107"/>
                  <a:pt x="78" y="106"/>
                </a:cubicBezTo>
                <a:cubicBezTo>
                  <a:pt x="77" y="106"/>
                  <a:pt x="77" y="105"/>
                  <a:pt x="76" y="105"/>
                </a:cubicBezTo>
                <a:close/>
                <a:moveTo>
                  <a:pt x="141" y="100"/>
                </a:moveTo>
                <a:cubicBezTo>
                  <a:pt x="141" y="100"/>
                  <a:pt x="140" y="100"/>
                  <a:pt x="140" y="100"/>
                </a:cubicBezTo>
                <a:cubicBezTo>
                  <a:pt x="141" y="101"/>
                  <a:pt x="141" y="102"/>
                  <a:pt x="141" y="103"/>
                </a:cubicBezTo>
                <a:cubicBezTo>
                  <a:pt x="142" y="103"/>
                  <a:pt x="143" y="102"/>
                  <a:pt x="144" y="102"/>
                </a:cubicBezTo>
                <a:cubicBezTo>
                  <a:pt x="143" y="101"/>
                  <a:pt x="142" y="101"/>
                  <a:pt x="141" y="100"/>
                </a:cubicBezTo>
                <a:close/>
                <a:moveTo>
                  <a:pt x="158" y="106"/>
                </a:moveTo>
                <a:cubicBezTo>
                  <a:pt x="158" y="105"/>
                  <a:pt x="159" y="105"/>
                  <a:pt x="159" y="105"/>
                </a:cubicBezTo>
                <a:cubicBezTo>
                  <a:pt x="157" y="104"/>
                  <a:pt x="156" y="102"/>
                  <a:pt x="155" y="101"/>
                </a:cubicBezTo>
                <a:cubicBezTo>
                  <a:pt x="155" y="102"/>
                  <a:pt x="155" y="103"/>
                  <a:pt x="155" y="103"/>
                </a:cubicBezTo>
                <a:cubicBezTo>
                  <a:pt x="155" y="104"/>
                  <a:pt x="156" y="104"/>
                  <a:pt x="156" y="104"/>
                </a:cubicBezTo>
                <a:cubicBezTo>
                  <a:pt x="157" y="105"/>
                  <a:pt x="158" y="105"/>
                  <a:pt x="158" y="106"/>
                </a:cubicBezTo>
                <a:close/>
                <a:moveTo>
                  <a:pt x="154" y="124"/>
                </a:moveTo>
                <a:cubicBezTo>
                  <a:pt x="155" y="125"/>
                  <a:pt x="156" y="125"/>
                  <a:pt x="156" y="126"/>
                </a:cubicBezTo>
                <a:cubicBezTo>
                  <a:pt x="157" y="126"/>
                  <a:pt x="157" y="125"/>
                  <a:pt x="157" y="125"/>
                </a:cubicBezTo>
                <a:cubicBezTo>
                  <a:pt x="157" y="124"/>
                  <a:pt x="156" y="123"/>
                  <a:pt x="156" y="122"/>
                </a:cubicBezTo>
                <a:cubicBezTo>
                  <a:pt x="155" y="123"/>
                  <a:pt x="155" y="123"/>
                  <a:pt x="154" y="124"/>
                </a:cubicBezTo>
                <a:close/>
                <a:moveTo>
                  <a:pt x="69" y="93"/>
                </a:moveTo>
                <a:cubicBezTo>
                  <a:pt x="70" y="93"/>
                  <a:pt x="70" y="94"/>
                  <a:pt x="71" y="94"/>
                </a:cubicBezTo>
                <a:cubicBezTo>
                  <a:pt x="71" y="92"/>
                  <a:pt x="71" y="92"/>
                  <a:pt x="72" y="91"/>
                </a:cubicBezTo>
                <a:cubicBezTo>
                  <a:pt x="72" y="90"/>
                  <a:pt x="72" y="90"/>
                  <a:pt x="72" y="90"/>
                </a:cubicBezTo>
                <a:cubicBezTo>
                  <a:pt x="71" y="90"/>
                  <a:pt x="70" y="91"/>
                  <a:pt x="69" y="93"/>
                </a:cubicBezTo>
                <a:close/>
                <a:moveTo>
                  <a:pt x="73" y="73"/>
                </a:moveTo>
                <a:cubicBezTo>
                  <a:pt x="72" y="72"/>
                  <a:pt x="71" y="72"/>
                  <a:pt x="69" y="72"/>
                </a:cubicBezTo>
                <a:cubicBezTo>
                  <a:pt x="69" y="73"/>
                  <a:pt x="69" y="73"/>
                  <a:pt x="70" y="74"/>
                </a:cubicBezTo>
                <a:cubicBezTo>
                  <a:pt x="71" y="74"/>
                  <a:pt x="72" y="74"/>
                  <a:pt x="73" y="73"/>
                </a:cubicBezTo>
                <a:close/>
                <a:moveTo>
                  <a:pt x="32" y="138"/>
                </a:moveTo>
                <a:cubicBezTo>
                  <a:pt x="32" y="138"/>
                  <a:pt x="31" y="138"/>
                  <a:pt x="31" y="138"/>
                </a:cubicBezTo>
                <a:cubicBezTo>
                  <a:pt x="31" y="139"/>
                  <a:pt x="31" y="140"/>
                  <a:pt x="30" y="141"/>
                </a:cubicBezTo>
                <a:cubicBezTo>
                  <a:pt x="30" y="141"/>
                  <a:pt x="30" y="141"/>
                  <a:pt x="30" y="141"/>
                </a:cubicBezTo>
                <a:cubicBezTo>
                  <a:pt x="29" y="142"/>
                  <a:pt x="29" y="143"/>
                  <a:pt x="29" y="144"/>
                </a:cubicBezTo>
                <a:cubicBezTo>
                  <a:pt x="30" y="143"/>
                  <a:pt x="31" y="142"/>
                  <a:pt x="32" y="141"/>
                </a:cubicBezTo>
                <a:cubicBezTo>
                  <a:pt x="32" y="141"/>
                  <a:pt x="32" y="140"/>
                  <a:pt x="32" y="140"/>
                </a:cubicBezTo>
                <a:cubicBezTo>
                  <a:pt x="32" y="139"/>
                  <a:pt x="32" y="139"/>
                  <a:pt x="32" y="138"/>
                </a:cubicBezTo>
                <a:close/>
                <a:moveTo>
                  <a:pt x="116" y="81"/>
                </a:moveTo>
                <a:cubicBezTo>
                  <a:pt x="117" y="82"/>
                  <a:pt x="118" y="83"/>
                  <a:pt x="119" y="84"/>
                </a:cubicBezTo>
                <a:cubicBezTo>
                  <a:pt x="120" y="84"/>
                  <a:pt x="120" y="84"/>
                  <a:pt x="120" y="83"/>
                </a:cubicBezTo>
                <a:cubicBezTo>
                  <a:pt x="119" y="82"/>
                  <a:pt x="118" y="81"/>
                  <a:pt x="116" y="81"/>
                </a:cubicBezTo>
                <a:cubicBezTo>
                  <a:pt x="116" y="81"/>
                  <a:pt x="116" y="81"/>
                  <a:pt x="116" y="81"/>
                </a:cubicBezTo>
                <a:close/>
                <a:moveTo>
                  <a:pt x="149" y="131"/>
                </a:moveTo>
                <a:cubicBezTo>
                  <a:pt x="149" y="131"/>
                  <a:pt x="149" y="131"/>
                  <a:pt x="149" y="131"/>
                </a:cubicBezTo>
                <a:cubicBezTo>
                  <a:pt x="151" y="130"/>
                  <a:pt x="152" y="129"/>
                  <a:pt x="154" y="128"/>
                </a:cubicBezTo>
                <a:cubicBezTo>
                  <a:pt x="154" y="127"/>
                  <a:pt x="153" y="127"/>
                  <a:pt x="153" y="126"/>
                </a:cubicBezTo>
                <a:cubicBezTo>
                  <a:pt x="152" y="128"/>
                  <a:pt x="150" y="129"/>
                  <a:pt x="149" y="131"/>
                </a:cubicBezTo>
                <a:close/>
                <a:moveTo>
                  <a:pt x="46" y="120"/>
                </a:moveTo>
                <a:cubicBezTo>
                  <a:pt x="48" y="118"/>
                  <a:pt x="48" y="118"/>
                  <a:pt x="48" y="116"/>
                </a:cubicBezTo>
                <a:cubicBezTo>
                  <a:pt x="46" y="117"/>
                  <a:pt x="45" y="118"/>
                  <a:pt x="46" y="120"/>
                </a:cubicBezTo>
                <a:close/>
                <a:moveTo>
                  <a:pt x="169" y="117"/>
                </a:moveTo>
                <a:cubicBezTo>
                  <a:pt x="168" y="118"/>
                  <a:pt x="168" y="120"/>
                  <a:pt x="167" y="121"/>
                </a:cubicBezTo>
                <a:cubicBezTo>
                  <a:pt x="167" y="121"/>
                  <a:pt x="167" y="121"/>
                  <a:pt x="167" y="121"/>
                </a:cubicBezTo>
                <a:cubicBezTo>
                  <a:pt x="168" y="121"/>
                  <a:pt x="169" y="120"/>
                  <a:pt x="170" y="120"/>
                </a:cubicBezTo>
                <a:cubicBezTo>
                  <a:pt x="170" y="119"/>
                  <a:pt x="170" y="118"/>
                  <a:pt x="169" y="117"/>
                </a:cubicBezTo>
                <a:close/>
                <a:moveTo>
                  <a:pt x="149" y="106"/>
                </a:moveTo>
                <a:cubicBezTo>
                  <a:pt x="150" y="106"/>
                  <a:pt x="151" y="106"/>
                  <a:pt x="153" y="106"/>
                </a:cubicBezTo>
                <a:cubicBezTo>
                  <a:pt x="153" y="106"/>
                  <a:pt x="153" y="106"/>
                  <a:pt x="153" y="106"/>
                </a:cubicBezTo>
                <a:cubicBezTo>
                  <a:pt x="152" y="105"/>
                  <a:pt x="150" y="105"/>
                  <a:pt x="149" y="104"/>
                </a:cubicBezTo>
                <a:cubicBezTo>
                  <a:pt x="149" y="105"/>
                  <a:pt x="149" y="105"/>
                  <a:pt x="149" y="106"/>
                </a:cubicBezTo>
                <a:close/>
                <a:moveTo>
                  <a:pt x="56" y="137"/>
                </a:moveTo>
                <a:cubicBezTo>
                  <a:pt x="56" y="137"/>
                  <a:pt x="55" y="137"/>
                  <a:pt x="55" y="137"/>
                </a:cubicBezTo>
                <a:cubicBezTo>
                  <a:pt x="55" y="137"/>
                  <a:pt x="54" y="138"/>
                  <a:pt x="54" y="138"/>
                </a:cubicBezTo>
                <a:cubicBezTo>
                  <a:pt x="54" y="138"/>
                  <a:pt x="53" y="139"/>
                  <a:pt x="54" y="139"/>
                </a:cubicBezTo>
                <a:cubicBezTo>
                  <a:pt x="54" y="140"/>
                  <a:pt x="54" y="141"/>
                  <a:pt x="54" y="142"/>
                </a:cubicBezTo>
                <a:cubicBezTo>
                  <a:pt x="54" y="142"/>
                  <a:pt x="55" y="142"/>
                  <a:pt x="55" y="142"/>
                </a:cubicBezTo>
                <a:cubicBezTo>
                  <a:pt x="55" y="140"/>
                  <a:pt x="55" y="139"/>
                  <a:pt x="56" y="137"/>
                </a:cubicBezTo>
                <a:close/>
                <a:moveTo>
                  <a:pt x="46" y="130"/>
                </a:moveTo>
                <a:cubicBezTo>
                  <a:pt x="46" y="130"/>
                  <a:pt x="46" y="130"/>
                  <a:pt x="46" y="130"/>
                </a:cubicBezTo>
                <a:cubicBezTo>
                  <a:pt x="46" y="130"/>
                  <a:pt x="45" y="131"/>
                  <a:pt x="44" y="132"/>
                </a:cubicBezTo>
                <a:cubicBezTo>
                  <a:pt x="44" y="132"/>
                  <a:pt x="44" y="132"/>
                  <a:pt x="44" y="132"/>
                </a:cubicBezTo>
                <a:cubicBezTo>
                  <a:pt x="44" y="133"/>
                  <a:pt x="44" y="135"/>
                  <a:pt x="45" y="136"/>
                </a:cubicBezTo>
                <a:cubicBezTo>
                  <a:pt x="45" y="136"/>
                  <a:pt x="46" y="135"/>
                  <a:pt x="45" y="135"/>
                </a:cubicBezTo>
                <a:cubicBezTo>
                  <a:pt x="45" y="134"/>
                  <a:pt x="45" y="133"/>
                  <a:pt x="46" y="132"/>
                </a:cubicBezTo>
                <a:cubicBezTo>
                  <a:pt x="46" y="131"/>
                  <a:pt x="46" y="130"/>
                  <a:pt x="46" y="130"/>
                </a:cubicBezTo>
                <a:close/>
                <a:moveTo>
                  <a:pt x="15" y="26"/>
                </a:moveTo>
                <a:cubicBezTo>
                  <a:pt x="15" y="26"/>
                  <a:pt x="15" y="26"/>
                  <a:pt x="15" y="26"/>
                </a:cubicBezTo>
                <a:cubicBezTo>
                  <a:pt x="15" y="25"/>
                  <a:pt x="17" y="24"/>
                  <a:pt x="16" y="22"/>
                </a:cubicBezTo>
                <a:cubicBezTo>
                  <a:pt x="15" y="23"/>
                  <a:pt x="14" y="24"/>
                  <a:pt x="14" y="25"/>
                </a:cubicBezTo>
                <a:cubicBezTo>
                  <a:pt x="14" y="25"/>
                  <a:pt x="15" y="26"/>
                  <a:pt x="15" y="26"/>
                </a:cubicBezTo>
                <a:close/>
                <a:moveTo>
                  <a:pt x="24" y="215"/>
                </a:moveTo>
                <a:cubicBezTo>
                  <a:pt x="24" y="214"/>
                  <a:pt x="23" y="213"/>
                  <a:pt x="23" y="212"/>
                </a:cubicBezTo>
                <a:cubicBezTo>
                  <a:pt x="22" y="214"/>
                  <a:pt x="22" y="216"/>
                  <a:pt x="21" y="217"/>
                </a:cubicBezTo>
                <a:cubicBezTo>
                  <a:pt x="21" y="218"/>
                  <a:pt x="21" y="218"/>
                  <a:pt x="21" y="218"/>
                </a:cubicBezTo>
                <a:cubicBezTo>
                  <a:pt x="22" y="217"/>
                  <a:pt x="23" y="216"/>
                  <a:pt x="24" y="215"/>
                </a:cubicBezTo>
                <a:close/>
                <a:moveTo>
                  <a:pt x="75" y="95"/>
                </a:moveTo>
                <a:cubicBezTo>
                  <a:pt x="73" y="95"/>
                  <a:pt x="73" y="95"/>
                  <a:pt x="73" y="97"/>
                </a:cubicBezTo>
                <a:cubicBezTo>
                  <a:pt x="73" y="97"/>
                  <a:pt x="74" y="98"/>
                  <a:pt x="74" y="99"/>
                </a:cubicBezTo>
                <a:cubicBezTo>
                  <a:pt x="75" y="98"/>
                  <a:pt x="76" y="97"/>
                  <a:pt x="75" y="95"/>
                </a:cubicBezTo>
                <a:close/>
                <a:moveTo>
                  <a:pt x="40" y="96"/>
                </a:moveTo>
                <a:cubicBezTo>
                  <a:pt x="41" y="95"/>
                  <a:pt x="43" y="92"/>
                  <a:pt x="43" y="90"/>
                </a:cubicBezTo>
                <a:cubicBezTo>
                  <a:pt x="41" y="92"/>
                  <a:pt x="41" y="92"/>
                  <a:pt x="40" y="96"/>
                </a:cubicBezTo>
                <a:close/>
                <a:moveTo>
                  <a:pt x="15" y="129"/>
                </a:moveTo>
                <a:cubicBezTo>
                  <a:pt x="15" y="129"/>
                  <a:pt x="14" y="130"/>
                  <a:pt x="14" y="130"/>
                </a:cubicBezTo>
                <a:cubicBezTo>
                  <a:pt x="14" y="132"/>
                  <a:pt x="14" y="133"/>
                  <a:pt x="14" y="134"/>
                </a:cubicBezTo>
                <a:cubicBezTo>
                  <a:pt x="16" y="133"/>
                  <a:pt x="16" y="131"/>
                  <a:pt x="15" y="129"/>
                </a:cubicBezTo>
                <a:close/>
                <a:moveTo>
                  <a:pt x="42" y="54"/>
                </a:moveTo>
                <a:cubicBezTo>
                  <a:pt x="41" y="55"/>
                  <a:pt x="41" y="56"/>
                  <a:pt x="40" y="57"/>
                </a:cubicBezTo>
                <a:cubicBezTo>
                  <a:pt x="40" y="58"/>
                  <a:pt x="41" y="58"/>
                  <a:pt x="41" y="58"/>
                </a:cubicBezTo>
                <a:cubicBezTo>
                  <a:pt x="42" y="57"/>
                  <a:pt x="43" y="56"/>
                  <a:pt x="42" y="54"/>
                </a:cubicBezTo>
                <a:close/>
                <a:moveTo>
                  <a:pt x="18" y="122"/>
                </a:moveTo>
                <a:cubicBezTo>
                  <a:pt x="19" y="122"/>
                  <a:pt x="20" y="120"/>
                  <a:pt x="19" y="118"/>
                </a:cubicBezTo>
                <a:cubicBezTo>
                  <a:pt x="18" y="120"/>
                  <a:pt x="18" y="120"/>
                  <a:pt x="18" y="122"/>
                </a:cubicBezTo>
                <a:close/>
                <a:moveTo>
                  <a:pt x="107" y="133"/>
                </a:moveTo>
                <a:cubicBezTo>
                  <a:pt x="108" y="133"/>
                  <a:pt x="108" y="133"/>
                  <a:pt x="108" y="134"/>
                </a:cubicBezTo>
                <a:cubicBezTo>
                  <a:pt x="109" y="133"/>
                  <a:pt x="110" y="132"/>
                  <a:pt x="111" y="132"/>
                </a:cubicBezTo>
                <a:cubicBezTo>
                  <a:pt x="110" y="131"/>
                  <a:pt x="110" y="131"/>
                  <a:pt x="109" y="130"/>
                </a:cubicBezTo>
                <a:cubicBezTo>
                  <a:pt x="108" y="131"/>
                  <a:pt x="108" y="132"/>
                  <a:pt x="107" y="133"/>
                </a:cubicBezTo>
                <a:close/>
                <a:moveTo>
                  <a:pt x="28" y="126"/>
                </a:moveTo>
                <a:cubicBezTo>
                  <a:pt x="29" y="124"/>
                  <a:pt x="31" y="123"/>
                  <a:pt x="31" y="121"/>
                </a:cubicBezTo>
                <a:cubicBezTo>
                  <a:pt x="30" y="123"/>
                  <a:pt x="28" y="124"/>
                  <a:pt x="28" y="126"/>
                </a:cubicBezTo>
                <a:close/>
                <a:moveTo>
                  <a:pt x="27" y="183"/>
                </a:moveTo>
                <a:cubicBezTo>
                  <a:pt x="26" y="184"/>
                  <a:pt x="25" y="185"/>
                  <a:pt x="24" y="186"/>
                </a:cubicBezTo>
                <a:cubicBezTo>
                  <a:pt x="24" y="186"/>
                  <a:pt x="24" y="187"/>
                  <a:pt x="24" y="187"/>
                </a:cubicBezTo>
                <a:cubicBezTo>
                  <a:pt x="25" y="186"/>
                  <a:pt x="27" y="185"/>
                  <a:pt x="27" y="183"/>
                </a:cubicBezTo>
                <a:close/>
                <a:moveTo>
                  <a:pt x="10" y="152"/>
                </a:moveTo>
                <a:cubicBezTo>
                  <a:pt x="10" y="152"/>
                  <a:pt x="11" y="152"/>
                  <a:pt x="11" y="151"/>
                </a:cubicBezTo>
                <a:cubicBezTo>
                  <a:pt x="11" y="150"/>
                  <a:pt x="11" y="148"/>
                  <a:pt x="10" y="146"/>
                </a:cubicBezTo>
                <a:cubicBezTo>
                  <a:pt x="10" y="147"/>
                  <a:pt x="10" y="150"/>
                  <a:pt x="10" y="152"/>
                </a:cubicBezTo>
                <a:close/>
                <a:moveTo>
                  <a:pt x="199" y="142"/>
                </a:moveTo>
                <a:cubicBezTo>
                  <a:pt x="199" y="142"/>
                  <a:pt x="199" y="142"/>
                  <a:pt x="199" y="142"/>
                </a:cubicBezTo>
                <a:cubicBezTo>
                  <a:pt x="199" y="141"/>
                  <a:pt x="199" y="139"/>
                  <a:pt x="198" y="138"/>
                </a:cubicBezTo>
                <a:cubicBezTo>
                  <a:pt x="198" y="138"/>
                  <a:pt x="197" y="137"/>
                  <a:pt x="196" y="137"/>
                </a:cubicBezTo>
                <a:cubicBezTo>
                  <a:pt x="197" y="139"/>
                  <a:pt x="198" y="140"/>
                  <a:pt x="199" y="142"/>
                </a:cubicBezTo>
                <a:close/>
                <a:moveTo>
                  <a:pt x="74" y="70"/>
                </a:moveTo>
                <a:cubicBezTo>
                  <a:pt x="75" y="69"/>
                  <a:pt x="75" y="68"/>
                  <a:pt x="75" y="67"/>
                </a:cubicBezTo>
                <a:cubicBezTo>
                  <a:pt x="74" y="68"/>
                  <a:pt x="73" y="68"/>
                  <a:pt x="72" y="70"/>
                </a:cubicBezTo>
                <a:cubicBezTo>
                  <a:pt x="73" y="70"/>
                  <a:pt x="73" y="70"/>
                  <a:pt x="74" y="70"/>
                </a:cubicBezTo>
                <a:close/>
                <a:moveTo>
                  <a:pt x="50" y="73"/>
                </a:moveTo>
                <a:cubicBezTo>
                  <a:pt x="49" y="72"/>
                  <a:pt x="48" y="72"/>
                  <a:pt x="48" y="71"/>
                </a:cubicBezTo>
                <a:cubicBezTo>
                  <a:pt x="48" y="71"/>
                  <a:pt x="48" y="71"/>
                  <a:pt x="47" y="71"/>
                </a:cubicBezTo>
                <a:cubicBezTo>
                  <a:pt x="47" y="72"/>
                  <a:pt x="48" y="73"/>
                  <a:pt x="48" y="75"/>
                </a:cubicBezTo>
                <a:cubicBezTo>
                  <a:pt x="48" y="74"/>
                  <a:pt x="49" y="74"/>
                  <a:pt x="50" y="73"/>
                </a:cubicBezTo>
                <a:close/>
                <a:moveTo>
                  <a:pt x="54" y="161"/>
                </a:moveTo>
                <a:cubicBezTo>
                  <a:pt x="55" y="161"/>
                  <a:pt x="55" y="161"/>
                  <a:pt x="55" y="161"/>
                </a:cubicBezTo>
                <a:cubicBezTo>
                  <a:pt x="55" y="161"/>
                  <a:pt x="56" y="160"/>
                  <a:pt x="56" y="160"/>
                </a:cubicBezTo>
                <a:cubicBezTo>
                  <a:pt x="56" y="159"/>
                  <a:pt x="56" y="157"/>
                  <a:pt x="55" y="156"/>
                </a:cubicBezTo>
                <a:cubicBezTo>
                  <a:pt x="55" y="158"/>
                  <a:pt x="55" y="159"/>
                  <a:pt x="54" y="161"/>
                </a:cubicBezTo>
                <a:close/>
                <a:moveTo>
                  <a:pt x="20" y="153"/>
                </a:moveTo>
                <a:cubicBezTo>
                  <a:pt x="22" y="152"/>
                  <a:pt x="23" y="150"/>
                  <a:pt x="22" y="148"/>
                </a:cubicBezTo>
                <a:cubicBezTo>
                  <a:pt x="21" y="150"/>
                  <a:pt x="21" y="151"/>
                  <a:pt x="20" y="153"/>
                </a:cubicBezTo>
                <a:close/>
                <a:moveTo>
                  <a:pt x="12" y="170"/>
                </a:moveTo>
                <a:cubicBezTo>
                  <a:pt x="11" y="171"/>
                  <a:pt x="11" y="171"/>
                  <a:pt x="11" y="172"/>
                </a:cubicBezTo>
                <a:cubicBezTo>
                  <a:pt x="11" y="173"/>
                  <a:pt x="11" y="174"/>
                  <a:pt x="11" y="175"/>
                </a:cubicBezTo>
                <a:cubicBezTo>
                  <a:pt x="11" y="176"/>
                  <a:pt x="11" y="176"/>
                  <a:pt x="11" y="177"/>
                </a:cubicBezTo>
                <a:cubicBezTo>
                  <a:pt x="11" y="177"/>
                  <a:pt x="11" y="177"/>
                  <a:pt x="11" y="177"/>
                </a:cubicBezTo>
                <a:cubicBezTo>
                  <a:pt x="11" y="175"/>
                  <a:pt x="11" y="172"/>
                  <a:pt x="12" y="170"/>
                </a:cubicBezTo>
                <a:close/>
                <a:moveTo>
                  <a:pt x="79" y="89"/>
                </a:moveTo>
                <a:cubicBezTo>
                  <a:pt x="78" y="89"/>
                  <a:pt x="76" y="90"/>
                  <a:pt x="76" y="92"/>
                </a:cubicBezTo>
                <a:cubicBezTo>
                  <a:pt x="77" y="92"/>
                  <a:pt x="78" y="92"/>
                  <a:pt x="78" y="91"/>
                </a:cubicBezTo>
                <a:cubicBezTo>
                  <a:pt x="78" y="90"/>
                  <a:pt x="79" y="89"/>
                  <a:pt x="79" y="89"/>
                </a:cubicBezTo>
                <a:close/>
                <a:moveTo>
                  <a:pt x="31" y="174"/>
                </a:moveTo>
                <a:cubicBezTo>
                  <a:pt x="32" y="173"/>
                  <a:pt x="33" y="169"/>
                  <a:pt x="33" y="168"/>
                </a:cubicBezTo>
                <a:cubicBezTo>
                  <a:pt x="31" y="170"/>
                  <a:pt x="32" y="172"/>
                  <a:pt x="31" y="174"/>
                </a:cubicBezTo>
                <a:close/>
                <a:moveTo>
                  <a:pt x="20" y="232"/>
                </a:moveTo>
                <a:cubicBezTo>
                  <a:pt x="22" y="234"/>
                  <a:pt x="25" y="235"/>
                  <a:pt x="27" y="237"/>
                </a:cubicBezTo>
                <a:cubicBezTo>
                  <a:pt x="25" y="234"/>
                  <a:pt x="21" y="232"/>
                  <a:pt x="20" y="232"/>
                </a:cubicBezTo>
                <a:close/>
                <a:moveTo>
                  <a:pt x="27" y="34"/>
                </a:moveTo>
                <a:cubicBezTo>
                  <a:pt x="26" y="35"/>
                  <a:pt x="25" y="35"/>
                  <a:pt x="25" y="36"/>
                </a:cubicBezTo>
                <a:cubicBezTo>
                  <a:pt x="25" y="36"/>
                  <a:pt x="25" y="36"/>
                  <a:pt x="25" y="36"/>
                </a:cubicBezTo>
                <a:cubicBezTo>
                  <a:pt x="26" y="36"/>
                  <a:pt x="27" y="36"/>
                  <a:pt x="28" y="36"/>
                </a:cubicBezTo>
                <a:cubicBezTo>
                  <a:pt x="28" y="35"/>
                  <a:pt x="27" y="34"/>
                  <a:pt x="27" y="34"/>
                </a:cubicBezTo>
                <a:close/>
                <a:moveTo>
                  <a:pt x="45" y="183"/>
                </a:moveTo>
                <a:cubicBezTo>
                  <a:pt x="46" y="181"/>
                  <a:pt x="47" y="179"/>
                  <a:pt x="47" y="177"/>
                </a:cubicBezTo>
                <a:cubicBezTo>
                  <a:pt x="47" y="177"/>
                  <a:pt x="46" y="177"/>
                  <a:pt x="46" y="178"/>
                </a:cubicBezTo>
                <a:cubicBezTo>
                  <a:pt x="46" y="179"/>
                  <a:pt x="46" y="180"/>
                  <a:pt x="46" y="181"/>
                </a:cubicBezTo>
                <a:cubicBezTo>
                  <a:pt x="45" y="181"/>
                  <a:pt x="45" y="182"/>
                  <a:pt x="45" y="183"/>
                </a:cubicBezTo>
                <a:close/>
                <a:moveTo>
                  <a:pt x="57" y="131"/>
                </a:moveTo>
                <a:cubicBezTo>
                  <a:pt x="57" y="131"/>
                  <a:pt x="57" y="131"/>
                  <a:pt x="57" y="131"/>
                </a:cubicBezTo>
                <a:cubicBezTo>
                  <a:pt x="55" y="132"/>
                  <a:pt x="54" y="133"/>
                  <a:pt x="53" y="134"/>
                </a:cubicBezTo>
                <a:cubicBezTo>
                  <a:pt x="52" y="134"/>
                  <a:pt x="52" y="134"/>
                  <a:pt x="53" y="135"/>
                </a:cubicBezTo>
                <a:cubicBezTo>
                  <a:pt x="54" y="134"/>
                  <a:pt x="55" y="132"/>
                  <a:pt x="57" y="131"/>
                </a:cubicBezTo>
                <a:close/>
                <a:moveTo>
                  <a:pt x="73" y="80"/>
                </a:moveTo>
                <a:cubicBezTo>
                  <a:pt x="73" y="80"/>
                  <a:pt x="74" y="80"/>
                  <a:pt x="74" y="80"/>
                </a:cubicBezTo>
                <a:cubicBezTo>
                  <a:pt x="75" y="79"/>
                  <a:pt x="76" y="77"/>
                  <a:pt x="77" y="76"/>
                </a:cubicBezTo>
                <a:cubicBezTo>
                  <a:pt x="76" y="76"/>
                  <a:pt x="75" y="76"/>
                  <a:pt x="75" y="76"/>
                </a:cubicBezTo>
                <a:cubicBezTo>
                  <a:pt x="74" y="78"/>
                  <a:pt x="74" y="79"/>
                  <a:pt x="73" y="80"/>
                </a:cubicBezTo>
                <a:close/>
                <a:moveTo>
                  <a:pt x="15" y="32"/>
                </a:moveTo>
                <a:cubicBezTo>
                  <a:pt x="15" y="33"/>
                  <a:pt x="14" y="34"/>
                  <a:pt x="13" y="35"/>
                </a:cubicBezTo>
                <a:cubicBezTo>
                  <a:pt x="14" y="35"/>
                  <a:pt x="15" y="34"/>
                  <a:pt x="16" y="33"/>
                </a:cubicBezTo>
                <a:cubicBezTo>
                  <a:pt x="16" y="32"/>
                  <a:pt x="16" y="32"/>
                  <a:pt x="15" y="32"/>
                </a:cubicBezTo>
                <a:close/>
                <a:moveTo>
                  <a:pt x="43" y="109"/>
                </a:moveTo>
                <a:cubicBezTo>
                  <a:pt x="44" y="109"/>
                  <a:pt x="44" y="109"/>
                  <a:pt x="44" y="109"/>
                </a:cubicBezTo>
                <a:cubicBezTo>
                  <a:pt x="44" y="108"/>
                  <a:pt x="45" y="108"/>
                  <a:pt x="46" y="107"/>
                </a:cubicBezTo>
                <a:cubicBezTo>
                  <a:pt x="47" y="107"/>
                  <a:pt x="47" y="106"/>
                  <a:pt x="46" y="105"/>
                </a:cubicBezTo>
                <a:cubicBezTo>
                  <a:pt x="45" y="106"/>
                  <a:pt x="44" y="108"/>
                  <a:pt x="43" y="109"/>
                </a:cubicBezTo>
                <a:close/>
                <a:moveTo>
                  <a:pt x="58" y="83"/>
                </a:moveTo>
                <a:cubicBezTo>
                  <a:pt x="57" y="82"/>
                  <a:pt x="57" y="82"/>
                  <a:pt x="56" y="81"/>
                </a:cubicBezTo>
                <a:cubicBezTo>
                  <a:pt x="56" y="81"/>
                  <a:pt x="56" y="81"/>
                  <a:pt x="56" y="81"/>
                </a:cubicBezTo>
                <a:cubicBezTo>
                  <a:pt x="56" y="82"/>
                  <a:pt x="56" y="84"/>
                  <a:pt x="56" y="85"/>
                </a:cubicBezTo>
                <a:cubicBezTo>
                  <a:pt x="57" y="85"/>
                  <a:pt x="57" y="85"/>
                  <a:pt x="57" y="85"/>
                </a:cubicBezTo>
                <a:cubicBezTo>
                  <a:pt x="57" y="84"/>
                  <a:pt x="57" y="84"/>
                  <a:pt x="58" y="83"/>
                </a:cubicBezTo>
                <a:close/>
                <a:moveTo>
                  <a:pt x="58" y="154"/>
                </a:moveTo>
                <a:cubicBezTo>
                  <a:pt x="58" y="156"/>
                  <a:pt x="59" y="157"/>
                  <a:pt x="59" y="158"/>
                </a:cubicBezTo>
                <a:cubicBezTo>
                  <a:pt x="60" y="157"/>
                  <a:pt x="60" y="157"/>
                  <a:pt x="61" y="156"/>
                </a:cubicBezTo>
                <a:cubicBezTo>
                  <a:pt x="60" y="156"/>
                  <a:pt x="59" y="155"/>
                  <a:pt x="58" y="154"/>
                </a:cubicBezTo>
                <a:close/>
                <a:moveTo>
                  <a:pt x="71" y="80"/>
                </a:moveTo>
                <a:cubicBezTo>
                  <a:pt x="71" y="79"/>
                  <a:pt x="71" y="78"/>
                  <a:pt x="72" y="77"/>
                </a:cubicBezTo>
                <a:cubicBezTo>
                  <a:pt x="71" y="77"/>
                  <a:pt x="70" y="77"/>
                  <a:pt x="69" y="77"/>
                </a:cubicBezTo>
                <a:cubicBezTo>
                  <a:pt x="69" y="78"/>
                  <a:pt x="70" y="78"/>
                  <a:pt x="70" y="79"/>
                </a:cubicBezTo>
                <a:cubicBezTo>
                  <a:pt x="70" y="79"/>
                  <a:pt x="70" y="79"/>
                  <a:pt x="71" y="80"/>
                </a:cubicBezTo>
                <a:close/>
                <a:moveTo>
                  <a:pt x="84" y="137"/>
                </a:moveTo>
                <a:cubicBezTo>
                  <a:pt x="81" y="138"/>
                  <a:pt x="81" y="138"/>
                  <a:pt x="81" y="140"/>
                </a:cubicBezTo>
                <a:cubicBezTo>
                  <a:pt x="83" y="140"/>
                  <a:pt x="83" y="138"/>
                  <a:pt x="84" y="137"/>
                </a:cubicBezTo>
                <a:close/>
                <a:moveTo>
                  <a:pt x="35" y="174"/>
                </a:moveTo>
                <a:cubicBezTo>
                  <a:pt x="34" y="175"/>
                  <a:pt x="34" y="177"/>
                  <a:pt x="34" y="178"/>
                </a:cubicBezTo>
                <a:cubicBezTo>
                  <a:pt x="36" y="177"/>
                  <a:pt x="35" y="176"/>
                  <a:pt x="35" y="174"/>
                </a:cubicBezTo>
                <a:close/>
                <a:moveTo>
                  <a:pt x="36" y="129"/>
                </a:moveTo>
                <a:cubicBezTo>
                  <a:pt x="38" y="128"/>
                  <a:pt x="39" y="126"/>
                  <a:pt x="39" y="124"/>
                </a:cubicBezTo>
                <a:cubicBezTo>
                  <a:pt x="38" y="126"/>
                  <a:pt x="37" y="127"/>
                  <a:pt x="36" y="129"/>
                </a:cubicBezTo>
                <a:close/>
                <a:moveTo>
                  <a:pt x="87" y="77"/>
                </a:moveTo>
                <a:cubicBezTo>
                  <a:pt x="87" y="78"/>
                  <a:pt x="86" y="78"/>
                  <a:pt x="86" y="79"/>
                </a:cubicBezTo>
                <a:cubicBezTo>
                  <a:pt x="87" y="79"/>
                  <a:pt x="88" y="78"/>
                  <a:pt x="89" y="77"/>
                </a:cubicBezTo>
                <a:cubicBezTo>
                  <a:pt x="88" y="77"/>
                  <a:pt x="88" y="77"/>
                  <a:pt x="87" y="77"/>
                </a:cubicBezTo>
                <a:close/>
                <a:moveTo>
                  <a:pt x="58" y="79"/>
                </a:moveTo>
                <a:cubicBezTo>
                  <a:pt x="58" y="79"/>
                  <a:pt x="59" y="80"/>
                  <a:pt x="59" y="80"/>
                </a:cubicBezTo>
                <a:cubicBezTo>
                  <a:pt x="60" y="79"/>
                  <a:pt x="61" y="79"/>
                  <a:pt x="61" y="77"/>
                </a:cubicBezTo>
                <a:cubicBezTo>
                  <a:pt x="60" y="78"/>
                  <a:pt x="59" y="78"/>
                  <a:pt x="58" y="79"/>
                </a:cubicBezTo>
                <a:close/>
                <a:moveTo>
                  <a:pt x="9" y="100"/>
                </a:moveTo>
                <a:cubicBezTo>
                  <a:pt x="9" y="99"/>
                  <a:pt x="9" y="98"/>
                  <a:pt x="9" y="96"/>
                </a:cubicBezTo>
                <a:cubicBezTo>
                  <a:pt x="9" y="95"/>
                  <a:pt x="9" y="94"/>
                  <a:pt x="9" y="93"/>
                </a:cubicBezTo>
                <a:cubicBezTo>
                  <a:pt x="8" y="94"/>
                  <a:pt x="8" y="97"/>
                  <a:pt x="9" y="100"/>
                </a:cubicBezTo>
                <a:close/>
                <a:moveTo>
                  <a:pt x="44" y="174"/>
                </a:moveTo>
                <a:cubicBezTo>
                  <a:pt x="42" y="175"/>
                  <a:pt x="42" y="175"/>
                  <a:pt x="43" y="177"/>
                </a:cubicBezTo>
                <a:cubicBezTo>
                  <a:pt x="44" y="176"/>
                  <a:pt x="44" y="176"/>
                  <a:pt x="44" y="174"/>
                </a:cubicBezTo>
                <a:close/>
                <a:moveTo>
                  <a:pt x="85" y="84"/>
                </a:moveTo>
                <a:cubicBezTo>
                  <a:pt x="83" y="84"/>
                  <a:pt x="83" y="86"/>
                  <a:pt x="83" y="88"/>
                </a:cubicBezTo>
                <a:cubicBezTo>
                  <a:pt x="84" y="87"/>
                  <a:pt x="84" y="85"/>
                  <a:pt x="85" y="84"/>
                </a:cubicBezTo>
                <a:close/>
                <a:moveTo>
                  <a:pt x="61" y="70"/>
                </a:moveTo>
                <a:cubicBezTo>
                  <a:pt x="60" y="71"/>
                  <a:pt x="60" y="71"/>
                  <a:pt x="59" y="72"/>
                </a:cubicBezTo>
                <a:cubicBezTo>
                  <a:pt x="59" y="72"/>
                  <a:pt x="59" y="72"/>
                  <a:pt x="59" y="72"/>
                </a:cubicBezTo>
                <a:cubicBezTo>
                  <a:pt x="60" y="72"/>
                  <a:pt x="62" y="71"/>
                  <a:pt x="63" y="71"/>
                </a:cubicBezTo>
                <a:cubicBezTo>
                  <a:pt x="62" y="70"/>
                  <a:pt x="62" y="70"/>
                  <a:pt x="61" y="70"/>
                </a:cubicBezTo>
                <a:close/>
                <a:moveTo>
                  <a:pt x="38" y="39"/>
                </a:moveTo>
                <a:cubicBezTo>
                  <a:pt x="36" y="39"/>
                  <a:pt x="36" y="39"/>
                  <a:pt x="35" y="38"/>
                </a:cubicBezTo>
                <a:cubicBezTo>
                  <a:pt x="35" y="39"/>
                  <a:pt x="35" y="39"/>
                  <a:pt x="35" y="39"/>
                </a:cubicBezTo>
                <a:cubicBezTo>
                  <a:pt x="35" y="39"/>
                  <a:pt x="36" y="40"/>
                  <a:pt x="36" y="41"/>
                </a:cubicBezTo>
                <a:cubicBezTo>
                  <a:pt x="37" y="40"/>
                  <a:pt x="37" y="40"/>
                  <a:pt x="38" y="39"/>
                </a:cubicBezTo>
                <a:close/>
                <a:moveTo>
                  <a:pt x="145" y="109"/>
                </a:moveTo>
                <a:cubicBezTo>
                  <a:pt x="144" y="110"/>
                  <a:pt x="144" y="110"/>
                  <a:pt x="143" y="113"/>
                </a:cubicBezTo>
                <a:cubicBezTo>
                  <a:pt x="144" y="113"/>
                  <a:pt x="144" y="113"/>
                  <a:pt x="144" y="112"/>
                </a:cubicBezTo>
                <a:cubicBezTo>
                  <a:pt x="145" y="111"/>
                  <a:pt x="145" y="110"/>
                  <a:pt x="145" y="109"/>
                </a:cubicBezTo>
                <a:close/>
                <a:moveTo>
                  <a:pt x="150" y="101"/>
                </a:moveTo>
                <a:cubicBezTo>
                  <a:pt x="151" y="102"/>
                  <a:pt x="151" y="102"/>
                  <a:pt x="152" y="102"/>
                </a:cubicBezTo>
                <a:cubicBezTo>
                  <a:pt x="152" y="102"/>
                  <a:pt x="152" y="102"/>
                  <a:pt x="152" y="102"/>
                </a:cubicBezTo>
                <a:cubicBezTo>
                  <a:pt x="152" y="101"/>
                  <a:pt x="151" y="100"/>
                  <a:pt x="151" y="99"/>
                </a:cubicBezTo>
                <a:cubicBezTo>
                  <a:pt x="150" y="99"/>
                  <a:pt x="150" y="100"/>
                  <a:pt x="150" y="100"/>
                </a:cubicBezTo>
                <a:cubicBezTo>
                  <a:pt x="150" y="100"/>
                  <a:pt x="150" y="101"/>
                  <a:pt x="150" y="101"/>
                </a:cubicBezTo>
                <a:close/>
                <a:moveTo>
                  <a:pt x="49" y="169"/>
                </a:moveTo>
                <a:cubicBezTo>
                  <a:pt x="47" y="171"/>
                  <a:pt x="47" y="171"/>
                  <a:pt x="47" y="172"/>
                </a:cubicBezTo>
                <a:cubicBezTo>
                  <a:pt x="49" y="171"/>
                  <a:pt x="49" y="171"/>
                  <a:pt x="49" y="169"/>
                </a:cubicBezTo>
                <a:close/>
                <a:moveTo>
                  <a:pt x="21" y="194"/>
                </a:moveTo>
                <a:cubicBezTo>
                  <a:pt x="21" y="195"/>
                  <a:pt x="21" y="196"/>
                  <a:pt x="21" y="197"/>
                </a:cubicBezTo>
                <a:cubicBezTo>
                  <a:pt x="22" y="196"/>
                  <a:pt x="22" y="195"/>
                  <a:pt x="21" y="194"/>
                </a:cubicBezTo>
                <a:close/>
                <a:moveTo>
                  <a:pt x="98" y="89"/>
                </a:moveTo>
                <a:cubicBezTo>
                  <a:pt x="99" y="88"/>
                  <a:pt x="99" y="87"/>
                  <a:pt x="100" y="86"/>
                </a:cubicBezTo>
                <a:cubicBezTo>
                  <a:pt x="100" y="86"/>
                  <a:pt x="100" y="86"/>
                  <a:pt x="100" y="86"/>
                </a:cubicBezTo>
                <a:cubicBezTo>
                  <a:pt x="99" y="86"/>
                  <a:pt x="98" y="87"/>
                  <a:pt x="98" y="87"/>
                </a:cubicBezTo>
                <a:cubicBezTo>
                  <a:pt x="98" y="88"/>
                  <a:pt x="98" y="88"/>
                  <a:pt x="98" y="89"/>
                </a:cubicBezTo>
                <a:close/>
                <a:moveTo>
                  <a:pt x="84" y="92"/>
                </a:moveTo>
                <a:cubicBezTo>
                  <a:pt x="83" y="92"/>
                  <a:pt x="82" y="94"/>
                  <a:pt x="82" y="95"/>
                </a:cubicBezTo>
                <a:cubicBezTo>
                  <a:pt x="83" y="94"/>
                  <a:pt x="84" y="93"/>
                  <a:pt x="84" y="92"/>
                </a:cubicBezTo>
                <a:close/>
                <a:moveTo>
                  <a:pt x="40" y="107"/>
                </a:moveTo>
                <a:cubicBezTo>
                  <a:pt x="41" y="106"/>
                  <a:pt x="42" y="105"/>
                  <a:pt x="43" y="104"/>
                </a:cubicBezTo>
                <a:cubicBezTo>
                  <a:pt x="41" y="105"/>
                  <a:pt x="40" y="106"/>
                  <a:pt x="40" y="107"/>
                </a:cubicBezTo>
                <a:close/>
                <a:moveTo>
                  <a:pt x="90" y="67"/>
                </a:moveTo>
                <a:cubicBezTo>
                  <a:pt x="90" y="68"/>
                  <a:pt x="90" y="68"/>
                  <a:pt x="90" y="69"/>
                </a:cubicBezTo>
                <a:cubicBezTo>
                  <a:pt x="91" y="69"/>
                  <a:pt x="91" y="69"/>
                  <a:pt x="92" y="68"/>
                </a:cubicBezTo>
                <a:cubicBezTo>
                  <a:pt x="92" y="68"/>
                  <a:pt x="91" y="68"/>
                  <a:pt x="90" y="67"/>
                </a:cubicBezTo>
                <a:close/>
                <a:moveTo>
                  <a:pt x="27" y="51"/>
                </a:moveTo>
                <a:cubicBezTo>
                  <a:pt x="29" y="50"/>
                  <a:pt x="29" y="50"/>
                  <a:pt x="29" y="49"/>
                </a:cubicBezTo>
                <a:cubicBezTo>
                  <a:pt x="28" y="50"/>
                  <a:pt x="27" y="50"/>
                  <a:pt x="27" y="51"/>
                </a:cubicBezTo>
                <a:close/>
                <a:moveTo>
                  <a:pt x="141" y="131"/>
                </a:moveTo>
                <a:cubicBezTo>
                  <a:pt x="141" y="131"/>
                  <a:pt x="140" y="131"/>
                  <a:pt x="140" y="132"/>
                </a:cubicBezTo>
                <a:cubicBezTo>
                  <a:pt x="140" y="132"/>
                  <a:pt x="140" y="132"/>
                  <a:pt x="140" y="132"/>
                </a:cubicBezTo>
                <a:cubicBezTo>
                  <a:pt x="140" y="132"/>
                  <a:pt x="140" y="132"/>
                  <a:pt x="141" y="132"/>
                </a:cubicBezTo>
                <a:cubicBezTo>
                  <a:pt x="141" y="132"/>
                  <a:pt x="142" y="132"/>
                  <a:pt x="142" y="132"/>
                </a:cubicBezTo>
                <a:cubicBezTo>
                  <a:pt x="142" y="131"/>
                  <a:pt x="141" y="131"/>
                  <a:pt x="141" y="131"/>
                </a:cubicBezTo>
                <a:close/>
                <a:moveTo>
                  <a:pt x="93" y="127"/>
                </a:moveTo>
                <a:cubicBezTo>
                  <a:pt x="93" y="127"/>
                  <a:pt x="93" y="127"/>
                  <a:pt x="93" y="127"/>
                </a:cubicBezTo>
                <a:cubicBezTo>
                  <a:pt x="94" y="125"/>
                  <a:pt x="94" y="123"/>
                  <a:pt x="95" y="121"/>
                </a:cubicBezTo>
                <a:cubicBezTo>
                  <a:pt x="94" y="121"/>
                  <a:pt x="94" y="122"/>
                  <a:pt x="94" y="122"/>
                </a:cubicBezTo>
                <a:cubicBezTo>
                  <a:pt x="94" y="123"/>
                  <a:pt x="93" y="124"/>
                  <a:pt x="93" y="125"/>
                </a:cubicBezTo>
                <a:cubicBezTo>
                  <a:pt x="93" y="126"/>
                  <a:pt x="93" y="126"/>
                  <a:pt x="93" y="127"/>
                </a:cubicBezTo>
                <a:close/>
                <a:moveTo>
                  <a:pt x="133" y="92"/>
                </a:moveTo>
                <a:cubicBezTo>
                  <a:pt x="133" y="92"/>
                  <a:pt x="133" y="92"/>
                  <a:pt x="133" y="92"/>
                </a:cubicBezTo>
                <a:cubicBezTo>
                  <a:pt x="133" y="92"/>
                  <a:pt x="133" y="93"/>
                  <a:pt x="133" y="94"/>
                </a:cubicBezTo>
                <a:cubicBezTo>
                  <a:pt x="134" y="94"/>
                  <a:pt x="134" y="94"/>
                  <a:pt x="135" y="94"/>
                </a:cubicBezTo>
                <a:cubicBezTo>
                  <a:pt x="135" y="94"/>
                  <a:pt x="135" y="94"/>
                  <a:pt x="135" y="94"/>
                </a:cubicBezTo>
                <a:cubicBezTo>
                  <a:pt x="135" y="93"/>
                  <a:pt x="134" y="93"/>
                  <a:pt x="133" y="92"/>
                </a:cubicBezTo>
                <a:close/>
                <a:moveTo>
                  <a:pt x="51" y="154"/>
                </a:moveTo>
                <a:cubicBezTo>
                  <a:pt x="53" y="153"/>
                  <a:pt x="53" y="153"/>
                  <a:pt x="53" y="151"/>
                </a:cubicBezTo>
                <a:cubicBezTo>
                  <a:pt x="51" y="152"/>
                  <a:pt x="51" y="153"/>
                  <a:pt x="51" y="154"/>
                </a:cubicBezTo>
                <a:close/>
                <a:moveTo>
                  <a:pt x="189" y="108"/>
                </a:moveTo>
                <a:cubicBezTo>
                  <a:pt x="188" y="107"/>
                  <a:pt x="186" y="105"/>
                  <a:pt x="184" y="105"/>
                </a:cubicBezTo>
                <a:cubicBezTo>
                  <a:pt x="186" y="106"/>
                  <a:pt x="187" y="107"/>
                  <a:pt x="189" y="108"/>
                </a:cubicBezTo>
                <a:close/>
                <a:moveTo>
                  <a:pt x="126" y="144"/>
                </a:moveTo>
                <a:cubicBezTo>
                  <a:pt x="126" y="143"/>
                  <a:pt x="126" y="143"/>
                  <a:pt x="126" y="143"/>
                </a:cubicBezTo>
                <a:cubicBezTo>
                  <a:pt x="125" y="144"/>
                  <a:pt x="124" y="145"/>
                  <a:pt x="122" y="145"/>
                </a:cubicBezTo>
                <a:cubicBezTo>
                  <a:pt x="122" y="145"/>
                  <a:pt x="122" y="145"/>
                  <a:pt x="122" y="146"/>
                </a:cubicBezTo>
                <a:cubicBezTo>
                  <a:pt x="124" y="145"/>
                  <a:pt x="125" y="144"/>
                  <a:pt x="126" y="144"/>
                </a:cubicBezTo>
                <a:close/>
                <a:moveTo>
                  <a:pt x="34" y="135"/>
                </a:moveTo>
                <a:cubicBezTo>
                  <a:pt x="34" y="136"/>
                  <a:pt x="34" y="137"/>
                  <a:pt x="35" y="138"/>
                </a:cubicBezTo>
                <a:cubicBezTo>
                  <a:pt x="35" y="137"/>
                  <a:pt x="35" y="137"/>
                  <a:pt x="35" y="137"/>
                </a:cubicBezTo>
                <a:cubicBezTo>
                  <a:pt x="35" y="136"/>
                  <a:pt x="34" y="136"/>
                  <a:pt x="34" y="135"/>
                </a:cubicBezTo>
                <a:close/>
                <a:moveTo>
                  <a:pt x="47" y="58"/>
                </a:moveTo>
                <a:cubicBezTo>
                  <a:pt x="48" y="57"/>
                  <a:pt x="49" y="56"/>
                  <a:pt x="49" y="55"/>
                </a:cubicBezTo>
                <a:cubicBezTo>
                  <a:pt x="49" y="55"/>
                  <a:pt x="49" y="55"/>
                  <a:pt x="49" y="55"/>
                </a:cubicBezTo>
                <a:cubicBezTo>
                  <a:pt x="48" y="56"/>
                  <a:pt x="47" y="56"/>
                  <a:pt x="47" y="57"/>
                </a:cubicBezTo>
                <a:cubicBezTo>
                  <a:pt x="47" y="57"/>
                  <a:pt x="47" y="58"/>
                  <a:pt x="47" y="58"/>
                </a:cubicBezTo>
                <a:close/>
                <a:moveTo>
                  <a:pt x="119" y="148"/>
                </a:moveTo>
                <a:cubicBezTo>
                  <a:pt x="118" y="148"/>
                  <a:pt x="117" y="149"/>
                  <a:pt x="116" y="150"/>
                </a:cubicBezTo>
                <a:cubicBezTo>
                  <a:pt x="117" y="150"/>
                  <a:pt x="118" y="149"/>
                  <a:pt x="119" y="148"/>
                </a:cubicBezTo>
                <a:close/>
                <a:moveTo>
                  <a:pt x="79" y="112"/>
                </a:moveTo>
                <a:cubicBezTo>
                  <a:pt x="81" y="112"/>
                  <a:pt x="81" y="112"/>
                  <a:pt x="82" y="110"/>
                </a:cubicBezTo>
                <a:cubicBezTo>
                  <a:pt x="81" y="111"/>
                  <a:pt x="80" y="111"/>
                  <a:pt x="79" y="112"/>
                </a:cubicBezTo>
                <a:close/>
                <a:moveTo>
                  <a:pt x="105" y="125"/>
                </a:moveTo>
                <a:cubicBezTo>
                  <a:pt x="106" y="125"/>
                  <a:pt x="107" y="125"/>
                  <a:pt x="107" y="126"/>
                </a:cubicBezTo>
                <a:cubicBezTo>
                  <a:pt x="107" y="125"/>
                  <a:pt x="108" y="125"/>
                  <a:pt x="108" y="124"/>
                </a:cubicBezTo>
                <a:cubicBezTo>
                  <a:pt x="107" y="124"/>
                  <a:pt x="106" y="125"/>
                  <a:pt x="105" y="125"/>
                </a:cubicBezTo>
                <a:close/>
                <a:moveTo>
                  <a:pt x="144" y="106"/>
                </a:moveTo>
                <a:cubicBezTo>
                  <a:pt x="144" y="106"/>
                  <a:pt x="144" y="106"/>
                  <a:pt x="144" y="106"/>
                </a:cubicBezTo>
                <a:cubicBezTo>
                  <a:pt x="145" y="106"/>
                  <a:pt x="145" y="106"/>
                  <a:pt x="146" y="106"/>
                </a:cubicBezTo>
                <a:cubicBezTo>
                  <a:pt x="146" y="106"/>
                  <a:pt x="146" y="105"/>
                  <a:pt x="146" y="105"/>
                </a:cubicBezTo>
                <a:cubicBezTo>
                  <a:pt x="146" y="105"/>
                  <a:pt x="146" y="105"/>
                  <a:pt x="146" y="105"/>
                </a:cubicBezTo>
                <a:cubicBezTo>
                  <a:pt x="145" y="105"/>
                  <a:pt x="145" y="105"/>
                  <a:pt x="144" y="106"/>
                </a:cubicBezTo>
                <a:close/>
                <a:moveTo>
                  <a:pt x="56" y="51"/>
                </a:moveTo>
                <a:cubicBezTo>
                  <a:pt x="57" y="50"/>
                  <a:pt x="57" y="50"/>
                  <a:pt x="57" y="50"/>
                </a:cubicBezTo>
                <a:cubicBezTo>
                  <a:pt x="57" y="49"/>
                  <a:pt x="56" y="49"/>
                  <a:pt x="55" y="49"/>
                </a:cubicBezTo>
                <a:cubicBezTo>
                  <a:pt x="56" y="49"/>
                  <a:pt x="56" y="50"/>
                  <a:pt x="56" y="51"/>
                </a:cubicBezTo>
                <a:close/>
                <a:moveTo>
                  <a:pt x="18" y="140"/>
                </a:moveTo>
                <a:cubicBezTo>
                  <a:pt x="18" y="141"/>
                  <a:pt x="18" y="142"/>
                  <a:pt x="18" y="143"/>
                </a:cubicBezTo>
                <a:cubicBezTo>
                  <a:pt x="19" y="142"/>
                  <a:pt x="19" y="141"/>
                  <a:pt x="18" y="140"/>
                </a:cubicBezTo>
                <a:close/>
                <a:moveTo>
                  <a:pt x="113" y="79"/>
                </a:moveTo>
                <a:cubicBezTo>
                  <a:pt x="113" y="78"/>
                  <a:pt x="113" y="78"/>
                  <a:pt x="113" y="78"/>
                </a:cubicBezTo>
                <a:cubicBezTo>
                  <a:pt x="112" y="78"/>
                  <a:pt x="111" y="77"/>
                  <a:pt x="110" y="77"/>
                </a:cubicBezTo>
                <a:cubicBezTo>
                  <a:pt x="111" y="77"/>
                  <a:pt x="111" y="78"/>
                  <a:pt x="113" y="79"/>
                </a:cubicBezTo>
                <a:close/>
                <a:moveTo>
                  <a:pt x="34" y="50"/>
                </a:moveTo>
                <a:cubicBezTo>
                  <a:pt x="35" y="50"/>
                  <a:pt x="35" y="49"/>
                  <a:pt x="35" y="48"/>
                </a:cubicBezTo>
                <a:cubicBezTo>
                  <a:pt x="35" y="48"/>
                  <a:pt x="35" y="48"/>
                  <a:pt x="35" y="48"/>
                </a:cubicBezTo>
                <a:cubicBezTo>
                  <a:pt x="35" y="49"/>
                  <a:pt x="34" y="49"/>
                  <a:pt x="33" y="50"/>
                </a:cubicBezTo>
                <a:cubicBezTo>
                  <a:pt x="34" y="50"/>
                  <a:pt x="34" y="50"/>
                  <a:pt x="34" y="50"/>
                </a:cubicBezTo>
                <a:close/>
                <a:moveTo>
                  <a:pt x="204" y="126"/>
                </a:moveTo>
                <a:cubicBezTo>
                  <a:pt x="204" y="126"/>
                  <a:pt x="204" y="126"/>
                  <a:pt x="204" y="126"/>
                </a:cubicBezTo>
                <a:cubicBezTo>
                  <a:pt x="204" y="128"/>
                  <a:pt x="205" y="129"/>
                  <a:pt x="206" y="130"/>
                </a:cubicBezTo>
                <a:cubicBezTo>
                  <a:pt x="206" y="130"/>
                  <a:pt x="206" y="130"/>
                  <a:pt x="206" y="130"/>
                </a:cubicBezTo>
                <a:cubicBezTo>
                  <a:pt x="205" y="129"/>
                  <a:pt x="205" y="128"/>
                  <a:pt x="204" y="126"/>
                </a:cubicBezTo>
                <a:close/>
                <a:moveTo>
                  <a:pt x="37" y="54"/>
                </a:moveTo>
                <a:cubicBezTo>
                  <a:pt x="38" y="54"/>
                  <a:pt x="38" y="55"/>
                  <a:pt x="38" y="55"/>
                </a:cubicBezTo>
                <a:cubicBezTo>
                  <a:pt x="39" y="54"/>
                  <a:pt x="39" y="54"/>
                  <a:pt x="39" y="53"/>
                </a:cubicBezTo>
                <a:cubicBezTo>
                  <a:pt x="39" y="53"/>
                  <a:pt x="38" y="54"/>
                  <a:pt x="37" y="54"/>
                </a:cubicBezTo>
                <a:close/>
                <a:moveTo>
                  <a:pt x="22" y="135"/>
                </a:moveTo>
                <a:cubicBezTo>
                  <a:pt x="22" y="135"/>
                  <a:pt x="22" y="135"/>
                  <a:pt x="22" y="135"/>
                </a:cubicBezTo>
                <a:cubicBezTo>
                  <a:pt x="21" y="136"/>
                  <a:pt x="22" y="137"/>
                  <a:pt x="22" y="138"/>
                </a:cubicBezTo>
                <a:cubicBezTo>
                  <a:pt x="22" y="137"/>
                  <a:pt x="22" y="136"/>
                  <a:pt x="22" y="135"/>
                </a:cubicBezTo>
                <a:close/>
                <a:moveTo>
                  <a:pt x="112" y="84"/>
                </a:moveTo>
                <a:cubicBezTo>
                  <a:pt x="113" y="84"/>
                  <a:pt x="114" y="85"/>
                  <a:pt x="115" y="85"/>
                </a:cubicBezTo>
                <a:cubicBezTo>
                  <a:pt x="113" y="83"/>
                  <a:pt x="113" y="83"/>
                  <a:pt x="112" y="84"/>
                </a:cubicBezTo>
                <a:close/>
                <a:moveTo>
                  <a:pt x="15" y="126"/>
                </a:moveTo>
                <a:cubicBezTo>
                  <a:pt x="16" y="125"/>
                  <a:pt x="16" y="125"/>
                  <a:pt x="15" y="123"/>
                </a:cubicBezTo>
                <a:cubicBezTo>
                  <a:pt x="14" y="124"/>
                  <a:pt x="15" y="125"/>
                  <a:pt x="15" y="126"/>
                </a:cubicBezTo>
                <a:close/>
                <a:moveTo>
                  <a:pt x="98" y="126"/>
                </a:moveTo>
                <a:cubicBezTo>
                  <a:pt x="98" y="126"/>
                  <a:pt x="98" y="126"/>
                  <a:pt x="98" y="126"/>
                </a:cubicBezTo>
                <a:cubicBezTo>
                  <a:pt x="99" y="125"/>
                  <a:pt x="99" y="124"/>
                  <a:pt x="100" y="123"/>
                </a:cubicBezTo>
                <a:cubicBezTo>
                  <a:pt x="100" y="122"/>
                  <a:pt x="100" y="122"/>
                  <a:pt x="100" y="122"/>
                </a:cubicBezTo>
                <a:cubicBezTo>
                  <a:pt x="99" y="123"/>
                  <a:pt x="99" y="125"/>
                  <a:pt x="98" y="126"/>
                </a:cubicBezTo>
                <a:close/>
                <a:moveTo>
                  <a:pt x="120" y="101"/>
                </a:moveTo>
                <a:cubicBezTo>
                  <a:pt x="121" y="100"/>
                  <a:pt x="121" y="100"/>
                  <a:pt x="122" y="99"/>
                </a:cubicBezTo>
                <a:cubicBezTo>
                  <a:pt x="121" y="99"/>
                  <a:pt x="121" y="100"/>
                  <a:pt x="120" y="101"/>
                </a:cubicBezTo>
                <a:close/>
                <a:moveTo>
                  <a:pt x="77" y="149"/>
                </a:moveTo>
                <a:cubicBezTo>
                  <a:pt x="77" y="149"/>
                  <a:pt x="77" y="149"/>
                  <a:pt x="77" y="149"/>
                </a:cubicBezTo>
                <a:cubicBezTo>
                  <a:pt x="77" y="147"/>
                  <a:pt x="77" y="146"/>
                  <a:pt x="78" y="145"/>
                </a:cubicBezTo>
                <a:cubicBezTo>
                  <a:pt x="78" y="145"/>
                  <a:pt x="77" y="145"/>
                  <a:pt x="77" y="145"/>
                </a:cubicBezTo>
                <a:cubicBezTo>
                  <a:pt x="77" y="146"/>
                  <a:pt x="77" y="147"/>
                  <a:pt x="77" y="149"/>
                </a:cubicBezTo>
                <a:close/>
                <a:moveTo>
                  <a:pt x="74" y="58"/>
                </a:moveTo>
                <a:cubicBezTo>
                  <a:pt x="73" y="58"/>
                  <a:pt x="73" y="58"/>
                  <a:pt x="73" y="60"/>
                </a:cubicBezTo>
                <a:cubicBezTo>
                  <a:pt x="74" y="59"/>
                  <a:pt x="74" y="59"/>
                  <a:pt x="74" y="58"/>
                </a:cubicBezTo>
                <a:close/>
                <a:moveTo>
                  <a:pt x="12" y="229"/>
                </a:moveTo>
                <a:cubicBezTo>
                  <a:pt x="11" y="228"/>
                  <a:pt x="11" y="228"/>
                  <a:pt x="10" y="228"/>
                </a:cubicBezTo>
                <a:cubicBezTo>
                  <a:pt x="10" y="229"/>
                  <a:pt x="10" y="229"/>
                  <a:pt x="11" y="230"/>
                </a:cubicBezTo>
                <a:cubicBezTo>
                  <a:pt x="11" y="229"/>
                  <a:pt x="11" y="229"/>
                  <a:pt x="12" y="229"/>
                </a:cubicBezTo>
                <a:close/>
                <a:moveTo>
                  <a:pt x="57" y="108"/>
                </a:moveTo>
                <a:cubicBezTo>
                  <a:pt x="57" y="107"/>
                  <a:pt x="57" y="106"/>
                  <a:pt x="57" y="106"/>
                </a:cubicBezTo>
                <a:cubicBezTo>
                  <a:pt x="56" y="106"/>
                  <a:pt x="57" y="107"/>
                  <a:pt x="57" y="108"/>
                </a:cubicBezTo>
                <a:close/>
                <a:moveTo>
                  <a:pt x="128" y="139"/>
                </a:moveTo>
                <a:cubicBezTo>
                  <a:pt x="127" y="138"/>
                  <a:pt x="127" y="138"/>
                  <a:pt x="126" y="139"/>
                </a:cubicBezTo>
                <a:cubicBezTo>
                  <a:pt x="127" y="139"/>
                  <a:pt x="127" y="139"/>
                  <a:pt x="128" y="139"/>
                </a:cubicBezTo>
                <a:close/>
                <a:moveTo>
                  <a:pt x="28" y="238"/>
                </a:moveTo>
                <a:cubicBezTo>
                  <a:pt x="28" y="238"/>
                  <a:pt x="28" y="238"/>
                  <a:pt x="27" y="238"/>
                </a:cubicBezTo>
                <a:cubicBezTo>
                  <a:pt x="28" y="238"/>
                  <a:pt x="29" y="239"/>
                  <a:pt x="29" y="240"/>
                </a:cubicBezTo>
                <a:cubicBezTo>
                  <a:pt x="30" y="240"/>
                  <a:pt x="30" y="239"/>
                  <a:pt x="30" y="239"/>
                </a:cubicBezTo>
                <a:cubicBezTo>
                  <a:pt x="29" y="239"/>
                  <a:pt x="28" y="238"/>
                  <a:pt x="28" y="238"/>
                </a:cubicBezTo>
                <a:close/>
                <a:moveTo>
                  <a:pt x="37" y="61"/>
                </a:moveTo>
                <a:cubicBezTo>
                  <a:pt x="37" y="61"/>
                  <a:pt x="37" y="61"/>
                  <a:pt x="37" y="61"/>
                </a:cubicBezTo>
                <a:cubicBezTo>
                  <a:pt x="38" y="61"/>
                  <a:pt x="38" y="61"/>
                  <a:pt x="38" y="60"/>
                </a:cubicBezTo>
                <a:cubicBezTo>
                  <a:pt x="39" y="60"/>
                  <a:pt x="38" y="60"/>
                  <a:pt x="38" y="60"/>
                </a:cubicBezTo>
                <a:cubicBezTo>
                  <a:pt x="38" y="60"/>
                  <a:pt x="38" y="60"/>
                  <a:pt x="38" y="60"/>
                </a:cubicBezTo>
                <a:cubicBezTo>
                  <a:pt x="38" y="60"/>
                  <a:pt x="37" y="61"/>
                  <a:pt x="37" y="61"/>
                </a:cubicBezTo>
                <a:close/>
                <a:moveTo>
                  <a:pt x="19" y="150"/>
                </a:moveTo>
                <a:cubicBezTo>
                  <a:pt x="18" y="151"/>
                  <a:pt x="18" y="151"/>
                  <a:pt x="18" y="152"/>
                </a:cubicBezTo>
                <a:cubicBezTo>
                  <a:pt x="19" y="151"/>
                  <a:pt x="19" y="151"/>
                  <a:pt x="19" y="150"/>
                </a:cubicBezTo>
                <a:close/>
                <a:moveTo>
                  <a:pt x="38" y="51"/>
                </a:moveTo>
                <a:cubicBezTo>
                  <a:pt x="38" y="50"/>
                  <a:pt x="39" y="50"/>
                  <a:pt x="39" y="50"/>
                </a:cubicBezTo>
                <a:cubicBezTo>
                  <a:pt x="39" y="50"/>
                  <a:pt x="39" y="50"/>
                  <a:pt x="39" y="49"/>
                </a:cubicBezTo>
                <a:cubicBezTo>
                  <a:pt x="38" y="50"/>
                  <a:pt x="38" y="50"/>
                  <a:pt x="38" y="51"/>
                </a:cubicBezTo>
                <a:close/>
                <a:moveTo>
                  <a:pt x="122" y="86"/>
                </a:moveTo>
                <a:cubicBezTo>
                  <a:pt x="122" y="86"/>
                  <a:pt x="122" y="86"/>
                  <a:pt x="121" y="86"/>
                </a:cubicBezTo>
                <a:cubicBezTo>
                  <a:pt x="121" y="87"/>
                  <a:pt x="121" y="87"/>
                  <a:pt x="121" y="87"/>
                </a:cubicBezTo>
                <a:cubicBezTo>
                  <a:pt x="121" y="88"/>
                  <a:pt x="121" y="88"/>
                  <a:pt x="121" y="88"/>
                </a:cubicBezTo>
                <a:cubicBezTo>
                  <a:pt x="122" y="87"/>
                  <a:pt x="122" y="87"/>
                  <a:pt x="122" y="86"/>
                </a:cubicBezTo>
                <a:close/>
                <a:moveTo>
                  <a:pt x="50" y="136"/>
                </a:moveTo>
                <a:cubicBezTo>
                  <a:pt x="49" y="136"/>
                  <a:pt x="49" y="137"/>
                  <a:pt x="48" y="137"/>
                </a:cubicBezTo>
                <a:cubicBezTo>
                  <a:pt x="50" y="137"/>
                  <a:pt x="50" y="137"/>
                  <a:pt x="50" y="136"/>
                </a:cubicBezTo>
                <a:close/>
                <a:moveTo>
                  <a:pt x="156" y="131"/>
                </a:moveTo>
                <a:cubicBezTo>
                  <a:pt x="156" y="131"/>
                  <a:pt x="156" y="131"/>
                  <a:pt x="156" y="131"/>
                </a:cubicBezTo>
                <a:cubicBezTo>
                  <a:pt x="155" y="132"/>
                  <a:pt x="155" y="132"/>
                  <a:pt x="155" y="133"/>
                </a:cubicBezTo>
                <a:cubicBezTo>
                  <a:pt x="155" y="132"/>
                  <a:pt x="155" y="132"/>
                  <a:pt x="156" y="131"/>
                </a:cubicBezTo>
                <a:close/>
                <a:moveTo>
                  <a:pt x="124" y="93"/>
                </a:moveTo>
                <a:cubicBezTo>
                  <a:pt x="124" y="92"/>
                  <a:pt x="124" y="92"/>
                  <a:pt x="124" y="92"/>
                </a:cubicBezTo>
                <a:cubicBezTo>
                  <a:pt x="124" y="92"/>
                  <a:pt x="124" y="92"/>
                  <a:pt x="123" y="92"/>
                </a:cubicBezTo>
                <a:cubicBezTo>
                  <a:pt x="123" y="92"/>
                  <a:pt x="123" y="93"/>
                  <a:pt x="123" y="93"/>
                </a:cubicBezTo>
                <a:cubicBezTo>
                  <a:pt x="124" y="93"/>
                  <a:pt x="124" y="93"/>
                  <a:pt x="124" y="93"/>
                </a:cubicBezTo>
                <a:close/>
                <a:moveTo>
                  <a:pt x="112" y="143"/>
                </a:moveTo>
                <a:cubicBezTo>
                  <a:pt x="112" y="143"/>
                  <a:pt x="111" y="143"/>
                  <a:pt x="110" y="143"/>
                </a:cubicBezTo>
                <a:cubicBezTo>
                  <a:pt x="111" y="144"/>
                  <a:pt x="112" y="144"/>
                  <a:pt x="112" y="143"/>
                </a:cubicBezTo>
                <a:close/>
                <a:moveTo>
                  <a:pt x="146" y="122"/>
                </a:moveTo>
                <a:cubicBezTo>
                  <a:pt x="146" y="122"/>
                  <a:pt x="147" y="121"/>
                  <a:pt x="147" y="121"/>
                </a:cubicBezTo>
                <a:cubicBezTo>
                  <a:pt x="146" y="121"/>
                  <a:pt x="146" y="121"/>
                  <a:pt x="146" y="122"/>
                </a:cubicBezTo>
                <a:close/>
                <a:moveTo>
                  <a:pt x="104" y="86"/>
                </a:moveTo>
                <a:cubicBezTo>
                  <a:pt x="104" y="86"/>
                  <a:pt x="105" y="86"/>
                  <a:pt x="105" y="85"/>
                </a:cubicBezTo>
                <a:cubicBezTo>
                  <a:pt x="104" y="85"/>
                  <a:pt x="104" y="86"/>
                  <a:pt x="104" y="86"/>
                </a:cubicBezTo>
                <a:close/>
                <a:moveTo>
                  <a:pt x="34" y="131"/>
                </a:moveTo>
                <a:cubicBezTo>
                  <a:pt x="34" y="131"/>
                  <a:pt x="33" y="130"/>
                  <a:pt x="33" y="130"/>
                </a:cubicBezTo>
                <a:cubicBezTo>
                  <a:pt x="33" y="131"/>
                  <a:pt x="32" y="131"/>
                  <a:pt x="33" y="132"/>
                </a:cubicBezTo>
                <a:cubicBezTo>
                  <a:pt x="33" y="132"/>
                  <a:pt x="33" y="131"/>
                  <a:pt x="34" y="131"/>
                </a:cubicBezTo>
                <a:close/>
                <a:moveTo>
                  <a:pt x="53" y="264"/>
                </a:moveTo>
                <a:cubicBezTo>
                  <a:pt x="52" y="263"/>
                  <a:pt x="52" y="263"/>
                  <a:pt x="51" y="263"/>
                </a:cubicBezTo>
                <a:cubicBezTo>
                  <a:pt x="52" y="263"/>
                  <a:pt x="52" y="263"/>
                  <a:pt x="53" y="264"/>
                </a:cubicBezTo>
                <a:close/>
                <a:moveTo>
                  <a:pt x="60" y="134"/>
                </a:moveTo>
                <a:cubicBezTo>
                  <a:pt x="60" y="134"/>
                  <a:pt x="59" y="134"/>
                  <a:pt x="59" y="134"/>
                </a:cubicBezTo>
                <a:cubicBezTo>
                  <a:pt x="59" y="134"/>
                  <a:pt x="59" y="135"/>
                  <a:pt x="59" y="135"/>
                </a:cubicBezTo>
                <a:cubicBezTo>
                  <a:pt x="59" y="135"/>
                  <a:pt x="59" y="135"/>
                  <a:pt x="59" y="135"/>
                </a:cubicBezTo>
                <a:cubicBezTo>
                  <a:pt x="59" y="135"/>
                  <a:pt x="59" y="134"/>
                  <a:pt x="60" y="134"/>
                </a:cubicBezTo>
                <a:close/>
                <a:moveTo>
                  <a:pt x="105" y="139"/>
                </a:moveTo>
                <a:cubicBezTo>
                  <a:pt x="105" y="139"/>
                  <a:pt x="106" y="138"/>
                  <a:pt x="107" y="138"/>
                </a:cubicBezTo>
                <a:cubicBezTo>
                  <a:pt x="105" y="138"/>
                  <a:pt x="105" y="138"/>
                  <a:pt x="105" y="139"/>
                </a:cubicBezTo>
                <a:close/>
                <a:moveTo>
                  <a:pt x="61" y="140"/>
                </a:moveTo>
                <a:cubicBezTo>
                  <a:pt x="60" y="141"/>
                  <a:pt x="60" y="141"/>
                  <a:pt x="60" y="142"/>
                </a:cubicBezTo>
                <a:cubicBezTo>
                  <a:pt x="61" y="141"/>
                  <a:pt x="61" y="141"/>
                  <a:pt x="61" y="140"/>
                </a:cubicBezTo>
                <a:close/>
                <a:moveTo>
                  <a:pt x="159" y="117"/>
                </a:moveTo>
                <a:cubicBezTo>
                  <a:pt x="158" y="117"/>
                  <a:pt x="158" y="118"/>
                  <a:pt x="159" y="119"/>
                </a:cubicBezTo>
                <a:cubicBezTo>
                  <a:pt x="159" y="118"/>
                  <a:pt x="159" y="117"/>
                  <a:pt x="159" y="117"/>
                </a:cubicBezTo>
                <a:close/>
                <a:moveTo>
                  <a:pt x="165" y="105"/>
                </a:moveTo>
                <a:cubicBezTo>
                  <a:pt x="165" y="105"/>
                  <a:pt x="165" y="106"/>
                  <a:pt x="165" y="106"/>
                </a:cubicBezTo>
                <a:cubicBezTo>
                  <a:pt x="165" y="106"/>
                  <a:pt x="165" y="106"/>
                  <a:pt x="166" y="106"/>
                </a:cubicBezTo>
                <a:cubicBezTo>
                  <a:pt x="166" y="106"/>
                  <a:pt x="165" y="105"/>
                  <a:pt x="165" y="105"/>
                </a:cubicBezTo>
                <a:close/>
                <a:moveTo>
                  <a:pt x="31" y="179"/>
                </a:moveTo>
                <a:cubicBezTo>
                  <a:pt x="31" y="179"/>
                  <a:pt x="31" y="179"/>
                  <a:pt x="31" y="179"/>
                </a:cubicBezTo>
                <a:cubicBezTo>
                  <a:pt x="30" y="180"/>
                  <a:pt x="30" y="180"/>
                  <a:pt x="30" y="181"/>
                </a:cubicBezTo>
                <a:cubicBezTo>
                  <a:pt x="30" y="181"/>
                  <a:pt x="30" y="181"/>
                  <a:pt x="30" y="181"/>
                </a:cubicBezTo>
                <a:cubicBezTo>
                  <a:pt x="31" y="180"/>
                  <a:pt x="31" y="180"/>
                  <a:pt x="31" y="179"/>
                </a:cubicBezTo>
                <a:close/>
                <a:moveTo>
                  <a:pt x="83" y="164"/>
                </a:moveTo>
                <a:cubicBezTo>
                  <a:pt x="83" y="164"/>
                  <a:pt x="83" y="164"/>
                  <a:pt x="83" y="164"/>
                </a:cubicBezTo>
                <a:cubicBezTo>
                  <a:pt x="83" y="164"/>
                  <a:pt x="82" y="165"/>
                  <a:pt x="82" y="165"/>
                </a:cubicBezTo>
                <a:cubicBezTo>
                  <a:pt x="82" y="165"/>
                  <a:pt x="82" y="165"/>
                  <a:pt x="82" y="165"/>
                </a:cubicBezTo>
                <a:cubicBezTo>
                  <a:pt x="83" y="165"/>
                  <a:pt x="83" y="165"/>
                  <a:pt x="83" y="164"/>
                </a:cubicBezTo>
                <a:close/>
                <a:moveTo>
                  <a:pt x="6" y="161"/>
                </a:moveTo>
                <a:cubicBezTo>
                  <a:pt x="6" y="161"/>
                  <a:pt x="6" y="161"/>
                  <a:pt x="6" y="161"/>
                </a:cubicBezTo>
                <a:cubicBezTo>
                  <a:pt x="6" y="162"/>
                  <a:pt x="6" y="163"/>
                  <a:pt x="6" y="163"/>
                </a:cubicBezTo>
                <a:cubicBezTo>
                  <a:pt x="6" y="163"/>
                  <a:pt x="6" y="163"/>
                  <a:pt x="6" y="163"/>
                </a:cubicBezTo>
                <a:cubicBezTo>
                  <a:pt x="6" y="163"/>
                  <a:pt x="6" y="162"/>
                  <a:pt x="6" y="161"/>
                </a:cubicBezTo>
                <a:close/>
                <a:moveTo>
                  <a:pt x="25" y="209"/>
                </a:moveTo>
                <a:cubicBezTo>
                  <a:pt x="26" y="209"/>
                  <a:pt x="26" y="209"/>
                  <a:pt x="26" y="209"/>
                </a:cubicBezTo>
                <a:cubicBezTo>
                  <a:pt x="26" y="208"/>
                  <a:pt x="26" y="208"/>
                  <a:pt x="26" y="207"/>
                </a:cubicBezTo>
                <a:cubicBezTo>
                  <a:pt x="26" y="207"/>
                  <a:pt x="26" y="207"/>
                  <a:pt x="26" y="207"/>
                </a:cubicBezTo>
                <a:cubicBezTo>
                  <a:pt x="26" y="208"/>
                  <a:pt x="26" y="208"/>
                  <a:pt x="25" y="209"/>
                </a:cubicBezTo>
                <a:close/>
                <a:moveTo>
                  <a:pt x="90" y="100"/>
                </a:moveTo>
                <a:cubicBezTo>
                  <a:pt x="90" y="100"/>
                  <a:pt x="90" y="100"/>
                  <a:pt x="90" y="100"/>
                </a:cubicBezTo>
                <a:cubicBezTo>
                  <a:pt x="90" y="100"/>
                  <a:pt x="89" y="101"/>
                  <a:pt x="89" y="101"/>
                </a:cubicBezTo>
                <a:cubicBezTo>
                  <a:pt x="89" y="101"/>
                  <a:pt x="89" y="101"/>
                  <a:pt x="89" y="101"/>
                </a:cubicBezTo>
                <a:cubicBezTo>
                  <a:pt x="89" y="101"/>
                  <a:pt x="90" y="101"/>
                  <a:pt x="90" y="100"/>
                </a:cubicBezTo>
                <a:close/>
                <a:moveTo>
                  <a:pt x="37" y="165"/>
                </a:moveTo>
                <a:cubicBezTo>
                  <a:pt x="37" y="165"/>
                  <a:pt x="36" y="165"/>
                  <a:pt x="36" y="165"/>
                </a:cubicBezTo>
                <a:cubicBezTo>
                  <a:pt x="36" y="166"/>
                  <a:pt x="37" y="166"/>
                  <a:pt x="37" y="166"/>
                </a:cubicBezTo>
                <a:cubicBezTo>
                  <a:pt x="37" y="166"/>
                  <a:pt x="37" y="165"/>
                  <a:pt x="37" y="165"/>
                </a:cubicBezTo>
                <a:close/>
                <a:moveTo>
                  <a:pt x="174" y="123"/>
                </a:moveTo>
                <a:cubicBezTo>
                  <a:pt x="175" y="123"/>
                  <a:pt x="175" y="123"/>
                  <a:pt x="175" y="122"/>
                </a:cubicBezTo>
                <a:cubicBezTo>
                  <a:pt x="175" y="122"/>
                  <a:pt x="174" y="123"/>
                  <a:pt x="174" y="123"/>
                </a:cubicBezTo>
                <a:close/>
                <a:moveTo>
                  <a:pt x="74" y="170"/>
                </a:moveTo>
                <a:cubicBezTo>
                  <a:pt x="74" y="170"/>
                  <a:pt x="74" y="170"/>
                  <a:pt x="73" y="170"/>
                </a:cubicBezTo>
                <a:cubicBezTo>
                  <a:pt x="73" y="170"/>
                  <a:pt x="73" y="170"/>
                  <a:pt x="73" y="171"/>
                </a:cubicBezTo>
                <a:cubicBezTo>
                  <a:pt x="73" y="171"/>
                  <a:pt x="73" y="171"/>
                  <a:pt x="73" y="171"/>
                </a:cubicBezTo>
                <a:cubicBezTo>
                  <a:pt x="73" y="171"/>
                  <a:pt x="73" y="170"/>
                  <a:pt x="74" y="170"/>
                </a:cubicBezTo>
                <a:close/>
                <a:moveTo>
                  <a:pt x="100" y="141"/>
                </a:moveTo>
                <a:cubicBezTo>
                  <a:pt x="101" y="141"/>
                  <a:pt x="101" y="141"/>
                  <a:pt x="101" y="140"/>
                </a:cubicBezTo>
                <a:cubicBezTo>
                  <a:pt x="101" y="141"/>
                  <a:pt x="100" y="141"/>
                  <a:pt x="100" y="141"/>
                </a:cubicBezTo>
                <a:close/>
                <a:moveTo>
                  <a:pt x="74" y="88"/>
                </a:moveTo>
                <a:cubicBezTo>
                  <a:pt x="74" y="88"/>
                  <a:pt x="74" y="88"/>
                  <a:pt x="75" y="88"/>
                </a:cubicBezTo>
                <a:cubicBezTo>
                  <a:pt x="75" y="88"/>
                  <a:pt x="75" y="88"/>
                  <a:pt x="75" y="87"/>
                </a:cubicBezTo>
                <a:cubicBezTo>
                  <a:pt x="75" y="87"/>
                  <a:pt x="75" y="87"/>
                  <a:pt x="75" y="87"/>
                </a:cubicBezTo>
                <a:cubicBezTo>
                  <a:pt x="75" y="87"/>
                  <a:pt x="74" y="88"/>
                  <a:pt x="74" y="88"/>
                </a:cubicBezTo>
                <a:close/>
                <a:moveTo>
                  <a:pt x="9" y="88"/>
                </a:moveTo>
                <a:cubicBezTo>
                  <a:pt x="9" y="88"/>
                  <a:pt x="9" y="88"/>
                  <a:pt x="9" y="88"/>
                </a:cubicBezTo>
                <a:cubicBezTo>
                  <a:pt x="9" y="88"/>
                  <a:pt x="8" y="89"/>
                  <a:pt x="8" y="89"/>
                </a:cubicBezTo>
                <a:cubicBezTo>
                  <a:pt x="8" y="89"/>
                  <a:pt x="8" y="89"/>
                  <a:pt x="8" y="89"/>
                </a:cubicBezTo>
                <a:cubicBezTo>
                  <a:pt x="9" y="89"/>
                  <a:pt x="9" y="89"/>
                  <a:pt x="9" y="88"/>
                </a:cubicBezTo>
                <a:close/>
                <a:moveTo>
                  <a:pt x="22" y="130"/>
                </a:moveTo>
                <a:cubicBezTo>
                  <a:pt x="22" y="130"/>
                  <a:pt x="22" y="130"/>
                  <a:pt x="23" y="130"/>
                </a:cubicBezTo>
                <a:cubicBezTo>
                  <a:pt x="23" y="130"/>
                  <a:pt x="23" y="130"/>
                  <a:pt x="23" y="130"/>
                </a:cubicBezTo>
                <a:cubicBezTo>
                  <a:pt x="23" y="130"/>
                  <a:pt x="23" y="130"/>
                  <a:pt x="23" y="130"/>
                </a:cubicBezTo>
                <a:cubicBezTo>
                  <a:pt x="23" y="130"/>
                  <a:pt x="23" y="130"/>
                  <a:pt x="22" y="130"/>
                </a:cubicBezTo>
                <a:close/>
                <a:moveTo>
                  <a:pt x="104" y="105"/>
                </a:moveTo>
                <a:cubicBezTo>
                  <a:pt x="103" y="104"/>
                  <a:pt x="103" y="105"/>
                  <a:pt x="103" y="106"/>
                </a:cubicBezTo>
                <a:cubicBezTo>
                  <a:pt x="103" y="105"/>
                  <a:pt x="104" y="105"/>
                  <a:pt x="104" y="105"/>
                </a:cubicBezTo>
                <a:close/>
                <a:moveTo>
                  <a:pt x="58" y="66"/>
                </a:moveTo>
                <a:cubicBezTo>
                  <a:pt x="58" y="66"/>
                  <a:pt x="58" y="66"/>
                  <a:pt x="58" y="66"/>
                </a:cubicBezTo>
                <a:cubicBezTo>
                  <a:pt x="58" y="66"/>
                  <a:pt x="58" y="66"/>
                  <a:pt x="59" y="66"/>
                </a:cubicBezTo>
                <a:cubicBezTo>
                  <a:pt x="58" y="66"/>
                  <a:pt x="58" y="66"/>
                  <a:pt x="58" y="66"/>
                </a:cubicBezTo>
                <a:cubicBezTo>
                  <a:pt x="58" y="66"/>
                  <a:pt x="58" y="66"/>
                  <a:pt x="58" y="66"/>
                </a:cubicBezTo>
                <a:close/>
                <a:moveTo>
                  <a:pt x="18" y="127"/>
                </a:moveTo>
                <a:cubicBezTo>
                  <a:pt x="18" y="127"/>
                  <a:pt x="18" y="127"/>
                  <a:pt x="19" y="127"/>
                </a:cubicBezTo>
                <a:cubicBezTo>
                  <a:pt x="19" y="127"/>
                  <a:pt x="19" y="127"/>
                  <a:pt x="19" y="126"/>
                </a:cubicBezTo>
                <a:cubicBezTo>
                  <a:pt x="18" y="126"/>
                  <a:pt x="18" y="126"/>
                  <a:pt x="18" y="126"/>
                </a:cubicBezTo>
                <a:cubicBezTo>
                  <a:pt x="18" y="127"/>
                  <a:pt x="18" y="127"/>
                  <a:pt x="18" y="127"/>
                </a:cubicBezTo>
                <a:close/>
                <a:moveTo>
                  <a:pt x="118" y="144"/>
                </a:moveTo>
                <a:cubicBezTo>
                  <a:pt x="118" y="144"/>
                  <a:pt x="118" y="144"/>
                  <a:pt x="118" y="144"/>
                </a:cubicBezTo>
                <a:cubicBezTo>
                  <a:pt x="118" y="144"/>
                  <a:pt x="117" y="144"/>
                  <a:pt x="117" y="145"/>
                </a:cubicBezTo>
                <a:cubicBezTo>
                  <a:pt x="117" y="145"/>
                  <a:pt x="117" y="145"/>
                  <a:pt x="117" y="145"/>
                </a:cubicBezTo>
                <a:cubicBezTo>
                  <a:pt x="118" y="145"/>
                  <a:pt x="118" y="144"/>
                  <a:pt x="118" y="144"/>
                </a:cubicBezTo>
                <a:close/>
                <a:moveTo>
                  <a:pt x="184" y="104"/>
                </a:moveTo>
                <a:cubicBezTo>
                  <a:pt x="184" y="104"/>
                  <a:pt x="184" y="104"/>
                  <a:pt x="184" y="104"/>
                </a:cubicBezTo>
                <a:cubicBezTo>
                  <a:pt x="184" y="104"/>
                  <a:pt x="183" y="104"/>
                  <a:pt x="183" y="104"/>
                </a:cubicBezTo>
                <a:cubicBezTo>
                  <a:pt x="183" y="104"/>
                  <a:pt x="183" y="104"/>
                  <a:pt x="183" y="104"/>
                </a:cubicBezTo>
                <a:cubicBezTo>
                  <a:pt x="183" y="104"/>
                  <a:pt x="184" y="104"/>
                  <a:pt x="184" y="104"/>
                </a:cubicBezTo>
                <a:close/>
              </a:path>
            </a:pathLst>
          </a:custGeom>
          <a:solidFill>
            <a:srgbClr val="FFC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0" name="Freeform 8"/>
          <p:cNvSpPr>
            <a:spLocks noEditPoints="1"/>
          </p:cNvSpPr>
          <p:nvPr/>
        </p:nvSpPr>
        <p:spPr bwMode="auto">
          <a:xfrm flipH="1">
            <a:off x="780074" y="4798765"/>
            <a:ext cx="458399" cy="340906"/>
          </a:xfrm>
          <a:custGeom>
            <a:avLst/>
            <a:gdLst>
              <a:gd name="T0" fmla="*/ 796003 w 246"/>
              <a:gd name="T1" fmla="*/ 1015061 h 230"/>
              <a:gd name="T2" fmla="*/ 71955 w 246"/>
              <a:gd name="T3" fmla="*/ 236696 h 230"/>
              <a:gd name="T4" fmla="*/ 1038851 w 246"/>
              <a:gd name="T5" fmla="*/ 396010 h 230"/>
              <a:gd name="T6" fmla="*/ 836478 w 246"/>
              <a:gd name="T7" fmla="*/ 978646 h 230"/>
              <a:gd name="T8" fmla="*/ 688070 w 246"/>
              <a:gd name="T9" fmla="*/ 1001406 h 230"/>
              <a:gd name="T10" fmla="*/ 917427 w 246"/>
              <a:gd name="T11" fmla="*/ 887610 h 230"/>
              <a:gd name="T12" fmla="*/ 1043348 w 246"/>
              <a:gd name="T13" fmla="*/ 823884 h 230"/>
              <a:gd name="T14" fmla="*/ 233854 w 246"/>
              <a:gd name="T15" fmla="*/ 987750 h 230"/>
              <a:gd name="T16" fmla="*/ 139413 w 246"/>
              <a:gd name="T17" fmla="*/ 678225 h 230"/>
              <a:gd name="T18" fmla="*/ 355278 w 246"/>
              <a:gd name="T19" fmla="*/ 787469 h 230"/>
              <a:gd name="T20" fmla="*/ 674579 w 246"/>
              <a:gd name="T21" fmla="*/ 341388 h 230"/>
              <a:gd name="T22" fmla="*/ 292317 w 246"/>
              <a:gd name="T23" fmla="*/ 359596 h 230"/>
              <a:gd name="T24" fmla="*/ 787009 w 246"/>
              <a:gd name="T25" fmla="*/ 587188 h 230"/>
              <a:gd name="T26" fmla="*/ 827483 w 246"/>
              <a:gd name="T27" fmla="*/ 746502 h 230"/>
              <a:gd name="T28" fmla="*/ 152905 w 246"/>
              <a:gd name="T29" fmla="*/ 605395 h 230"/>
              <a:gd name="T30" fmla="*/ 751031 w 246"/>
              <a:gd name="T31" fmla="*/ 883058 h 230"/>
              <a:gd name="T32" fmla="*/ 494691 w 246"/>
              <a:gd name="T33" fmla="*/ 564429 h 230"/>
              <a:gd name="T34" fmla="*/ 688070 w 246"/>
              <a:gd name="T35" fmla="*/ 782917 h 230"/>
              <a:gd name="T36" fmla="*/ 94441 w 246"/>
              <a:gd name="T37" fmla="*/ 896713 h 230"/>
              <a:gd name="T38" fmla="*/ 508183 w 246"/>
              <a:gd name="T39" fmla="*/ 901265 h 230"/>
              <a:gd name="T40" fmla="*/ 418239 w 246"/>
              <a:gd name="T41" fmla="*/ 646362 h 230"/>
              <a:gd name="T42" fmla="*/ 517177 w 246"/>
              <a:gd name="T43" fmla="*/ 655466 h 230"/>
              <a:gd name="T44" fmla="*/ 679076 w 246"/>
              <a:gd name="T45" fmla="*/ 241248 h 230"/>
              <a:gd name="T46" fmla="*/ 413742 w 246"/>
              <a:gd name="T47" fmla="*/ 264007 h 230"/>
              <a:gd name="T48" fmla="*/ 548657 w 246"/>
              <a:gd name="T49" fmla="*/ 769262 h 230"/>
              <a:gd name="T50" fmla="*/ 499188 w 246"/>
              <a:gd name="T51" fmla="*/ 623603 h 230"/>
              <a:gd name="T52" fmla="*/ 107933 w 246"/>
              <a:gd name="T53" fmla="*/ 191177 h 230"/>
              <a:gd name="T54" fmla="*/ 584635 w 246"/>
              <a:gd name="T55" fmla="*/ 628155 h 230"/>
              <a:gd name="T56" fmla="*/ 607121 w 246"/>
              <a:gd name="T57" fmla="*/ 632706 h 230"/>
              <a:gd name="T58" fmla="*/ 584635 w 246"/>
              <a:gd name="T59" fmla="*/ 341388 h 230"/>
              <a:gd name="T60" fmla="*/ 292317 w 246"/>
              <a:gd name="T61" fmla="*/ 259455 h 230"/>
              <a:gd name="T62" fmla="*/ 733042 w 246"/>
              <a:gd name="T63" fmla="*/ 259455 h 230"/>
              <a:gd name="T64" fmla="*/ 125921 w 246"/>
              <a:gd name="T65" fmla="*/ 91037 h 230"/>
              <a:gd name="T66" fmla="*/ 625110 w 246"/>
              <a:gd name="T67" fmla="*/ 646362 h 230"/>
              <a:gd name="T68" fmla="*/ 944410 w 246"/>
              <a:gd name="T69" fmla="*/ 873954 h 230"/>
              <a:gd name="T70" fmla="*/ 557652 w 246"/>
              <a:gd name="T71" fmla="*/ 77381 h 230"/>
              <a:gd name="T72" fmla="*/ 566646 w 246"/>
              <a:gd name="T73" fmla="*/ 487047 h 230"/>
              <a:gd name="T74" fmla="*/ 521674 w 246"/>
              <a:gd name="T75" fmla="*/ 573532 h 230"/>
              <a:gd name="T76" fmla="*/ 238351 w 246"/>
              <a:gd name="T77" fmla="*/ 887610 h 230"/>
              <a:gd name="T78" fmla="*/ 751031 w 246"/>
              <a:gd name="T79" fmla="*/ 136555 h 230"/>
              <a:gd name="T80" fmla="*/ 413742 w 246"/>
              <a:gd name="T81" fmla="*/ 669121 h 230"/>
              <a:gd name="T82" fmla="*/ 143910 w 246"/>
              <a:gd name="T83" fmla="*/ 773813 h 230"/>
              <a:gd name="T84" fmla="*/ 485697 w 246"/>
              <a:gd name="T85" fmla="*/ 778365 h 230"/>
              <a:gd name="T86" fmla="*/ 535166 w 246"/>
              <a:gd name="T87" fmla="*/ 54622 h 230"/>
              <a:gd name="T88" fmla="*/ 467708 w 246"/>
              <a:gd name="T89" fmla="*/ 377803 h 230"/>
              <a:gd name="T90" fmla="*/ 98938 w 246"/>
              <a:gd name="T91" fmla="*/ 532566 h 230"/>
              <a:gd name="T92" fmla="*/ 957902 w 246"/>
              <a:gd name="T93" fmla="*/ 118348 h 230"/>
              <a:gd name="T94" fmla="*/ 170893 w 246"/>
              <a:gd name="T95" fmla="*/ 427873 h 230"/>
              <a:gd name="T96" fmla="*/ 175390 w 246"/>
              <a:gd name="T97" fmla="*/ 819332 h 230"/>
              <a:gd name="T98" fmla="*/ 849969 w 246"/>
              <a:gd name="T99" fmla="*/ 259455 h 230"/>
              <a:gd name="T100" fmla="*/ 840975 w 246"/>
              <a:gd name="T101" fmla="*/ 109244 h 230"/>
              <a:gd name="T102" fmla="*/ 557652 w 246"/>
              <a:gd name="T103" fmla="*/ 637258 h 230"/>
              <a:gd name="T104" fmla="*/ 440725 w 246"/>
              <a:gd name="T105" fmla="*/ 182074 h 230"/>
              <a:gd name="T106" fmla="*/ 256340 w 246"/>
              <a:gd name="T107" fmla="*/ 209385 h 230"/>
              <a:gd name="T108" fmla="*/ 679076 w 246"/>
              <a:gd name="T109" fmla="*/ 760158 h 230"/>
              <a:gd name="T110" fmla="*/ 625110 w 246"/>
              <a:gd name="T111" fmla="*/ 227592 h 230"/>
              <a:gd name="T112" fmla="*/ 589132 w 246"/>
              <a:gd name="T113" fmla="*/ 860298 h 230"/>
              <a:gd name="T114" fmla="*/ 125921 w 246"/>
              <a:gd name="T115" fmla="*/ 432425 h 230"/>
              <a:gd name="T116" fmla="*/ 112430 w 246"/>
              <a:gd name="T117" fmla="*/ 132003 h 230"/>
              <a:gd name="T118" fmla="*/ 503685 w 246"/>
              <a:gd name="T119" fmla="*/ 336836 h 230"/>
              <a:gd name="T120" fmla="*/ 94441 w 246"/>
              <a:gd name="T121" fmla="*/ 878506 h 230"/>
              <a:gd name="T122" fmla="*/ 413742 w 246"/>
              <a:gd name="T123" fmla="*/ 400562 h 230"/>
              <a:gd name="T124" fmla="*/ 1043348 w 246"/>
              <a:gd name="T125" fmla="*/ 236696 h 2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6"/>
              <a:gd name="T190" fmla="*/ 0 h 230"/>
              <a:gd name="T191" fmla="*/ 246 w 246"/>
              <a:gd name="T192" fmla="*/ 230 h 2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6" h="230">
                <a:moveTo>
                  <a:pt x="3" y="30"/>
                </a:moveTo>
                <a:cubicBezTo>
                  <a:pt x="3" y="30"/>
                  <a:pt x="2" y="30"/>
                  <a:pt x="2" y="30"/>
                </a:cubicBezTo>
                <a:cubicBezTo>
                  <a:pt x="1" y="30"/>
                  <a:pt x="0" y="29"/>
                  <a:pt x="1" y="28"/>
                </a:cubicBezTo>
                <a:cubicBezTo>
                  <a:pt x="1" y="27"/>
                  <a:pt x="2" y="26"/>
                  <a:pt x="2" y="26"/>
                </a:cubicBezTo>
                <a:cubicBezTo>
                  <a:pt x="3" y="25"/>
                  <a:pt x="3" y="24"/>
                  <a:pt x="3" y="23"/>
                </a:cubicBezTo>
                <a:cubicBezTo>
                  <a:pt x="3" y="18"/>
                  <a:pt x="2" y="14"/>
                  <a:pt x="2" y="9"/>
                </a:cubicBezTo>
                <a:cubicBezTo>
                  <a:pt x="1" y="9"/>
                  <a:pt x="1" y="8"/>
                  <a:pt x="1" y="7"/>
                </a:cubicBezTo>
                <a:cubicBezTo>
                  <a:pt x="0" y="6"/>
                  <a:pt x="0" y="5"/>
                  <a:pt x="1" y="5"/>
                </a:cubicBezTo>
                <a:cubicBezTo>
                  <a:pt x="2" y="4"/>
                  <a:pt x="3" y="3"/>
                  <a:pt x="4" y="3"/>
                </a:cubicBezTo>
                <a:cubicBezTo>
                  <a:pt x="5" y="4"/>
                  <a:pt x="6" y="4"/>
                  <a:pt x="6" y="5"/>
                </a:cubicBezTo>
                <a:cubicBezTo>
                  <a:pt x="6" y="6"/>
                  <a:pt x="6" y="6"/>
                  <a:pt x="6" y="6"/>
                </a:cubicBezTo>
                <a:cubicBezTo>
                  <a:pt x="6" y="6"/>
                  <a:pt x="6" y="6"/>
                  <a:pt x="7" y="6"/>
                </a:cubicBezTo>
                <a:cubicBezTo>
                  <a:pt x="8" y="4"/>
                  <a:pt x="10" y="4"/>
                  <a:pt x="13" y="3"/>
                </a:cubicBezTo>
                <a:cubicBezTo>
                  <a:pt x="17" y="3"/>
                  <a:pt x="20" y="2"/>
                  <a:pt x="24" y="2"/>
                </a:cubicBezTo>
                <a:cubicBezTo>
                  <a:pt x="37" y="0"/>
                  <a:pt x="50" y="1"/>
                  <a:pt x="62" y="1"/>
                </a:cubicBezTo>
                <a:cubicBezTo>
                  <a:pt x="75" y="1"/>
                  <a:pt x="87" y="1"/>
                  <a:pt x="99" y="1"/>
                </a:cubicBezTo>
                <a:cubicBezTo>
                  <a:pt x="106" y="1"/>
                  <a:pt x="114" y="1"/>
                  <a:pt x="122" y="1"/>
                </a:cubicBezTo>
                <a:cubicBezTo>
                  <a:pt x="137" y="0"/>
                  <a:pt x="152" y="0"/>
                  <a:pt x="168" y="0"/>
                </a:cubicBezTo>
                <a:cubicBezTo>
                  <a:pt x="173" y="1"/>
                  <a:pt x="179" y="1"/>
                  <a:pt x="184" y="1"/>
                </a:cubicBezTo>
                <a:cubicBezTo>
                  <a:pt x="186" y="1"/>
                  <a:pt x="188" y="1"/>
                  <a:pt x="190" y="1"/>
                </a:cubicBezTo>
                <a:cubicBezTo>
                  <a:pt x="192" y="1"/>
                  <a:pt x="194" y="1"/>
                  <a:pt x="195" y="3"/>
                </a:cubicBezTo>
                <a:cubicBezTo>
                  <a:pt x="195" y="3"/>
                  <a:pt x="196" y="3"/>
                  <a:pt x="196" y="3"/>
                </a:cubicBezTo>
                <a:cubicBezTo>
                  <a:pt x="196" y="3"/>
                  <a:pt x="197" y="3"/>
                  <a:pt x="197" y="3"/>
                </a:cubicBezTo>
                <a:cubicBezTo>
                  <a:pt x="198" y="2"/>
                  <a:pt x="199" y="2"/>
                  <a:pt x="200" y="3"/>
                </a:cubicBezTo>
                <a:cubicBezTo>
                  <a:pt x="201" y="3"/>
                  <a:pt x="201" y="4"/>
                  <a:pt x="201" y="5"/>
                </a:cubicBezTo>
                <a:cubicBezTo>
                  <a:pt x="200" y="6"/>
                  <a:pt x="201" y="8"/>
                  <a:pt x="202" y="9"/>
                </a:cubicBezTo>
                <a:cubicBezTo>
                  <a:pt x="207" y="15"/>
                  <a:pt x="213" y="20"/>
                  <a:pt x="219" y="24"/>
                </a:cubicBezTo>
                <a:cubicBezTo>
                  <a:pt x="221" y="26"/>
                  <a:pt x="224" y="27"/>
                  <a:pt x="226" y="29"/>
                </a:cubicBezTo>
                <a:cubicBezTo>
                  <a:pt x="228" y="30"/>
                  <a:pt x="229" y="31"/>
                  <a:pt x="231" y="33"/>
                </a:cubicBezTo>
                <a:cubicBezTo>
                  <a:pt x="232" y="33"/>
                  <a:pt x="232" y="33"/>
                  <a:pt x="233" y="33"/>
                </a:cubicBezTo>
                <a:cubicBezTo>
                  <a:pt x="234" y="34"/>
                  <a:pt x="234" y="34"/>
                  <a:pt x="234" y="35"/>
                </a:cubicBezTo>
                <a:cubicBezTo>
                  <a:pt x="235" y="37"/>
                  <a:pt x="236" y="39"/>
                  <a:pt x="236" y="41"/>
                </a:cubicBezTo>
                <a:cubicBezTo>
                  <a:pt x="236" y="42"/>
                  <a:pt x="237" y="43"/>
                  <a:pt x="237" y="44"/>
                </a:cubicBezTo>
                <a:cubicBezTo>
                  <a:pt x="238" y="44"/>
                  <a:pt x="239" y="45"/>
                  <a:pt x="239" y="46"/>
                </a:cubicBezTo>
                <a:cubicBezTo>
                  <a:pt x="239" y="49"/>
                  <a:pt x="240" y="53"/>
                  <a:pt x="240" y="56"/>
                </a:cubicBezTo>
                <a:cubicBezTo>
                  <a:pt x="240" y="68"/>
                  <a:pt x="239" y="79"/>
                  <a:pt x="239" y="90"/>
                </a:cubicBezTo>
                <a:cubicBezTo>
                  <a:pt x="238" y="98"/>
                  <a:pt x="238" y="106"/>
                  <a:pt x="238" y="114"/>
                </a:cubicBezTo>
                <a:cubicBezTo>
                  <a:pt x="238" y="120"/>
                  <a:pt x="239" y="126"/>
                  <a:pt x="239" y="132"/>
                </a:cubicBezTo>
                <a:cubicBezTo>
                  <a:pt x="239" y="140"/>
                  <a:pt x="240" y="148"/>
                  <a:pt x="241" y="156"/>
                </a:cubicBezTo>
                <a:cubicBezTo>
                  <a:pt x="241" y="168"/>
                  <a:pt x="242" y="179"/>
                  <a:pt x="243" y="191"/>
                </a:cubicBezTo>
                <a:cubicBezTo>
                  <a:pt x="243" y="194"/>
                  <a:pt x="243" y="198"/>
                  <a:pt x="243" y="201"/>
                </a:cubicBezTo>
                <a:cubicBezTo>
                  <a:pt x="245" y="203"/>
                  <a:pt x="245" y="204"/>
                  <a:pt x="243" y="205"/>
                </a:cubicBezTo>
                <a:cubicBezTo>
                  <a:pt x="243" y="208"/>
                  <a:pt x="243" y="210"/>
                  <a:pt x="245" y="213"/>
                </a:cubicBezTo>
                <a:cubicBezTo>
                  <a:pt x="245" y="213"/>
                  <a:pt x="245" y="213"/>
                  <a:pt x="245" y="213"/>
                </a:cubicBezTo>
                <a:cubicBezTo>
                  <a:pt x="246" y="214"/>
                  <a:pt x="246" y="215"/>
                  <a:pt x="245" y="215"/>
                </a:cubicBezTo>
                <a:cubicBezTo>
                  <a:pt x="245" y="215"/>
                  <a:pt x="244" y="215"/>
                  <a:pt x="243" y="215"/>
                </a:cubicBezTo>
                <a:cubicBezTo>
                  <a:pt x="243" y="215"/>
                  <a:pt x="242" y="214"/>
                  <a:pt x="242" y="214"/>
                </a:cubicBezTo>
                <a:cubicBezTo>
                  <a:pt x="241" y="213"/>
                  <a:pt x="241" y="213"/>
                  <a:pt x="240" y="213"/>
                </a:cubicBezTo>
                <a:cubicBezTo>
                  <a:pt x="240" y="213"/>
                  <a:pt x="240" y="213"/>
                  <a:pt x="240" y="213"/>
                </a:cubicBezTo>
                <a:cubicBezTo>
                  <a:pt x="239" y="216"/>
                  <a:pt x="237" y="219"/>
                  <a:pt x="234" y="220"/>
                </a:cubicBezTo>
                <a:cubicBezTo>
                  <a:pt x="232" y="221"/>
                  <a:pt x="229" y="221"/>
                  <a:pt x="227" y="221"/>
                </a:cubicBezTo>
                <a:cubicBezTo>
                  <a:pt x="213" y="222"/>
                  <a:pt x="199" y="222"/>
                  <a:pt x="186" y="223"/>
                </a:cubicBezTo>
                <a:cubicBezTo>
                  <a:pt x="183" y="223"/>
                  <a:pt x="181" y="223"/>
                  <a:pt x="178" y="223"/>
                </a:cubicBezTo>
                <a:cubicBezTo>
                  <a:pt x="178" y="223"/>
                  <a:pt x="177" y="223"/>
                  <a:pt x="177" y="223"/>
                </a:cubicBezTo>
                <a:cubicBezTo>
                  <a:pt x="176" y="224"/>
                  <a:pt x="175" y="224"/>
                  <a:pt x="174" y="223"/>
                </a:cubicBezTo>
                <a:cubicBezTo>
                  <a:pt x="174" y="223"/>
                  <a:pt x="173" y="223"/>
                  <a:pt x="173" y="223"/>
                </a:cubicBezTo>
                <a:cubicBezTo>
                  <a:pt x="168" y="223"/>
                  <a:pt x="163" y="223"/>
                  <a:pt x="158" y="224"/>
                </a:cubicBezTo>
                <a:cubicBezTo>
                  <a:pt x="157" y="224"/>
                  <a:pt x="156" y="224"/>
                  <a:pt x="156" y="225"/>
                </a:cubicBezTo>
                <a:cubicBezTo>
                  <a:pt x="155" y="226"/>
                  <a:pt x="153" y="226"/>
                  <a:pt x="153" y="225"/>
                </a:cubicBezTo>
                <a:cubicBezTo>
                  <a:pt x="152" y="224"/>
                  <a:pt x="151" y="224"/>
                  <a:pt x="151" y="224"/>
                </a:cubicBezTo>
                <a:cubicBezTo>
                  <a:pt x="147" y="225"/>
                  <a:pt x="142" y="225"/>
                  <a:pt x="138" y="225"/>
                </a:cubicBezTo>
                <a:cubicBezTo>
                  <a:pt x="132" y="226"/>
                  <a:pt x="125" y="227"/>
                  <a:pt x="118" y="228"/>
                </a:cubicBezTo>
                <a:cubicBezTo>
                  <a:pt x="100" y="229"/>
                  <a:pt x="81" y="230"/>
                  <a:pt x="62" y="229"/>
                </a:cubicBezTo>
                <a:cubicBezTo>
                  <a:pt x="60" y="229"/>
                  <a:pt x="57" y="229"/>
                  <a:pt x="54" y="229"/>
                </a:cubicBezTo>
                <a:cubicBezTo>
                  <a:pt x="53" y="230"/>
                  <a:pt x="52" y="230"/>
                  <a:pt x="51" y="230"/>
                </a:cubicBezTo>
                <a:cubicBezTo>
                  <a:pt x="50" y="230"/>
                  <a:pt x="50" y="230"/>
                  <a:pt x="49" y="230"/>
                </a:cubicBezTo>
                <a:cubicBezTo>
                  <a:pt x="47" y="230"/>
                  <a:pt x="47" y="229"/>
                  <a:pt x="48" y="227"/>
                </a:cubicBezTo>
                <a:cubicBezTo>
                  <a:pt x="47" y="226"/>
                  <a:pt x="45" y="226"/>
                  <a:pt x="44" y="225"/>
                </a:cubicBezTo>
                <a:cubicBezTo>
                  <a:pt x="38" y="221"/>
                  <a:pt x="32" y="217"/>
                  <a:pt x="26" y="212"/>
                </a:cubicBezTo>
                <a:cubicBezTo>
                  <a:pt x="22" y="210"/>
                  <a:pt x="19" y="208"/>
                  <a:pt x="16" y="205"/>
                </a:cubicBezTo>
                <a:cubicBezTo>
                  <a:pt x="15" y="204"/>
                  <a:pt x="14" y="203"/>
                  <a:pt x="13" y="202"/>
                </a:cubicBezTo>
                <a:cubicBezTo>
                  <a:pt x="12" y="202"/>
                  <a:pt x="12" y="201"/>
                  <a:pt x="12" y="201"/>
                </a:cubicBezTo>
                <a:cubicBezTo>
                  <a:pt x="12" y="201"/>
                  <a:pt x="12" y="200"/>
                  <a:pt x="12" y="200"/>
                </a:cubicBezTo>
                <a:cubicBezTo>
                  <a:pt x="13" y="199"/>
                  <a:pt x="13" y="199"/>
                  <a:pt x="14" y="199"/>
                </a:cubicBezTo>
                <a:cubicBezTo>
                  <a:pt x="14" y="199"/>
                  <a:pt x="14" y="199"/>
                  <a:pt x="15" y="200"/>
                </a:cubicBezTo>
                <a:cubicBezTo>
                  <a:pt x="15" y="199"/>
                  <a:pt x="15" y="198"/>
                  <a:pt x="15" y="197"/>
                </a:cubicBezTo>
                <a:cubicBezTo>
                  <a:pt x="16" y="193"/>
                  <a:pt x="16" y="189"/>
                  <a:pt x="17" y="184"/>
                </a:cubicBezTo>
                <a:cubicBezTo>
                  <a:pt x="17" y="183"/>
                  <a:pt x="17" y="181"/>
                  <a:pt x="17" y="180"/>
                </a:cubicBezTo>
                <a:cubicBezTo>
                  <a:pt x="17" y="164"/>
                  <a:pt x="17" y="148"/>
                  <a:pt x="16" y="132"/>
                </a:cubicBezTo>
                <a:cubicBezTo>
                  <a:pt x="16" y="131"/>
                  <a:pt x="16" y="130"/>
                  <a:pt x="16" y="130"/>
                </a:cubicBezTo>
                <a:cubicBezTo>
                  <a:pt x="15" y="129"/>
                  <a:pt x="15" y="128"/>
                  <a:pt x="15" y="128"/>
                </a:cubicBezTo>
                <a:cubicBezTo>
                  <a:pt x="16" y="127"/>
                  <a:pt x="16" y="126"/>
                  <a:pt x="16" y="125"/>
                </a:cubicBezTo>
                <a:cubicBezTo>
                  <a:pt x="15" y="120"/>
                  <a:pt x="15" y="116"/>
                  <a:pt x="15" y="112"/>
                </a:cubicBezTo>
                <a:cubicBezTo>
                  <a:pt x="15" y="109"/>
                  <a:pt x="14" y="105"/>
                  <a:pt x="13" y="102"/>
                </a:cubicBezTo>
                <a:cubicBezTo>
                  <a:pt x="13" y="103"/>
                  <a:pt x="13" y="103"/>
                  <a:pt x="13" y="103"/>
                </a:cubicBezTo>
                <a:cubicBezTo>
                  <a:pt x="14" y="123"/>
                  <a:pt x="14" y="142"/>
                  <a:pt x="14" y="162"/>
                </a:cubicBezTo>
                <a:cubicBezTo>
                  <a:pt x="14" y="171"/>
                  <a:pt x="15" y="179"/>
                  <a:pt x="15" y="188"/>
                </a:cubicBezTo>
                <a:cubicBezTo>
                  <a:pt x="15" y="190"/>
                  <a:pt x="15" y="193"/>
                  <a:pt x="15" y="195"/>
                </a:cubicBezTo>
                <a:cubicBezTo>
                  <a:pt x="15" y="195"/>
                  <a:pt x="15" y="196"/>
                  <a:pt x="15" y="196"/>
                </a:cubicBezTo>
                <a:cubicBezTo>
                  <a:pt x="15" y="196"/>
                  <a:pt x="14" y="197"/>
                  <a:pt x="14" y="197"/>
                </a:cubicBezTo>
                <a:cubicBezTo>
                  <a:pt x="13" y="197"/>
                  <a:pt x="12" y="197"/>
                  <a:pt x="12" y="196"/>
                </a:cubicBezTo>
                <a:cubicBezTo>
                  <a:pt x="12" y="195"/>
                  <a:pt x="12" y="194"/>
                  <a:pt x="11" y="193"/>
                </a:cubicBezTo>
                <a:cubicBezTo>
                  <a:pt x="11" y="183"/>
                  <a:pt x="10" y="173"/>
                  <a:pt x="10" y="163"/>
                </a:cubicBezTo>
                <a:cubicBezTo>
                  <a:pt x="9" y="158"/>
                  <a:pt x="9" y="153"/>
                  <a:pt x="9" y="149"/>
                </a:cubicBezTo>
                <a:cubicBezTo>
                  <a:pt x="8" y="140"/>
                  <a:pt x="8" y="132"/>
                  <a:pt x="7" y="124"/>
                </a:cubicBezTo>
                <a:cubicBezTo>
                  <a:pt x="6" y="115"/>
                  <a:pt x="5" y="107"/>
                  <a:pt x="4" y="98"/>
                </a:cubicBezTo>
                <a:cubicBezTo>
                  <a:pt x="3" y="89"/>
                  <a:pt x="3" y="80"/>
                  <a:pt x="3" y="71"/>
                </a:cubicBezTo>
                <a:cubicBezTo>
                  <a:pt x="3" y="58"/>
                  <a:pt x="3" y="45"/>
                  <a:pt x="3" y="32"/>
                </a:cubicBezTo>
                <a:cubicBezTo>
                  <a:pt x="3" y="32"/>
                  <a:pt x="3" y="31"/>
                  <a:pt x="3" y="30"/>
                </a:cubicBezTo>
                <a:close/>
                <a:moveTo>
                  <a:pt x="17" y="88"/>
                </a:moveTo>
                <a:cubicBezTo>
                  <a:pt x="17" y="88"/>
                  <a:pt x="17" y="88"/>
                  <a:pt x="17" y="89"/>
                </a:cubicBezTo>
                <a:cubicBezTo>
                  <a:pt x="17" y="93"/>
                  <a:pt x="17" y="97"/>
                  <a:pt x="17" y="101"/>
                </a:cubicBezTo>
                <a:cubicBezTo>
                  <a:pt x="17" y="101"/>
                  <a:pt x="18" y="102"/>
                  <a:pt x="18" y="103"/>
                </a:cubicBezTo>
                <a:cubicBezTo>
                  <a:pt x="18" y="103"/>
                  <a:pt x="18" y="103"/>
                  <a:pt x="18" y="103"/>
                </a:cubicBezTo>
                <a:cubicBezTo>
                  <a:pt x="18" y="98"/>
                  <a:pt x="17" y="93"/>
                  <a:pt x="17" y="88"/>
                </a:cubicBezTo>
                <a:cubicBezTo>
                  <a:pt x="17" y="86"/>
                  <a:pt x="17" y="83"/>
                  <a:pt x="17" y="81"/>
                </a:cubicBezTo>
                <a:cubicBezTo>
                  <a:pt x="17" y="77"/>
                  <a:pt x="16" y="73"/>
                  <a:pt x="16" y="68"/>
                </a:cubicBezTo>
                <a:cubicBezTo>
                  <a:pt x="16" y="63"/>
                  <a:pt x="16" y="57"/>
                  <a:pt x="16" y="52"/>
                </a:cubicBezTo>
                <a:cubicBezTo>
                  <a:pt x="16" y="52"/>
                  <a:pt x="16" y="51"/>
                  <a:pt x="16" y="51"/>
                </a:cubicBezTo>
                <a:cubicBezTo>
                  <a:pt x="15" y="51"/>
                  <a:pt x="15" y="52"/>
                  <a:pt x="15" y="52"/>
                </a:cubicBezTo>
                <a:cubicBezTo>
                  <a:pt x="15" y="53"/>
                  <a:pt x="15" y="54"/>
                  <a:pt x="16" y="55"/>
                </a:cubicBezTo>
                <a:cubicBezTo>
                  <a:pt x="16" y="66"/>
                  <a:pt x="16" y="76"/>
                  <a:pt x="17" y="86"/>
                </a:cubicBezTo>
                <a:cubicBezTo>
                  <a:pt x="17" y="87"/>
                  <a:pt x="17" y="87"/>
                  <a:pt x="17" y="88"/>
                </a:cubicBezTo>
                <a:close/>
                <a:moveTo>
                  <a:pt x="201" y="67"/>
                </a:moveTo>
                <a:cubicBezTo>
                  <a:pt x="202" y="67"/>
                  <a:pt x="202" y="67"/>
                  <a:pt x="203" y="67"/>
                </a:cubicBezTo>
                <a:cubicBezTo>
                  <a:pt x="208" y="65"/>
                  <a:pt x="212" y="63"/>
                  <a:pt x="217" y="61"/>
                </a:cubicBezTo>
                <a:cubicBezTo>
                  <a:pt x="218" y="60"/>
                  <a:pt x="219" y="60"/>
                  <a:pt x="221" y="59"/>
                </a:cubicBezTo>
                <a:cubicBezTo>
                  <a:pt x="222" y="58"/>
                  <a:pt x="224" y="57"/>
                  <a:pt x="226" y="56"/>
                </a:cubicBezTo>
                <a:cubicBezTo>
                  <a:pt x="227" y="56"/>
                  <a:pt x="228" y="56"/>
                  <a:pt x="229" y="56"/>
                </a:cubicBezTo>
                <a:cubicBezTo>
                  <a:pt x="229" y="57"/>
                  <a:pt x="229" y="58"/>
                  <a:pt x="229" y="59"/>
                </a:cubicBezTo>
                <a:cubicBezTo>
                  <a:pt x="229" y="60"/>
                  <a:pt x="228" y="60"/>
                  <a:pt x="227" y="60"/>
                </a:cubicBezTo>
                <a:cubicBezTo>
                  <a:pt x="226" y="60"/>
                  <a:pt x="226" y="60"/>
                  <a:pt x="225" y="60"/>
                </a:cubicBezTo>
                <a:cubicBezTo>
                  <a:pt x="223" y="61"/>
                  <a:pt x="220" y="62"/>
                  <a:pt x="217" y="63"/>
                </a:cubicBezTo>
                <a:cubicBezTo>
                  <a:pt x="212" y="65"/>
                  <a:pt x="208" y="67"/>
                  <a:pt x="203" y="69"/>
                </a:cubicBezTo>
                <a:cubicBezTo>
                  <a:pt x="203" y="69"/>
                  <a:pt x="202" y="69"/>
                  <a:pt x="202" y="69"/>
                </a:cubicBezTo>
                <a:cubicBezTo>
                  <a:pt x="203" y="71"/>
                  <a:pt x="203" y="71"/>
                  <a:pt x="202" y="72"/>
                </a:cubicBezTo>
                <a:cubicBezTo>
                  <a:pt x="202" y="72"/>
                  <a:pt x="201" y="72"/>
                  <a:pt x="201" y="73"/>
                </a:cubicBezTo>
                <a:cubicBezTo>
                  <a:pt x="201" y="74"/>
                  <a:pt x="201" y="76"/>
                  <a:pt x="201" y="78"/>
                </a:cubicBezTo>
                <a:cubicBezTo>
                  <a:pt x="203" y="77"/>
                  <a:pt x="204" y="77"/>
                  <a:pt x="205" y="76"/>
                </a:cubicBezTo>
                <a:cubicBezTo>
                  <a:pt x="213" y="73"/>
                  <a:pt x="220" y="70"/>
                  <a:pt x="227" y="65"/>
                </a:cubicBezTo>
                <a:cubicBezTo>
                  <a:pt x="227" y="65"/>
                  <a:pt x="228" y="65"/>
                  <a:pt x="229" y="66"/>
                </a:cubicBezTo>
                <a:cubicBezTo>
                  <a:pt x="230" y="66"/>
                  <a:pt x="230" y="67"/>
                  <a:pt x="230" y="68"/>
                </a:cubicBezTo>
                <a:cubicBezTo>
                  <a:pt x="230" y="69"/>
                  <a:pt x="229" y="69"/>
                  <a:pt x="228" y="69"/>
                </a:cubicBezTo>
                <a:cubicBezTo>
                  <a:pt x="225" y="70"/>
                  <a:pt x="221" y="71"/>
                  <a:pt x="218" y="73"/>
                </a:cubicBezTo>
                <a:cubicBezTo>
                  <a:pt x="213" y="75"/>
                  <a:pt x="208" y="77"/>
                  <a:pt x="203" y="80"/>
                </a:cubicBezTo>
                <a:cubicBezTo>
                  <a:pt x="202" y="80"/>
                  <a:pt x="202" y="80"/>
                  <a:pt x="201" y="80"/>
                </a:cubicBezTo>
                <a:cubicBezTo>
                  <a:pt x="201" y="82"/>
                  <a:pt x="201" y="83"/>
                  <a:pt x="201" y="84"/>
                </a:cubicBezTo>
                <a:cubicBezTo>
                  <a:pt x="201" y="85"/>
                  <a:pt x="201" y="86"/>
                  <a:pt x="201" y="87"/>
                </a:cubicBezTo>
                <a:cubicBezTo>
                  <a:pt x="202" y="87"/>
                  <a:pt x="202" y="87"/>
                  <a:pt x="203" y="87"/>
                </a:cubicBezTo>
                <a:cubicBezTo>
                  <a:pt x="205" y="86"/>
                  <a:pt x="207" y="85"/>
                  <a:pt x="209" y="83"/>
                </a:cubicBezTo>
                <a:cubicBezTo>
                  <a:pt x="216" y="80"/>
                  <a:pt x="222" y="77"/>
                  <a:pt x="228" y="73"/>
                </a:cubicBezTo>
                <a:cubicBezTo>
                  <a:pt x="229" y="73"/>
                  <a:pt x="230" y="73"/>
                  <a:pt x="231" y="73"/>
                </a:cubicBezTo>
                <a:cubicBezTo>
                  <a:pt x="231" y="73"/>
                  <a:pt x="231" y="73"/>
                  <a:pt x="232" y="73"/>
                </a:cubicBezTo>
                <a:cubicBezTo>
                  <a:pt x="231" y="72"/>
                  <a:pt x="231" y="72"/>
                  <a:pt x="231" y="71"/>
                </a:cubicBezTo>
                <a:cubicBezTo>
                  <a:pt x="231" y="69"/>
                  <a:pt x="231" y="68"/>
                  <a:pt x="231" y="66"/>
                </a:cubicBezTo>
                <a:cubicBezTo>
                  <a:pt x="230" y="62"/>
                  <a:pt x="230" y="57"/>
                  <a:pt x="230" y="53"/>
                </a:cubicBezTo>
                <a:cubicBezTo>
                  <a:pt x="230" y="51"/>
                  <a:pt x="229" y="50"/>
                  <a:pt x="228" y="49"/>
                </a:cubicBezTo>
                <a:cubicBezTo>
                  <a:pt x="228" y="49"/>
                  <a:pt x="228" y="49"/>
                  <a:pt x="227" y="49"/>
                </a:cubicBezTo>
                <a:cubicBezTo>
                  <a:pt x="225" y="49"/>
                  <a:pt x="224" y="50"/>
                  <a:pt x="222" y="50"/>
                </a:cubicBezTo>
                <a:cubicBezTo>
                  <a:pt x="216" y="53"/>
                  <a:pt x="209" y="56"/>
                  <a:pt x="202" y="58"/>
                </a:cubicBezTo>
                <a:cubicBezTo>
                  <a:pt x="202" y="58"/>
                  <a:pt x="202" y="59"/>
                  <a:pt x="201" y="59"/>
                </a:cubicBezTo>
                <a:cubicBezTo>
                  <a:pt x="201" y="62"/>
                  <a:pt x="201" y="64"/>
                  <a:pt x="201" y="67"/>
                </a:cubicBezTo>
                <a:close/>
                <a:moveTo>
                  <a:pt x="231" y="87"/>
                </a:moveTo>
                <a:cubicBezTo>
                  <a:pt x="231" y="83"/>
                  <a:pt x="231" y="80"/>
                  <a:pt x="231" y="77"/>
                </a:cubicBezTo>
                <a:cubicBezTo>
                  <a:pt x="230" y="77"/>
                  <a:pt x="229" y="77"/>
                  <a:pt x="228" y="77"/>
                </a:cubicBezTo>
                <a:cubicBezTo>
                  <a:pt x="225" y="78"/>
                  <a:pt x="223" y="79"/>
                  <a:pt x="220" y="81"/>
                </a:cubicBezTo>
                <a:cubicBezTo>
                  <a:pt x="215" y="83"/>
                  <a:pt x="211" y="85"/>
                  <a:pt x="206" y="87"/>
                </a:cubicBezTo>
                <a:cubicBezTo>
                  <a:pt x="205" y="88"/>
                  <a:pt x="203" y="89"/>
                  <a:pt x="201" y="90"/>
                </a:cubicBezTo>
                <a:cubicBezTo>
                  <a:pt x="201" y="93"/>
                  <a:pt x="201" y="96"/>
                  <a:pt x="202" y="100"/>
                </a:cubicBezTo>
                <a:cubicBezTo>
                  <a:pt x="202" y="100"/>
                  <a:pt x="202" y="99"/>
                  <a:pt x="203" y="99"/>
                </a:cubicBezTo>
                <a:cubicBezTo>
                  <a:pt x="211" y="95"/>
                  <a:pt x="219" y="92"/>
                  <a:pt x="227" y="87"/>
                </a:cubicBezTo>
                <a:cubicBezTo>
                  <a:pt x="228" y="86"/>
                  <a:pt x="230" y="86"/>
                  <a:pt x="231" y="87"/>
                </a:cubicBezTo>
                <a:close/>
                <a:moveTo>
                  <a:pt x="188" y="219"/>
                </a:moveTo>
                <a:cubicBezTo>
                  <a:pt x="192" y="219"/>
                  <a:pt x="195" y="219"/>
                  <a:pt x="198" y="219"/>
                </a:cubicBezTo>
                <a:cubicBezTo>
                  <a:pt x="196" y="218"/>
                  <a:pt x="196" y="217"/>
                  <a:pt x="197" y="216"/>
                </a:cubicBezTo>
                <a:cubicBezTo>
                  <a:pt x="198" y="214"/>
                  <a:pt x="198" y="213"/>
                  <a:pt x="199" y="212"/>
                </a:cubicBezTo>
                <a:cubicBezTo>
                  <a:pt x="199" y="210"/>
                  <a:pt x="200" y="207"/>
                  <a:pt x="200" y="205"/>
                </a:cubicBezTo>
                <a:cubicBezTo>
                  <a:pt x="201" y="202"/>
                  <a:pt x="201" y="199"/>
                  <a:pt x="202" y="196"/>
                </a:cubicBezTo>
                <a:cubicBezTo>
                  <a:pt x="202" y="194"/>
                  <a:pt x="202" y="194"/>
                  <a:pt x="201" y="193"/>
                </a:cubicBezTo>
                <a:cubicBezTo>
                  <a:pt x="200" y="192"/>
                  <a:pt x="199" y="192"/>
                  <a:pt x="198" y="191"/>
                </a:cubicBezTo>
                <a:cubicBezTo>
                  <a:pt x="197" y="190"/>
                  <a:pt x="196" y="189"/>
                  <a:pt x="195" y="189"/>
                </a:cubicBezTo>
                <a:cubicBezTo>
                  <a:pt x="194" y="189"/>
                  <a:pt x="193" y="190"/>
                  <a:pt x="192" y="190"/>
                </a:cubicBezTo>
                <a:cubicBezTo>
                  <a:pt x="191" y="190"/>
                  <a:pt x="191" y="191"/>
                  <a:pt x="191" y="192"/>
                </a:cubicBezTo>
                <a:cubicBezTo>
                  <a:pt x="190" y="196"/>
                  <a:pt x="190" y="200"/>
                  <a:pt x="189" y="204"/>
                </a:cubicBezTo>
                <a:cubicBezTo>
                  <a:pt x="189" y="208"/>
                  <a:pt x="189" y="212"/>
                  <a:pt x="189" y="216"/>
                </a:cubicBezTo>
                <a:cubicBezTo>
                  <a:pt x="189" y="217"/>
                  <a:pt x="189" y="218"/>
                  <a:pt x="188" y="219"/>
                </a:cubicBezTo>
                <a:close/>
                <a:moveTo>
                  <a:pt x="203" y="112"/>
                </a:moveTo>
                <a:cubicBezTo>
                  <a:pt x="203" y="112"/>
                  <a:pt x="203" y="112"/>
                  <a:pt x="204" y="112"/>
                </a:cubicBezTo>
                <a:cubicBezTo>
                  <a:pt x="212" y="108"/>
                  <a:pt x="220" y="104"/>
                  <a:pt x="227" y="99"/>
                </a:cubicBezTo>
                <a:cubicBezTo>
                  <a:pt x="228" y="99"/>
                  <a:pt x="229" y="98"/>
                  <a:pt x="231" y="99"/>
                </a:cubicBezTo>
                <a:cubicBezTo>
                  <a:pt x="231" y="97"/>
                  <a:pt x="231" y="91"/>
                  <a:pt x="231" y="91"/>
                </a:cubicBezTo>
                <a:cubicBezTo>
                  <a:pt x="230" y="91"/>
                  <a:pt x="229" y="91"/>
                  <a:pt x="229" y="91"/>
                </a:cubicBezTo>
                <a:cubicBezTo>
                  <a:pt x="228" y="91"/>
                  <a:pt x="228" y="91"/>
                  <a:pt x="228" y="91"/>
                </a:cubicBezTo>
                <a:cubicBezTo>
                  <a:pt x="225" y="92"/>
                  <a:pt x="222" y="92"/>
                  <a:pt x="220" y="94"/>
                </a:cubicBezTo>
                <a:cubicBezTo>
                  <a:pt x="214" y="96"/>
                  <a:pt x="209" y="99"/>
                  <a:pt x="203" y="102"/>
                </a:cubicBezTo>
                <a:cubicBezTo>
                  <a:pt x="203" y="102"/>
                  <a:pt x="202" y="102"/>
                  <a:pt x="202" y="102"/>
                </a:cubicBezTo>
                <a:cubicBezTo>
                  <a:pt x="202" y="106"/>
                  <a:pt x="202" y="109"/>
                  <a:pt x="203" y="112"/>
                </a:cubicBezTo>
                <a:close/>
                <a:moveTo>
                  <a:pt x="231" y="121"/>
                </a:moveTo>
                <a:cubicBezTo>
                  <a:pt x="222" y="125"/>
                  <a:pt x="213" y="129"/>
                  <a:pt x="205" y="133"/>
                </a:cubicBezTo>
                <a:cubicBezTo>
                  <a:pt x="205" y="137"/>
                  <a:pt x="205" y="141"/>
                  <a:pt x="205" y="144"/>
                </a:cubicBezTo>
                <a:cubicBezTo>
                  <a:pt x="209" y="144"/>
                  <a:pt x="227" y="133"/>
                  <a:pt x="231" y="129"/>
                </a:cubicBezTo>
                <a:cubicBezTo>
                  <a:pt x="231" y="127"/>
                  <a:pt x="231" y="124"/>
                  <a:pt x="231" y="121"/>
                </a:cubicBezTo>
                <a:close/>
                <a:moveTo>
                  <a:pt x="206" y="156"/>
                </a:moveTo>
                <a:cubicBezTo>
                  <a:pt x="206" y="159"/>
                  <a:pt x="206" y="162"/>
                  <a:pt x="207" y="165"/>
                </a:cubicBezTo>
                <a:cubicBezTo>
                  <a:pt x="208" y="164"/>
                  <a:pt x="210" y="163"/>
                  <a:pt x="212" y="162"/>
                </a:cubicBezTo>
                <a:cubicBezTo>
                  <a:pt x="218" y="159"/>
                  <a:pt x="224" y="157"/>
                  <a:pt x="229" y="153"/>
                </a:cubicBezTo>
                <a:cubicBezTo>
                  <a:pt x="230" y="152"/>
                  <a:pt x="231" y="152"/>
                  <a:pt x="232" y="153"/>
                </a:cubicBezTo>
                <a:cubicBezTo>
                  <a:pt x="232" y="150"/>
                  <a:pt x="232" y="147"/>
                  <a:pt x="232" y="145"/>
                </a:cubicBezTo>
                <a:cubicBezTo>
                  <a:pt x="223" y="147"/>
                  <a:pt x="214" y="152"/>
                  <a:pt x="206" y="156"/>
                </a:cubicBezTo>
                <a:close/>
                <a:moveTo>
                  <a:pt x="231" y="103"/>
                </a:moveTo>
                <a:cubicBezTo>
                  <a:pt x="227" y="103"/>
                  <a:pt x="223" y="104"/>
                  <a:pt x="220" y="106"/>
                </a:cubicBezTo>
                <a:cubicBezTo>
                  <a:pt x="214" y="109"/>
                  <a:pt x="209" y="111"/>
                  <a:pt x="203" y="114"/>
                </a:cubicBezTo>
                <a:cubicBezTo>
                  <a:pt x="203" y="114"/>
                  <a:pt x="203" y="114"/>
                  <a:pt x="203" y="115"/>
                </a:cubicBezTo>
                <a:cubicBezTo>
                  <a:pt x="203" y="116"/>
                  <a:pt x="203" y="117"/>
                  <a:pt x="203" y="119"/>
                </a:cubicBezTo>
                <a:cubicBezTo>
                  <a:pt x="203" y="120"/>
                  <a:pt x="204" y="121"/>
                  <a:pt x="204" y="122"/>
                </a:cubicBezTo>
                <a:cubicBezTo>
                  <a:pt x="206" y="122"/>
                  <a:pt x="207" y="121"/>
                  <a:pt x="209" y="120"/>
                </a:cubicBezTo>
                <a:cubicBezTo>
                  <a:pt x="216" y="116"/>
                  <a:pt x="224" y="113"/>
                  <a:pt x="231" y="108"/>
                </a:cubicBezTo>
                <a:cubicBezTo>
                  <a:pt x="231" y="107"/>
                  <a:pt x="231" y="105"/>
                  <a:pt x="231" y="103"/>
                </a:cubicBezTo>
                <a:close/>
                <a:moveTo>
                  <a:pt x="181" y="193"/>
                </a:moveTo>
                <a:cubicBezTo>
                  <a:pt x="181" y="194"/>
                  <a:pt x="181" y="194"/>
                  <a:pt x="181" y="194"/>
                </a:cubicBezTo>
                <a:cubicBezTo>
                  <a:pt x="180" y="199"/>
                  <a:pt x="179" y="205"/>
                  <a:pt x="178" y="210"/>
                </a:cubicBezTo>
                <a:cubicBezTo>
                  <a:pt x="178" y="213"/>
                  <a:pt x="178" y="215"/>
                  <a:pt x="178" y="218"/>
                </a:cubicBezTo>
                <a:cubicBezTo>
                  <a:pt x="177" y="218"/>
                  <a:pt x="178" y="219"/>
                  <a:pt x="178" y="219"/>
                </a:cubicBezTo>
                <a:cubicBezTo>
                  <a:pt x="181" y="219"/>
                  <a:pt x="183" y="219"/>
                  <a:pt x="187" y="219"/>
                </a:cubicBezTo>
                <a:cubicBezTo>
                  <a:pt x="185" y="218"/>
                  <a:pt x="185" y="217"/>
                  <a:pt x="186" y="216"/>
                </a:cubicBezTo>
                <a:cubicBezTo>
                  <a:pt x="186" y="216"/>
                  <a:pt x="186" y="215"/>
                  <a:pt x="186" y="215"/>
                </a:cubicBezTo>
                <a:cubicBezTo>
                  <a:pt x="186" y="212"/>
                  <a:pt x="187" y="209"/>
                  <a:pt x="187" y="205"/>
                </a:cubicBezTo>
                <a:cubicBezTo>
                  <a:pt x="188" y="201"/>
                  <a:pt x="188" y="197"/>
                  <a:pt x="189" y="193"/>
                </a:cubicBezTo>
                <a:cubicBezTo>
                  <a:pt x="189" y="192"/>
                  <a:pt x="189" y="192"/>
                  <a:pt x="189" y="191"/>
                </a:cubicBezTo>
                <a:cubicBezTo>
                  <a:pt x="186" y="192"/>
                  <a:pt x="184" y="193"/>
                  <a:pt x="181" y="193"/>
                </a:cubicBezTo>
                <a:close/>
                <a:moveTo>
                  <a:pt x="233" y="163"/>
                </a:moveTo>
                <a:cubicBezTo>
                  <a:pt x="231" y="164"/>
                  <a:pt x="230" y="165"/>
                  <a:pt x="228" y="165"/>
                </a:cubicBezTo>
                <a:cubicBezTo>
                  <a:pt x="222" y="168"/>
                  <a:pt x="216" y="172"/>
                  <a:pt x="209" y="175"/>
                </a:cubicBezTo>
                <a:cubicBezTo>
                  <a:pt x="207" y="176"/>
                  <a:pt x="207" y="176"/>
                  <a:pt x="207" y="179"/>
                </a:cubicBezTo>
                <a:cubicBezTo>
                  <a:pt x="207" y="179"/>
                  <a:pt x="207" y="179"/>
                  <a:pt x="207" y="179"/>
                </a:cubicBezTo>
                <a:cubicBezTo>
                  <a:pt x="208" y="181"/>
                  <a:pt x="209" y="182"/>
                  <a:pt x="211" y="183"/>
                </a:cubicBezTo>
                <a:cubicBezTo>
                  <a:pt x="211" y="183"/>
                  <a:pt x="212" y="183"/>
                  <a:pt x="212" y="182"/>
                </a:cubicBezTo>
                <a:cubicBezTo>
                  <a:pt x="218" y="179"/>
                  <a:pt x="223" y="177"/>
                  <a:pt x="228" y="174"/>
                </a:cubicBezTo>
                <a:cubicBezTo>
                  <a:pt x="230" y="173"/>
                  <a:pt x="232" y="171"/>
                  <a:pt x="233" y="170"/>
                </a:cubicBezTo>
                <a:cubicBezTo>
                  <a:pt x="234" y="170"/>
                  <a:pt x="234" y="170"/>
                  <a:pt x="234" y="169"/>
                </a:cubicBezTo>
                <a:cubicBezTo>
                  <a:pt x="233" y="167"/>
                  <a:pt x="233" y="165"/>
                  <a:pt x="233" y="163"/>
                </a:cubicBezTo>
                <a:close/>
                <a:moveTo>
                  <a:pt x="163" y="220"/>
                </a:moveTo>
                <a:cubicBezTo>
                  <a:pt x="167" y="212"/>
                  <a:pt x="166" y="204"/>
                  <a:pt x="167" y="196"/>
                </a:cubicBezTo>
                <a:cubicBezTo>
                  <a:pt x="164" y="197"/>
                  <a:pt x="160" y="197"/>
                  <a:pt x="157" y="198"/>
                </a:cubicBezTo>
                <a:cubicBezTo>
                  <a:pt x="156" y="205"/>
                  <a:pt x="156" y="212"/>
                  <a:pt x="156" y="220"/>
                </a:cubicBezTo>
                <a:cubicBezTo>
                  <a:pt x="159" y="220"/>
                  <a:pt x="161" y="220"/>
                  <a:pt x="163" y="220"/>
                </a:cubicBezTo>
                <a:close/>
                <a:moveTo>
                  <a:pt x="6" y="52"/>
                </a:moveTo>
                <a:cubicBezTo>
                  <a:pt x="6" y="52"/>
                  <a:pt x="6" y="52"/>
                  <a:pt x="6" y="52"/>
                </a:cubicBezTo>
                <a:cubicBezTo>
                  <a:pt x="6" y="53"/>
                  <a:pt x="6" y="54"/>
                  <a:pt x="6" y="54"/>
                </a:cubicBezTo>
                <a:cubicBezTo>
                  <a:pt x="6" y="65"/>
                  <a:pt x="6" y="76"/>
                  <a:pt x="6" y="87"/>
                </a:cubicBezTo>
                <a:cubicBezTo>
                  <a:pt x="7" y="95"/>
                  <a:pt x="7" y="102"/>
                  <a:pt x="8" y="110"/>
                </a:cubicBezTo>
                <a:cubicBezTo>
                  <a:pt x="9" y="116"/>
                  <a:pt x="9" y="122"/>
                  <a:pt x="10" y="128"/>
                </a:cubicBezTo>
                <a:cubicBezTo>
                  <a:pt x="10" y="131"/>
                  <a:pt x="10" y="134"/>
                  <a:pt x="11" y="137"/>
                </a:cubicBezTo>
                <a:cubicBezTo>
                  <a:pt x="11" y="136"/>
                  <a:pt x="11" y="134"/>
                  <a:pt x="11" y="133"/>
                </a:cubicBezTo>
                <a:cubicBezTo>
                  <a:pt x="11" y="117"/>
                  <a:pt x="11" y="100"/>
                  <a:pt x="11" y="84"/>
                </a:cubicBezTo>
                <a:cubicBezTo>
                  <a:pt x="11" y="83"/>
                  <a:pt x="10" y="81"/>
                  <a:pt x="10" y="80"/>
                </a:cubicBezTo>
                <a:cubicBezTo>
                  <a:pt x="9" y="74"/>
                  <a:pt x="8" y="67"/>
                  <a:pt x="7" y="61"/>
                </a:cubicBezTo>
                <a:cubicBezTo>
                  <a:pt x="7" y="58"/>
                  <a:pt x="6" y="55"/>
                  <a:pt x="6" y="52"/>
                </a:cubicBezTo>
                <a:close/>
                <a:moveTo>
                  <a:pt x="206" y="154"/>
                </a:moveTo>
                <a:cubicBezTo>
                  <a:pt x="206" y="153"/>
                  <a:pt x="207" y="153"/>
                  <a:pt x="207" y="153"/>
                </a:cubicBezTo>
                <a:cubicBezTo>
                  <a:pt x="210" y="152"/>
                  <a:pt x="213" y="150"/>
                  <a:pt x="216" y="149"/>
                </a:cubicBezTo>
                <a:cubicBezTo>
                  <a:pt x="221" y="147"/>
                  <a:pt x="226" y="145"/>
                  <a:pt x="230" y="142"/>
                </a:cubicBezTo>
                <a:cubicBezTo>
                  <a:pt x="231" y="142"/>
                  <a:pt x="231" y="142"/>
                  <a:pt x="232" y="141"/>
                </a:cubicBezTo>
                <a:cubicBezTo>
                  <a:pt x="231" y="140"/>
                  <a:pt x="231" y="139"/>
                  <a:pt x="231" y="137"/>
                </a:cubicBezTo>
                <a:cubicBezTo>
                  <a:pt x="231" y="136"/>
                  <a:pt x="231" y="135"/>
                  <a:pt x="231" y="133"/>
                </a:cubicBezTo>
                <a:cubicBezTo>
                  <a:pt x="231" y="133"/>
                  <a:pt x="230" y="134"/>
                  <a:pt x="230" y="134"/>
                </a:cubicBezTo>
                <a:cubicBezTo>
                  <a:pt x="227" y="135"/>
                  <a:pt x="224" y="136"/>
                  <a:pt x="221" y="138"/>
                </a:cubicBezTo>
                <a:cubicBezTo>
                  <a:pt x="216" y="141"/>
                  <a:pt x="211" y="144"/>
                  <a:pt x="206" y="146"/>
                </a:cubicBezTo>
                <a:cubicBezTo>
                  <a:pt x="206" y="147"/>
                  <a:pt x="206" y="147"/>
                  <a:pt x="205" y="147"/>
                </a:cubicBezTo>
                <a:cubicBezTo>
                  <a:pt x="205" y="149"/>
                  <a:pt x="206" y="151"/>
                  <a:pt x="206" y="154"/>
                </a:cubicBezTo>
                <a:close/>
                <a:moveTo>
                  <a:pt x="169" y="196"/>
                </a:moveTo>
                <a:cubicBezTo>
                  <a:pt x="169" y="196"/>
                  <a:pt x="169" y="197"/>
                  <a:pt x="169" y="197"/>
                </a:cubicBezTo>
                <a:cubicBezTo>
                  <a:pt x="169" y="202"/>
                  <a:pt x="168" y="207"/>
                  <a:pt x="168" y="212"/>
                </a:cubicBezTo>
                <a:cubicBezTo>
                  <a:pt x="168" y="214"/>
                  <a:pt x="168" y="217"/>
                  <a:pt x="168" y="219"/>
                </a:cubicBezTo>
                <a:cubicBezTo>
                  <a:pt x="170" y="219"/>
                  <a:pt x="172" y="219"/>
                  <a:pt x="174" y="219"/>
                </a:cubicBezTo>
                <a:cubicBezTo>
                  <a:pt x="175" y="217"/>
                  <a:pt x="179" y="196"/>
                  <a:pt x="179" y="194"/>
                </a:cubicBezTo>
                <a:cubicBezTo>
                  <a:pt x="175" y="195"/>
                  <a:pt x="172" y="195"/>
                  <a:pt x="169" y="196"/>
                </a:cubicBezTo>
                <a:close/>
                <a:moveTo>
                  <a:pt x="145" y="199"/>
                </a:moveTo>
                <a:cubicBezTo>
                  <a:pt x="145" y="206"/>
                  <a:pt x="144" y="213"/>
                  <a:pt x="145" y="220"/>
                </a:cubicBezTo>
                <a:cubicBezTo>
                  <a:pt x="148" y="220"/>
                  <a:pt x="150" y="220"/>
                  <a:pt x="153" y="220"/>
                </a:cubicBezTo>
                <a:cubicBezTo>
                  <a:pt x="153" y="220"/>
                  <a:pt x="153" y="219"/>
                  <a:pt x="153" y="219"/>
                </a:cubicBezTo>
                <a:cubicBezTo>
                  <a:pt x="153" y="217"/>
                  <a:pt x="154" y="214"/>
                  <a:pt x="154" y="212"/>
                </a:cubicBezTo>
                <a:cubicBezTo>
                  <a:pt x="154" y="208"/>
                  <a:pt x="155" y="204"/>
                  <a:pt x="155" y="200"/>
                </a:cubicBezTo>
                <a:cubicBezTo>
                  <a:pt x="155" y="199"/>
                  <a:pt x="155" y="199"/>
                  <a:pt x="155" y="198"/>
                </a:cubicBezTo>
                <a:cubicBezTo>
                  <a:pt x="152" y="198"/>
                  <a:pt x="148" y="199"/>
                  <a:pt x="145" y="199"/>
                </a:cubicBezTo>
                <a:close/>
                <a:moveTo>
                  <a:pt x="134" y="220"/>
                </a:moveTo>
                <a:cubicBezTo>
                  <a:pt x="136" y="220"/>
                  <a:pt x="139" y="220"/>
                  <a:pt x="141" y="220"/>
                </a:cubicBezTo>
                <a:cubicBezTo>
                  <a:pt x="143" y="213"/>
                  <a:pt x="143" y="206"/>
                  <a:pt x="143" y="199"/>
                </a:cubicBezTo>
                <a:cubicBezTo>
                  <a:pt x="140" y="199"/>
                  <a:pt x="137" y="199"/>
                  <a:pt x="134" y="200"/>
                </a:cubicBezTo>
                <a:cubicBezTo>
                  <a:pt x="133" y="206"/>
                  <a:pt x="133" y="213"/>
                  <a:pt x="134" y="220"/>
                </a:cubicBezTo>
                <a:close/>
                <a:moveTo>
                  <a:pt x="122" y="200"/>
                </a:moveTo>
                <a:cubicBezTo>
                  <a:pt x="122" y="202"/>
                  <a:pt x="122" y="204"/>
                  <a:pt x="122" y="206"/>
                </a:cubicBezTo>
                <a:cubicBezTo>
                  <a:pt x="122" y="210"/>
                  <a:pt x="121" y="214"/>
                  <a:pt x="122" y="218"/>
                </a:cubicBezTo>
                <a:cubicBezTo>
                  <a:pt x="122" y="219"/>
                  <a:pt x="122" y="220"/>
                  <a:pt x="123" y="220"/>
                </a:cubicBezTo>
                <a:cubicBezTo>
                  <a:pt x="125" y="220"/>
                  <a:pt x="127" y="220"/>
                  <a:pt x="129" y="220"/>
                </a:cubicBezTo>
                <a:cubicBezTo>
                  <a:pt x="131" y="216"/>
                  <a:pt x="132" y="204"/>
                  <a:pt x="131" y="200"/>
                </a:cubicBezTo>
                <a:cubicBezTo>
                  <a:pt x="128" y="200"/>
                  <a:pt x="125" y="200"/>
                  <a:pt x="122" y="200"/>
                </a:cubicBezTo>
                <a:close/>
                <a:moveTo>
                  <a:pt x="63" y="201"/>
                </a:moveTo>
                <a:cubicBezTo>
                  <a:pt x="63" y="209"/>
                  <a:pt x="62" y="217"/>
                  <a:pt x="64" y="224"/>
                </a:cubicBezTo>
                <a:cubicBezTo>
                  <a:pt x="66" y="224"/>
                  <a:pt x="68" y="224"/>
                  <a:pt x="71" y="224"/>
                </a:cubicBezTo>
                <a:cubicBezTo>
                  <a:pt x="70" y="223"/>
                  <a:pt x="70" y="221"/>
                  <a:pt x="70" y="220"/>
                </a:cubicBezTo>
                <a:cubicBezTo>
                  <a:pt x="70" y="218"/>
                  <a:pt x="71" y="217"/>
                  <a:pt x="71" y="215"/>
                </a:cubicBezTo>
                <a:cubicBezTo>
                  <a:pt x="71" y="211"/>
                  <a:pt x="71" y="207"/>
                  <a:pt x="71" y="203"/>
                </a:cubicBezTo>
                <a:cubicBezTo>
                  <a:pt x="71" y="202"/>
                  <a:pt x="71" y="202"/>
                  <a:pt x="71" y="201"/>
                </a:cubicBezTo>
                <a:cubicBezTo>
                  <a:pt x="68" y="201"/>
                  <a:pt x="66" y="201"/>
                  <a:pt x="63" y="201"/>
                </a:cubicBezTo>
                <a:close/>
                <a:moveTo>
                  <a:pt x="201" y="56"/>
                </a:moveTo>
                <a:cubicBezTo>
                  <a:pt x="202" y="56"/>
                  <a:pt x="202" y="56"/>
                  <a:pt x="203" y="56"/>
                </a:cubicBezTo>
                <a:cubicBezTo>
                  <a:pt x="209" y="53"/>
                  <a:pt x="216" y="51"/>
                  <a:pt x="222" y="48"/>
                </a:cubicBezTo>
                <a:cubicBezTo>
                  <a:pt x="223" y="48"/>
                  <a:pt x="224" y="47"/>
                  <a:pt x="226" y="46"/>
                </a:cubicBezTo>
                <a:cubicBezTo>
                  <a:pt x="224" y="44"/>
                  <a:pt x="222" y="42"/>
                  <a:pt x="221" y="40"/>
                </a:cubicBezTo>
                <a:cubicBezTo>
                  <a:pt x="214" y="43"/>
                  <a:pt x="208" y="46"/>
                  <a:pt x="201" y="48"/>
                </a:cubicBezTo>
                <a:cubicBezTo>
                  <a:pt x="201" y="51"/>
                  <a:pt x="201" y="54"/>
                  <a:pt x="201" y="56"/>
                </a:cubicBezTo>
                <a:close/>
                <a:moveTo>
                  <a:pt x="233" y="155"/>
                </a:moveTo>
                <a:cubicBezTo>
                  <a:pt x="232" y="156"/>
                  <a:pt x="232" y="156"/>
                  <a:pt x="231" y="156"/>
                </a:cubicBezTo>
                <a:cubicBezTo>
                  <a:pt x="227" y="157"/>
                  <a:pt x="223" y="158"/>
                  <a:pt x="220" y="160"/>
                </a:cubicBezTo>
                <a:cubicBezTo>
                  <a:pt x="217" y="162"/>
                  <a:pt x="214" y="163"/>
                  <a:pt x="211" y="165"/>
                </a:cubicBezTo>
                <a:cubicBezTo>
                  <a:pt x="209" y="165"/>
                  <a:pt x="208" y="166"/>
                  <a:pt x="207" y="167"/>
                </a:cubicBezTo>
                <a:cubicBezTo>
                  <a:pt x="207" y="169"/>
                  <a:pt x="207" y="171"/>
                  <a:pt x="207" y="174"/>
                </a:cubicBezTo>
                <a:cubicBezTo>
                  <a:pt x="208" y="173"/>
                  <a:pt x="208" y="173"/>
                  <a:pt x="209" y="173"/>
                </a:cubicBezTo>
                <a:cubicBezTo>
                  <a:pt x="215" y="170"/>
                  <a:pt x="222" y="166"/>
                  <a:pt x="228" y="163"/>
                </a:cubicBezTo>
                <a:cubicBezTo>
                  <a:pt x="229" y="162"/>
                  <a:pt x="231" y="161"/>
                  <a:pt x="232" y="160"/>
                </a:cubicBezTo>
                <a:cubicBezTo>
                  <a:pt x="233" y="160"/>
                  <a:pt x="233" y="160"/>
                  <a:pt x="233" y="159"/>
                </a:cubicBezTo>
                <a:cubicBezTo>
                  <a:pt x="233" y="158"/>
                  <a:pt x="233" y="157"/>
                  <a:pt x="233" y="155"/>
                </a:cubicBezTo>
                <a:close/>
                <a:moveTo>
                  <a:pt x="204" y="195"/>
                </a:moveTo>
                <a:cubicBezTo>
                  <a:pt x="204" y="196"/>
                  <a:pt x="204" y="196"/>
                  <a:pt x="204" y="196"/>
                </a:cubicBezTo>
                <a:cubicBezTo>
                  <a:pt x="203" y="203"/>
                  <a:pt x="201" y="209"/>
                  <a:pt x="201" y="217"/>
                </a:cubicBezTo>
                <a:cubicBezTo>
                  <a:pt x="201" y="217"/>
                  <a:pt x="201" y="218"/>
                  <a:pt x="201" y="218"/>
                </a:cubicBezTo>
                <a:cubicBezTo>
                  <a:pt x="200" y="219"/>
                  <a:pt x="200" y="219"/>
                  <a:pt x="200" y="219"/>
                </a:cubicBezTo>
                <a:cubicBezTo>
                  <a:pt x="202" y="219"/>
                  <a:pt x="205" y="219"/>
                  <a:pt x="207" y="219"/>
                </a:cubicBezTo>
                <a:cubicBezTo>
                  <a:pt x="207" y="218"/>
                  <a:pt x="207" y="218"/>
                  <a:pt x="208" y="217"/>
                </a:cubicBezTo>
                <a:cubicBezTo>
                  <a:pt x="208" y="215"/>
                  <a:pt x="209" y="213"/>
                  <a:pt x="209" y="211"/>
                </a:cubicBezTo>
                <a:cubicBezTo>
                  <a:pt x="210" y="208"/>
                  <a:pt x="210" y="205"/>
                  <a:pt x="211" y="202"/>
                </a:cubicBezTo>
                <a:cubicBezTo>
                  <a:pt x="211" y="201"/>
                  <a:pt x="211" y="201"/>
                  <a:pt x="212" y="200"/>
                </a:cubicBezTo>
                <a:cubicBezTo>
                  <a:pt x="209" y="198"/>
                  <a:pt x="207" y="197"/>
                  <a:pt x="204" y="195"/>
                </a:cubicBezTo>
                <a:close/>
                <a:moveTo>
                  <a:pt x="231" y="114"/>
                </a:moveTo>
                <a:cubicBezTo>
                  <a:pt x="229" y="113"/>
                  <a:pt x="228" y="113"/>
                  <a:pt x="227" y="114"/>
                </a:cubicBezTo>
                <a:cubicBezTo>
                  <a:pt x="226" y="114"/>
                  <a:pt x="224" y="115"/>
                  <a:pt x="223" y="115"/>
                </a:cubicBezTo>
                <a:cubicBezTo>
                  <a:pt x="217" y="118"/>
                  <a:pt x="211" y="121"/>
                  <a:pt x="206" y="124"/>
                </a:cubicBezTo>
                <a:cubicBezTo>
                  <a:pt x="205" y="124"/>
                  <a:pt x="205" y="125"/>
                  <a:pt x="204" y="125"/>
                </a:cubicBezTo>
                <a:cubicBezTo>
                  <a:pt x="204" y="127"/>
                  <a:pt x="204" y="129"/>
                  <a:pt x="205" y="131"/>
                </a:cubicBezTo>
                <a:cubicBezTo>
                  <a:pt x="205" y="131"/>
                  <a:pt x="206" y="130"/>
                  <a:pt x="206" y="130"/>
                </a:cubicBezTo>
                <a:cubicBezTo>
                  <a:pt x="213" y="127"/>
                  <a:pt x="219" y="124"/>
                  <a:pt x="226" y="121"/>
                </a:cubicBezTo>
                <a:cubicBezTo>
                  <a:pt x="227" y="120"/>
                  <a:pt x="229" y="119"/>
                  <a:pt x="230" y="118"/>
                </a:cubicBezTo>
                <a:cubicBezTo>
                  <a:pt x="230" y="118"/>
                  <a:pt x="231" y="118"/>
                  <a:pt x="231" y="117"/>
                </a:cubicBezTo>
                <a:cubicBezTo>
                  <a:pt x="231" y="116"/>
                  <a:pt x="231" y="115"/>
                  <a:pt x="231" y="114"/>
                </a:cubicBezTo>
                <a:close/>
                <a:moveTo>
                  <a:pt x="94" y="201"/>
                </a:moveTo>
                <a:cubicBezTo>
                  <a:pt x="93" y="208"/>
                  <a:pt x="92" y="215"/>
                  <a:pt x="94" y="222"/>
                </a:cubicBezTo>
                <a:cubicBezTo>
                  <a:pt x="96" y="222"/>
                  <a:pt x="98" y="222"/>
                  <a:pt x="100" y="222"/>
                </a:cubicBezTo>
                <a:cubicBezTo>
                  <a:pt x="99" y="220"/>
                  <a:pt x="99" y="220"/>
                  <a:pt x="100" y="218"/>
                </a:cubicBezTo>
                <a:cubicBezTo>
                  <a:pt x="100" y="216"/>
                  <a:pt x="101" y="214"/>
                  <a:pt x="101" y="212"/>
                </a:cubicBezTo>
                <a:cubicBezTo>
                  <a:pt x="101" y="209"/>
                  <a:pt x="101" y="206"/>
                  <a:pt x="101" y="203"/>
                </a:cubicBezTo>
                <a:cubicBezTo>
                  <a:pt x="101" y="202"/>
                  <a:pt x="101" y="202"/>
                  <a:pt x="101" y="201"/>
                </a:cubicBezTo>
                <a:cubicBezTo>
                  <a:pt x="99" y="201"/>
                  <a:pt x="96" y="201"/>
                  <a:pt x="94" y="201"/>
                </a:cubicBezTo>
                <a:close/>
                <a:moveTo>
                  <a:pt x="91" y="202"/>
                </a:moveTo>
                <a:cubicBezTo>
                  <a:pt x="88" y="202"/>
                  <a:pt x="86" y="202"/>
                  <a:pt x="83" y="202"/>
                </a:cubicBezTo>
                <a:cubicBezTo>
                  <a:pt x="83" y="202"/>
                  <a:pt x="83" y="203"/>
                  <a:pt x="83" y="203"/>
                </a:cubicBezTo>
                <a:cubicBezTo>
                  <a:pt x="83" y="205"/>
                  <a:pt x="83" y="208"/>
                  <a:pt x="83" y="210"/>
                </a:cubicBezTo>
                <a:cubicBezTo>
                  <a:pt x="83" y="213"/>
                  <a:pt x="83" y="217"/>
                  <a:pt x="83" y="220"/>
                </a:cubicBezTo>
                <a:cubicBezTo>
                  <a:pt x="83" y="221"/>
                  <a:pt x="83" y="222"/>
                  <a:pt x="83" y="223"/>
                </a:cubicBezTo>
                <a:cubicBezTo>
                  <a:pt x="85" y="223"/>
                  <a:pt x="87" y="222"/>
                  <a:pt x="89" y="222"/>
                </a:cubicBezTo>
                <a:cubicBezTo>
                  <a:pt x="89" y="221"/>
                  <a:pt x="89" y="220"/>
                  <a:pt x="89" y="220"/>
                </a:cubicBezTo>
                <a:cubicBezTo>
                  <a:pt x="90" y="216"/>
                  <a:pt x="91" y="212"/>
                  <a:pt x="91" y="208"/>
                </a:cubicBezTo>
                <a:cubicBezTo>
                  <a:pt x="91" y="206"/>
                  <a:pt x="91" y="204"/>
                  <a:pt x="91" y="202"/>
                </a:cubicBezTo>
                <a:close/>
                <a:moveTo>
                  <a:pt x="73" y="224"/>
                </a:moveTo>
                <a:cubicBezTo>
                  <a:pt x="76" y="223"/>
                  <a:pt x="78" y="223"/>
                  <a:pt x="80" y="223"/>
                </a:cubicBezTo>
                <a:cubicBezTo>
                  <a:pt x="79" y="221"/>
                  <a:pt x="79" y="221"/>
                  <a:pt x="79" y="220"/>
                </a:cubicBezTo>
                <a:cubicBezTo>
                  <a:pt x="81" y="214"/>
                  <a:pt x="81" y="209"/>
                  <a:pt x="81" y="203"/>
                </a:cubicBezTo>
                <a:cubicBezTo>
                  <a:pt x="81" y="202"/>
                  <a:pt x="81" y="202"/>
                  <a:pt x="81" y="202"/>
                </a:cubicBezTo>
                <a:cubicBezTo>
                  <a:pt x="80" y="202"/>
                  <a:pt x="78" y="201"/>
                  <a:pt x="77" y="202"/>
                </a:cubicBezTo>
                <a:cubicBezTo>
                  <a:pt x="76" y="202"/>
                  <a:pt x="75" y="201"/>
                  <a:pt x="73" y="202"/>
                </a:cubicBezTo>
                <a:cubicBezTo>
                  <a:pt x="73" y="206"/>
                  <a:pt x="73" y="211"/>
                  <a:pt x="73" y="216"/>
                </a:cubicBezTo>
                <a:cubicBezTo>
                  <a:pt x="73" y="217"/>
                  <a:pt x="73" y="219"/>
                  <a:pt x="73" y="220"/>
                </a:cubicBezTo>
                <a:cubicBezTo>
                  <a:pt x="74" y="221"/>
                  <a:pt x="74" y="222"/>
                  <a:pt x="73" y="224"/>
                </a:cubicBezTo>
                <a:close/>
                <a:moveTo>
                  <a:pt x="113" y="201"/>
                </a:moveTo>
                <a:cubicBezTo>
                  <a:pt x="113" y="201"/>
                  <a:pt x="113" y="202"/>
                  <a:pt x="113" y="202"/>
                </a:cubicBezTo>
                <a:cubicBezTo>
                  <a:pt x="113" y="205"/>
                  <a:pt x="113" y="208"/>
                  <a:pt x="113" y="210"/>
                </a:cubicBezTo>
                <a:cubicBezTo>
                  <a:pt x="112" y="214"/>
                  <a:pt x="112" y="217"/>
                  <a:pt x="112" y="220"/>
                </a:cubicBezTo>
                <a:cubicBezTo>
                  <a:pt x="113" y="220"/>
                  <a:pt x="113" y="221"/>
                  <a:pt x="113" y="221"/>
                </a:cubicBezTo>
                <a:cubicBezTo>
                  <a:pt x="114" y="221"/>
                  <a:pt x="116" y="221"/>
                  <a:pt x="118" y="221"/>
                </a:cubicBezTo>
                <a:cubicBezTo>
                  <a:pt x="118" y="219"/>
                  <a:pt x="119" y="216"/>
                  <a:pt x="119" y="214"/>
                </a:cubicBezTo>
                <a:cubicBezTo>
                  <a:pt x="119" y="212"/>
                  <a:pt x="119" y="209"/>
                  <a:pt x="119" y="207"/>
                </a:cubicBezTo>
                <a:cubicBezTo>
                  <a:pt x="120" y="205"/>
                  <a:pt x="120" y="203"/>
                  <a:pt x="120" y="200"/>
                </a:cubicBezTo>
                <a:cubicBezTo>
                  <a:pt x="118" y="200"/>
                  <a:pt x="116" y="200"/>
                  <a:pt x="114" y="201"/>
                </a:cubicBezTo>
                <a:cubicBezTo>
                  <a:pt x="114" y="201"/>
                  <a:pt x="113" y="201"/>
                  <a:pt x="113" y="201"/>
                </a:cubicBezTo>
                <a:close/>
                <a:moveTo>
                  <a:pt x="212" y="185"/>
                </a:moveTo>
                <a:cubicBezTo>
                  <a:pt x="212" y="185"/>
                  <a:pt x="212" y="185"/>
                  <a:pt x="213" y="186"/>
                </a:cubicBezTo>
                <a:cubicBezTo>
                  <a:pt x="215" y="188"/>
                  <a:pt x="215" y="188"/>
                  <a:pt x="219" y="187"/>
                </a:cubicBezTo>
                <a:cubicBezTo>
                  <a:pt x="223" y="185"/>
                  <a:pt x="228" y="183"/>
                  <a:pt x="232" y="181"/>
                </a:cubicBezTo>
                <a:cubicBezTo>
                  <a:pt x="233" y="180"/>
                  <a:pt x="233" y="180"/>
                  <a:pt x="234" y="180"/>
                </a:cubicBezTo>
                <a:cubicBezTo>
                  <a:pt x="234" y="180"/>
                  <a:pt x="234" y="179"/>
                  <a:pt x="234" y="179"/>
                </a:cubicBezTo>
                <a:cubicBezTo>
                  <a:pt x="234" y="177"/>
                  <a:pt x="234" y="175"/>
                  <a:pt x="234" y="173"/>
                </a:cubicBezTo>
                <a:cubicBezTo>
                  <a:pt x="226" y="177"/>
                  <a:pt x="219" y="181"/>
                  <a:pt x="212" y="185"/>
                </a:cubicBezTo>
                <a:close/>
                <a:moveTo>
                  <a:pt x="220" y="205"/>
                </a:moveTo>
                <a:cubicBezTo>
                  <a:pt x="218" y="204"/>
                  <a:pt x="215" y="202"/>
                  <a:pt x="213" y="201"/>
                </a:cubicBezTo>
                <a:cubicBezTo>
                  <a:pt x="212" y="207"/>
                  <a:pt x="210" y="213"/>
                  <a:pt x="211" y="219"/>
                </a:cubicBezTo>
                <a:cubicBezTo>
                  <a:pt x="213" y="219"/>
                  <a:pt x="215" y="219"/>
                  <a:pt x="218" y="219"/>
                </a:cubicBezTo>
                <a:cubicBezTo>
                  <a:pt x="219" y="214"/>
                  <a:pt x="219" y="210"/>
                  <a:pt x="220" y="205"/>
                </a:cubicBezTo>
                <a:close/>
                <a:moveTo>
                  <a:pt x="105" y="221"/>
                </a:moveTo>
                <a:cubicBezTo>
                  <a:pt x="105" y="221"/>
                  <a:pt x="105" y="221"/>
                  <a:pt x="106" y="221"/>
                </a:cubicBezTo>
                <a:cubicBezTo>
                  <a:pt x="108" y="221"/>
                  <a:pt x="108" y="221"/>
                  <a:pt x="109" y="219"/>
                </a:cubicBezTo>
                <a:cubicBezTo>
                  <a:pt x="109" y="219"/>
                  <a:pt x="109" y="219"/>
                  <a:pt x="109" y="219"/>
                </a:cubicBezTo>
                <a:cubicBezTo>
                  <a:pt x="110" y="213"/>
                  <a:pt x="111" y="207"/>
                  <a:pt x="111" y="202"/>
                </a:cubicBezTo>
                <a:cubicBezTo>
                  <a:pt x="111" y="201"/>
                  <a:pt x="111" y="201"/>
                  <a:pt x="111" y="201"/>
                </a:cubicBezTo>
                <a:cubicBezTo>
                  <a:pt x="108" y="201"/>
                  <a:pt x="106" y="201"/>
                  <a:pt x="104" y="201"/>
                </a:cubicBezTo>
                <a:cubicBezTo>
                  <a:pt x="104" y="202"/>
                  <a:pt x="104" y="202"/>
                  <a:pt x="104" y="203"/>
                </a:cubicBezTo>
                <a:cubicBezTo>
                  <a:pt x="104" y="205"/>
                  <a:pt x="104" y="207"/>
                  <a:pt x="104" y="209"/>
                </a:cubicBezTo>
                <a:cubicBezTo>
                  <a:pt x="104" y="212"/>
                  <a:pt x="104" y="215"/>
                  <a:pt x="104" y="218"/>
                </a:cubicBezTo>
                <a:cubicBezTo>
                  <a:pt x="104" y="219"/>
                  <a:pt x="104" y="220"/>
                  <a:pt x="105" y="221"/>
                </a:cubicBezTo>
                <a:close/>
                <a:moveTo>
                  <a:pt x="220" y="194"/>
                </a:moveTo>
                <a:cubicBezTo>
                  <a:pt x="221" y="192"/>
                  <a:pt x="221" y="191"/>
                  <a:pt x="222" y="191"/>
                </a:cubicBezTo>
                <a:cubicBezTo>
                  <a:pt x="223" y="191"/>
                  <a:pt x="224" y="192"/>
                  <a:pt x="224" y="193"/>
                </a:cubicBezTo>
                <a:cubicBezTo>
                  <a:pt x="224" y="193"/>
                  <a:pt x="224" y="194"/>
                  <a:pt x="223" y="195"/>
                </a:cubicBezTo>
                <a:cubicBezTo>
                  <a:pt x="224" y="195"/>
                  <a:pt x="224" y="195"/>
                  <a:pt x="225" y="195"/>
                </a:cubicBezTo>
                <a:cubicBezTo>
                  <a:pt x="227" y="194"/>
                  <a:pt x="229" y="193"/>
                  <a:pt x="232" y="193"/>
                </a:cubicBezTo>
                <a:cubicBezTo>
                  <a:pt x="233" y="192"/>
                  <a:pt x="233" y="192"/>
                  <a:pt x="234" y="191"/>
                </a:cubicBezTo>
                <a:cubicBezTo>
                  <a:pt x="235" y="191"/>
                  <a:pt x="235" y="191"/>
                  <a:pt x="235" y="190"/>
                </a:cubicBezTo>
                <a:cubicBezTo>
                  <a:pt x="235" y="189"/>
                  <a:pt x="235" y="187"/>
                  <a:pt x="235" y="186"/>
                </a:cubicBezTo>
                <a:cubicBezTo>
                  <a:pt x="235" y="185"/>
                  <a:pt x="235" y="183"/>
                  <a:pt x="235" y="182"/>
                </a:cubicBezTo>
                <a:cubicBezTo>
                  <a:pt x="229" y="185"/>
                  <a:pt x="223" y="188"/>
                  <a:pt x="217" y="190"/>
                </a:cubicBezTo>
                <a:cubicBezTo>
                  <a:pt x="218" y="191"/>
                  <a:pt x="219" y="192"/>
                  <a:pt x="220" y="194"/>
                </a:cubicBezTo>
                <a:close/>
                <a:moveTo>
                  <a:pt x="56" y="201"/>
                </a:moveTo>
                <a:cubicBezTo>
                  <a:pt x="56" y="201"/>
                  <a:pt x="56" y="202"/>
                  <a:pt x="56" y="202"/>
                </a:cubicBezTo>
                <a:cubicBezTo>
                  <a:pt x="55" y="207"/>
                  <a:pt x="55" y="212"/>
                  <a:pt x="55" y="218"/>
                </a:cubicBezTo>
                <a:cubicBezTo>
                  <a:pt x="55" y="218"/>
                  <a:pt x="55" y="219"/>
                  <a:pt x="55" y="219"/>
                </a:cubicBezTo>
                <a:cubicBezTo>
                  <a:pt x="56" y="220"/>
                  <a:pt x="57" y="220"/>
                  <a:pt x="57" y="221"/>
                </a:cubicBezTo>
                <a:cubicBezTo>
                  <a:pt x="58" y="222"/>
                  <a:pt x="58" y="223"/>
                  <a:pt x="57" y="224"/>
                </a:cubicBezTo>
                <a:cubicBezTo>
                  <a:pt x="56" y="224"/>
                  <a:pt x="56" y="224"/>
                  <a:pt x="55" y="224"/>
                </a:cubicBezTo>
                <a:cubicBezTo>
                  <a:pt x="55" y="224"/>
                  <a:pt x="55" y="225"/>
                  <a:pt x="55" y="225"/>
                </a:cubicBezTo>
                <a:cubicBezTo>
                  <a:pt x="56" y="225"/>
                  <a:pt x="56" y="225"/>
                  <a:pt x="57" y="225"/>
                </a:cubicBezTo>
                <a:cubicBezTo>
                  <a:pt x="58" y="225"/>
                  <a:pt x="58" y="225"/>
                  <a:pt x="59" y="225"/>
                </a:cubicBezTo>
                <a:cubicBezTo>
                  <a:pt x="60" y="221"/>
                  <a:pt x="61" y="203"/>
                  <a:pt x="60" y="201"/>
                </a:cubicBezTo>
                <a:cubicBezTo>
                  <a:pt x="59" y="201"/>
                  <a:pt x="57" y="201"/>
                  <a:pt x="56" y="201"/>
                </a:cubicBezTo>
                <a:close/>
                <a:moveTo>
                  <a:pt x="145" y="27"/>
                </a:moveTo>
                <a:cubicBezTo>
                  <a:pt x="144" y="27"/>
                  <a:pt x="143" y="28"/>
                  <a:pt x="142" y="28"/>
                </a:cubicBezTo>
                <a:cubicBezTo>
                  <a:pt x="138" y="29"/>
                  <a:pt x="135" y="31"/>
                  <a:pt x="133" y="34"/>
                </a:cubicBezTo>
                <a:cubicBezTo>
                  <a:pt x="132" y="35"/>
                  <a:pt x="131" y="36"/>
                  <a:pt x="132" y="38"/>
                </a:cubicBezTo>
                <a:cubicBezTo>
                  <a:pt x="132" y="39"/>
                  <a:pt x="132" y="40"/>
                  <a:pt x="133" y="41"/>
                </a:cubicBezTo>
                <a:cubicBezTo>
                  <a:pt x="136" y="40"/>
                  <a:pt x="139" y="38"/>
                  <a:pt x="142" y="37"/>
                </a:cubicBezTo>
                <a:cubicBezTo>
                  <a:pt x="144" y="36"/>
                  <a:pt x="144" y="35"/>
                  <a:pt x="145" y="34"/>
                </a:cubicBezTo>
                <a:cubicBezTo>
                  <a:pt x="145" y="32"/>
                  <a:pt x="145" y="30"/>
                  <a:pt x="146" y="29"/>
                </a:cubicBezTo>
                <a:cubicBezTo>
                  <a:pt x="146" y="28"/>
                  <a:pt x="145" y="28"/>
                  <a:pt x="145" y="27"/>
                </a:cubicBezTo>
                <a:close/>
                <a:moveTo>
                  <a:pt x="52" y="217"/>
                </a:moveTo>
                <a:cubicBezTo>
                  <a:pt x="53" y="212"/>
                  <a:pt x="53" y="207"/>
                  <a:pt x="53" y="201"/>
                </a:cubicBezTo>
                <a:cubicBezTo>
                  <a:pt x="50" y="202"/>
                  <a:pt x="48" y="202"/>
                  <a:pt x="45" y="203"/>
                </a:cubicBezTo>
                <a:cubicBezTo>
                  <a:pt x="45" y="206"/>
                  <a:pt x="45" y="208"/>
                  <a:pt x="45" y="211"/>
                </a:cubicBezTo>
                <a:cubicBezTo>
                  <a:pt x="45" y="211"/>
                  <a:pt x="45" y="212"/>
                  <a:pt x="45" y="212"/>
                </a:cubicBezTo>
                <a:cubicBezTo>
                  <a:pt x="48" y="214"/>
                  <a:pt x="50" y="215"/>
                  <a:pt x="52" y="217"/>
                </a:cubicBezTo>
                <a:close/>
                <a:moveTo>
                  <a:pt x="155" y="118"/>
                </a:moveTo>
                <a:cubicBezTo>
                  <a:pt x="155" y="118"/>
                  <a:pt x="156" y="118"/>
                  <a:pt x="156" y="118"/>
                </a:cubicBezTo>
                <a:cubicBezTo>
                  <a:pt x="159" y="115"/>
                  <a:pt x="162" y="113"/>
                  <a:pt x="165" y="111"/>
                </a:cubicBezTo>
                <a:cubicBezTo>
                  <a:pt x="165" y="110"/>
                  <a:pt x="165" y="110"/>
                  <a:pt x="166" y="109"/>
                </a:cubicBezTo>
                <a:cubicBezTo>
                  <a:pt x="166" y="108"/>
                  <a:pt x="166" y="106"/>
                  <a:pt x="166" y="104"/>
                </a:cubicBezTo>
                <a:cubicBezTo>
                  <a:pt x="166" y="103"/>
                  <a:pt x="166" y="101"/>
                  <a:pt x="167" y="99"/>
                </a:cubicBezTo>
                <a:cubicBezTo>
                  <a:pt x="165" y="100"/>
                  <a:pt x="164" y="100"/>
                  <a:pt x="163" y="101"/>
                </a:cubicBezTo>
                <a:cubicBezTo>
                  <a:pt x="163" y="102"/>
                  <a:pt x="163" y="102"/>
                  <a:pt x="163" y="103"/>
                </a:cubicBezTo>
                <a:cubicBezTo>
                  <a:pt x="163" y="104"/>
                  <a:pt x="162" y="106"/>
                  <a:pt x="162" y="108"/>
                </a:cubicBezTo>
                <a:cubicBezTo>
                  <a:pt x="162" y="108"/>
                  <a:pt x="162" y="109"/>
                  <a:pt x="162" y="109"/>
                </a:cubicBezTo>
                <a:cubicBezTo>
                  <a:pt x="162" y="110"/>
                  <a:pt x="161" y="110"/>
                  <a:pt x="161" y="110"/>
                </a:cubicBezTo>
                <a:cubicBezTo>
                  <a:pt x="160" y="110"/>
                  <a:pt x="160" y="110"/>
                  <a:pt x="159" y="109"/>
                </a:cubicBezTo>
                <a:cubicBezTo>
                  <a:pt x="159" y="108"/>
                  <a:pt x="159" y="108"/>
                  <a:pt x="159" y="107"/>
                </a:cubicBezTo>
                <a:cubicBezTo>
                  <a:pt x="159" y="106"/>
                  <a:pt x="158" y="105"/>
                  <a:pt x="158" y="103"/>
                </a:cubicBezTo>
                <a:cubicBezTo>
                  <a:pt x="156" y="105"/>
                  <a:pt x="155" y="107"/>
                  <a:pt x="153" y="109"/>
                </a:cubicBezTo>
                <a:cubicBezTo>
                  <a:pt x="155" y="109"/>
                  <a:pt x="156" y="109"/>
                  <a:pt x="156" y="111"/>
                </a:cubicBezTo>
                <a:cubicBezTo>
                  <a:pt x="156" y="112"/>
                  <a:pt x="156" y="113"/>
                  <a:pt x="155" y="114"/>
                </a:cubicBezTo>
                <a:cubicBezTo>
                  <a:pt x="155" y="116"/>
                  <a:pt x="155" y="117"/>
                  <a:pt x="155" y="118"/>
                </a:cubicBezTo>
                <a:close/>
                <a:moveTo>
                  <a:pt x="133" y="165"/>
                </a:moveTo>
                <a:cubicBezTo>
                  <a:pt x="134" y="165"/>
                  <a:pt x="135" y="165"/>
                  <a:pt x="136" y="165"/>
                </a:cubicBezTo>
                <a:cubicBezTo>
                  <a:pt x="137" y="165"/>
                  <a:pt x="138" y="164"/>
                  <a:pt x="139" y="164"/>
                </a:cubicBezTo>
                <a:cubicBezTo>
                  <a:pt x="141" y="161"/>
                  <a:pt x="144" y="158"/>
                  <a:pt x="146" y="156"/>
                </a:cubicBezTo>
                <a:cubicBezTo>
                  <a:pt x="148" y="154"/>
                  <a:pt x="148" y="154"/>
                  <a:pt x="149" y="151"/>
                </a:cubicBezTo>
                <a:cubicBezTo>
                  <a:pt x="149" y="150"/>
                  <a:pt x="148" y="150"/>
                  <a:pt x="148" y="149"/>
                </a:cubicBezTo>
                <a:cubicBezTo>
                  <a:pt x="148" y="150"/>
                  <a:pt x="147" y="150"/>
                  <a:pt x="147" y="150"/>
                </a:cubicBezTo>
                <a:cubicBezTo>
                  <a:pt x="144" y="152"/>
                  <a:pt x="141" y="155"/>
                  <a:pt x="138" y="157"/>
                </a:cubicBezTo>
                <a:cubicBezTo>
                  <a:pt x="137" y="157"/>
                  <a:pt x="136" y="158"/>
                  <a:pt x="136" y="159"/>
                </a:cubicBezTo>
                <a:cubicBezTo>
                  <a:pt x="135" y="160"/>
                  <a:pt x="135" y="161"/>
                  <a:pt x="133" y="161"/>
                </a:cubicBezTo>
                <a:cubicBezTo>
                  <a:pt x="133" y="162"/>
                  <a:pt x="133" y="163"/>
                  <a:pt x="133" y="164"/>
                </a:cubicBezTo>
                <a:cubicBezTo>
                  <a:pt x="133" y="164"/>
                  <a:pt x="133" y="164"/>
                  <a:pt x="133" y="165"/>
                </a:cubicBezTo>
                <a:close/>
                <a:moveTo>
                  <a:pt x="219" y="39"/>
                </a:moveTo>
                <a:cubicBezTo>
                  <a:pt x="219" y="38"/>
                  <a:pt x="218" y="37"/>
                  <a:pt x="218" y="37"/>
                </a:cubicBezTo>
                <a:cubicBezTo>
                  <a:pt x="216" y="35"/>
                  <a:pt x="216" y="35"/>
                  <a:pt x="213" y="36"/>
                </a:cubicBezTo>
                <a:cubicBezTo>
                  <a:pt x="213" y="36"/>
                  <a:pt x="212" y="36"/>
                  <a:pt x="212" y="36"/>
                </a:cubicBezTo>
                <a:cubicBezTo>
                  <a:pt x="210" y="37"/>
                  <a:pt x="207" y="38"/>
                  <a:pt x="205" y="39"/>
                </a:cubicBezTo>
                <a:cubicBezTo>
                  <a:pt x="204" y="39"/>
                  <a:pt x="203" y="40"/>
                  <a:pt x="201" y="40"/>
                </a:cubicBezTo>
                <a:cubicBezTo>
                  <a:pt x="201" y="42"/>
                  <a:pt x="201" y="45"/>
                  <a:pt x="201" y="46"/>
                </a:cubicBezTo>
                <a:cubicBezTo>
                  <a:pt x="207" y="43"/>
                  <a:pt x="213" y="41"/>
                  <a:pt x="219" y="39"/>
                </a:cubicBezTo>
                <a:close/>
                <a:moveTo>
                  <a:pt x="26" y="126"/>
                </a:moveTo>
                <a:cubicBezTo>
                  <a:pt x="26" y="126"/>
                  <a:pt x="26" y="126"/>
                  <a:pt x="26" y="126"/>
                </a:cubicBezTo>
                <a:cubicBezTo>
                  <a:pt x="26" y="128"/>
                  <a:pt x="26" y="130"/>
                  <a:pt x="26" y="132"/>
                </a:cubicBezTo>
                <a:cubicBezTo>
                  <a:pt x="26" y="140"/>
                  <a:pt x="27" y="148"/>
                  <a:pt x="27" y="155"/>
                </a:cubicBezTo>
                <a:cubicBezTo>
                  <a:pt x="27" y="159"/>
                  <a:pt x="28" y="162"/>
                  <a:pt x="28" y="165"/>
                </a:cubicBezTo>
                <a:cubicBezTo>
                  <a:pt x="28" y="166"/>
                  <a:pt x="28" y="166"/>
                  <a:pt x="29" y="166"/>
                </a:cubicBezTo>
                <a:cubicBezTo>
                  <a:pt x="29" y="165"/>
                  <a:pt x="30" y="163"/>
                  <a:pt x="29" y="162"/>
                </a:cubicBezTo>
                <a:cubicBezTo>
                  <a:pt x="29" y="161"/>
                  <a:pt x="29" y="160"/>
                  <a:pt x="29" y="160"/>
                </a:cubicBezTo>
                <a:cubicBezTo>
                  <a:pt x="30" y="159"/>
                  <a:pt x="30" y="159"/>
                  <a:pt x="30" y="159"/>
                </a:cubicBezTo>
                <a:cubicBezTo>
                  <a:pt x="30" y="157"/>
                  <a:pt x="30" y="155"/>
                  <a:pt x="31" y="153"/>
                </a:cubicBezTo>
                <a:cubicBezTo>
                  <a:pt x="31" y="152"/>
                  <a:pt x="31" y="150"/>
                  <a:pt x="31" y="149"/>
                </a:cubicBezTo>
                <a:cubicBezTo>
                  <a:pt x="29" y="149"/>
                  <a:pt x="29" y="148"/>
                  <a:pt x="29" y="146"/>
                </a:cubicBezTo>
                <a:cubicBezTo>
                  <a:pt x="28" y="143"/>
                  <a:pt x="28" y="140"/>
                  <a:pt x="28" y="137"/>
                </a:cubicBezTo>
                <a:cubicBezTo>
                  <a:pt x="27" y="133"/>
                  <a:pt x="27" y="130"/>
                  <a:pt x="26" y="126"/>
                </a:cubicBezTo>
                <a:close/>
                <a:moveTo>
                  <a:pt x="67" y="118"/>
                </a:moveTo>
                <a:cubicBezTo>
                  <a:pt x="70" y="118"/>
                  <a:pt x="72" y="118"/>
                  <a:pt x="74" y="118"/>
                </a:cubicBezTo>
                <a:cubicBezTo>
                  <a:pt x="74" y="118"/>
                  <a:pt x="75" y="118"/>
                  <a:pt x="75" y="118"/>
                </a:cubicBezTo>
                <a:cubicBezTo>
                  <a:pt x="77" y="116"/>
                  <a:pt x="80" y="113"/>
                  <a:pt x="80" y="110"/>
                </a:cubicBezTo>
                <a:cubicBezTo>
                  <a:pt x="80" y="109"/>
                  <a:pt x="81" y="108"/>
                  <a:pt x="81" y="107"/>
                </a:cubicBezTo>
                <a:cubicBezTo>
                  <a:pt x="81" y="106"/>
                  <a:pt x="81" y="106"/>
                  <a:pt x="82" y="105"/>
                </a:cubicBezTo>
                <a:cubicBezTo>
                  <a:pt x="80" y="106"/>
                  <a:pt x="79" y="107"/>
                  <a:pt x="78" y="107"/>
                </a:cubicBezTo>
                <a:cubicBezTo>
                  <a:pt x="77" y="108"/>
                  <a:pt x="76" y="108"/>
                  <a:pt x="76" y="108"/>
                </a:cubicBezTo>
                <a:cubicBezTo>
                  <a:pt x="73" y="111"/>
                  <a:pt x="70" y="114"/>
                  <a:pt x="68" y="117"/>
                </a:cubicBezTo>
                <a:cubicBezTo>
                  <a:pt x="68" y="117"/>
                  <a:pt x="67" y="117"/>
                  <a:pt x="67" y="118"/>
                </a:cubicBezTo>
                <a:close/>
                <a:moveTo>
                  <a:pt x="165" y="147"/>
                </a:moveTo>
                <a:cubicBezTo>
                  <a:pt x="163" y="147"/>
                  <a:pt x="162" y="148"/>
                  <a:pt x="160" y="148"/>
                </a:cubicBezTo>
                <a:cubicBezTo>
                  <a:pt x="160" y="149"/>
                  <a:pt x="159" y="149"/>
                  <a:pt x="159" y="150"/>
                </a:cubicBezTo>
                <a:cubicBezTo>
                  <a:pt x="157" y="153"/>
                  <a:pt x="156" y="156"/>
                  <a:pt x="155" y="158"/>
                </a:cubicBezTo>
                <a:cubicBezTo>
                  <a:pt x="154" y="160"/>
                  <a:pt x="154" y="160"/>
                  <a:pt x="155" y="161"/>
                </a:cubicBezTo>
                <a:cubicBezTo>
                  <a:pt x="158" y="159"/>
                  <a:pt x="160" y="158"/>
                  <a:pt x="163" y="157"/>
                </a:cubicBezTo>
                <a:cubicBezTo>
                  <a:pt x="163" y="156"/>
                  <a:pt x="163" y="156"/>
                  <a:pt x="164" y="156"/>
                </a:cubicBezTo>
                <a:cubicBezTo>
                  <a:pt x="164" y="155"/>
                  <a:pt x="164" y="155"/>
                  <a:pt x="165" y="154"/>
                </a:cubicBezTo>
                <a:cubicBezTo>
                  <a:pt x="165" y="153"/>
                  <a:pt x="165" y="152"/>
                  <a:pt x="165" y="150"/>
                </a:cubicBezTo>
                <a:cubicBezTo>
                  <a:pt x="165" y="149"/>
                  <a:pt x="165" y="148"/>
                  <a:pt x="165" y="147"/>
                </a:cubicBezTo>
                <a:close/>
                <a:moveTo>
                  <a:pt x="120" y="135"/>
                </a:moveTo>
                <a:cubicBezTo>
                  <a:pt x="120" y="135"/>
                  <a:pt x="120" y="134"/>
                  <a:pt x="121" y="134"/>
                </a:cubicBezTo>
                <a:cubicBezTo>
                  <a:pt x="123" y="133"/>
                  <a:pt x="124" y="132"/>
                  <a:pt x="126" y="132"/>
                </a:cubicBezTo>
                <a:cubicBezTo>
                  <a:pt x="127" y="131"/>
                  <a:pt x="127" y="131"/>
                  <a:pt x="128" y="130"/>
                </a:cubicBezTo>
                <a:cubicBezTo>
                  <a:pt x="129" y="127"/>
                  <a:pt x="130" y="123"/>
                  <a:pt x="131" y="120"/>
                </a:cubicBezTo>
                <a:cubicBezTo>
                  <a:pt x="131" y="120"/>
                  <a:pt x="131" y="119"/>
                  <a:pt x="131" y="119"/>
                </a:cubicBezTo>
                <a:cubicBezTo>
                  <a:pt x="127" y="122"/>
                  <a:pt x="124" y="125"/>
                  <a:pt x="121" y="127"/>
                </a:cubicBezTo>
                <a:cubicBezTo>
                  <a:pt x="120" y="128"/>
                  <a:pt x="120" y="128"/>
                  <a:pt x="120" y="128"/>
                </a:cubicBezTo>
                <a:cubicBezTo>
                  <a:pt x="120" y="130"/>
                  <a:pt x="120" y="132"/>
                  <a:pt x="120" y="135"/>
                </a:cubicBezTo>
                <a:close/>
                <a:moveTo>
                  <a:pt x="134" y="223"/>
                </a:moveTo>
                <a:cubicBezTo>
                  <a:pt x="133" y="223"/>
                  <a:pt x="132" y="223"/>
                  <a:pt x="131" y="223"/>
                </a:cubicBezTo>
                <a:cubicBezTo>
                  <a:pt x="125" y="223"/>
                  <a:pt x="119" y="224"/>
                  <a:pt x="114" y="224"/>
                </a:cubicBezTo>
                <a:cubicBezTo>
                  <a:pt x="113" y="224"/>
                  <a:pt x="112" y="224"/>
                  <a:pt x="111" y="224"/>
                </a:cubicBezTo>
                <a:cubicBezTo>
                  <a:pt x="110" y="224"/>
                  <a:pt x="110" y="224"/>
                  <a:pt x="109" y="224"/>
                </a:cubicBezTo>
                <a:cubicBezTo>
                  <a:pt x="109" y="224"/>
                  <a:pt x="108" y="224"/>
                  <a:pt x="108" y="224"/>
                </a:cubicBezTo>
                <a:cubicBezTo>
                  <a:pt x="106" y="224"/>
                  <a:pt x="105" y="224"/>
                  <a:pt x="104" y="224"/>
                </a:cubicBezTo>
                <a:cubicBezTo>
                  <a:pt x="95" y="225"/>
                  <a:pt x="86" y="225"/>
                  <a:pt x="78" y="226"/>
                </a:cubicBezTo>
                <a:cubicBezTo>
                  <a:pt x="76" y="226"/>
                  <a:pt x="74" y="226"/>
                  <a:pt x="72" y="227"/>
                </a:cubicBezTo>
                <a:cubicBezTo>
                  <a:pt x="92" y="227"/>
                  <a:pt x="113" y="226"/>
                  <a:pt x="134" y="223"/>
                </a:cubicBezTo>
                <a:close/>
                <a:moveTo>
                  <a:pt x="79" y="173"/>
                </a:moveTo>
                <a:cubicBezTo>
                  <a:pt x="83" y="173"/>
                  <a:pt x="86" y="173"/>
                  <a:pt x="90" y="173"/>
                </a:cubicBezTo>
                <a:cubicBezTo>
                  <a:pt x="90" y="169"/>
                  <a:pt x="90" y="166"/>
                  <a:pt x="90" y="162"/>
                </a:cubicBezTo>
                <a:cubicBezTo>
                  <a:pt x="88" y="163"/>
                  <a:pt x="85" y="164"/>
                  <a:pt x="83" y="165"/>
                </a:cubicBezTo>
                <a:cubicBezTo>
                  <a:pt x="83" y="165"/>
                  <a:pt x="83" y="165"/>
                  <a:pt x="84" y="165"/>
                </a:cubicBezTo>
                <a:cubicBezTo>
                  <a:pt x="84" y="165"/>
                  <a:pt x="85" y="165"/>
                  <a:pt x="85" y="165"/>
                </a:cubicBezTo>
                <a:cubicBezTo>
                  <a:pt x="86" y="165"/>
                  <a:pt x="86" y="166"/>
                  <a:pt x="86" y="167"/>
                </a:cubicBezTo>
                <a:cubicBezTo>
                  <a:pt x="86" y="167"/>
                  <a:pt x="86" y="168"/>
                  <a:pt x="85" y="168"/>
                </a:cubicBezTo>
                <a:cubicBezTo>
                  <a:pt x="85" y="168"/>
                  <a:pt x="85" y="168"/>
                  <a:pt x="84" y="168"/>
                </a:cubicBezTo>
                <a:cubicBezTo>
                  <a:pt x="83" y="169"/>
                  <a:pt x="82" y="169"/>
                  <a:pt x="81" y="169"/>
                </a:cubicBezTo>
                <a:cubicBezTo>
                  <a:pt x="81" y="169"/>
                  <a:pt x="80" y="169"/>
                  <a:pt x="80" y="170"/>
                </a:cubicBezTo>
                <a:cubicBezTo>
                  <a:pt x="80" y="171"/>
                  <a:pt x="79" y="172"/>
                  <a:pt x="79" y="173"/>
                </a:cubicBezTo>
                <a:close/>
                <a:moveTo>
                  <a:pt x="229" y="218"/>
                </a:moveTo>
                <a:cubicBezTo>
                  <a:pt x="229" y="216"/>
                  <a:pt x="229" y="214"/>
                  <a:pt x="228" y="212"/>
                </a:cubicBezTo>
                <a:cubicBezTo>
                  <a:pt x="228" y="211"/>
                  <a:pt x="228" y="211"/>
                  <a:pt x="227" y="211"/>
                </a:cubicBezTo>
                <a:cubicBezTo>
                  <a:pt x="227" y="210"/>
                  <a:pt x="227" y="209"/>
                  <a:pt x="226" y="209"/>
                </a:cubicBezTo>
                <a:cubicBezTo>
                  <a:pt x="227" y="209"/>
                  <a:pt x="227" y="209"/>
                  <a:pt x="227" y="209"/>
                </a:cubicBezTo>
                <a:cubicBezTo>
                  <a:pt x="225" y="208"/>
                  <a:pt x="223" y="207"/>
                  <a:pt x="222" y="206"/>
                </a:cubicBezTo>
                <a:cubicBezTo>
                  <a:pt x="221" y="211"/>
                  <a:pt x="220" y="216"/>
                  <a:pt x="221" y="219"/>
                </a:cubicBezTo>
                <a:cubicBezTo>
                  <a:pt x="224" y="218"/>
                  <a:pt x="226" y="218"/>
                  <a:pt x="229" y="218"/>
                </a:cubicBezTo>
                <a:close/>
                <a:moveTo>
                  <a:pt x="85" y="121"/>
                </a:moveTo>
                <a:cubicBezTo>
                  <a:pt x="88" y="121"/>
                  <a:pt x="90" y="121"/>
                  <a:pt x="92" y="120"/>
                </a:cubicBezTo>
                <a:cubicBezTo>
                  <a:pt x="92" y="120"/>
                  <a:pt x="92" y="120"/>
                  <a:pt x="93" y="120"/>
                </a:cubicBezTo>
                <a:cubicBezTo>
                  <a:pt x="94" y="118"/>
                  <a:pt x="95" y="117"/>
                  <a:pt x="96" y="116"/>
                </a:cubicBezTo>
                <a:cubicBezTo>
                  <a:pt x="96" y="116"/>
                  <a:pt x="97" y="115"/>
                  <a:pt x="97" y="115"/>
                </a:cubicBezTo>
                <a:cubicBezTo>
                  <a:pt x="97" y="114"/>
                  <a:pt x="97" y="112"/>
                  <a:pt x="98" y="111"/>
                </a:cubicBezTo>
                <a:cubicBezTo>
                  <a:pt x="98" y="111"/>
                  <a:pt x="97" y="110"/>
                  <a:pt x="97" y="111"/>
                </a:cubicBezTo>
                <a:cubicBezTo>
                  <a:pt x="95" y="111"/>
                  <a:pt x="94" y="112"/>
                  <a:pt x="92" y="112"/>
                </a:cubicBezTo>
                <a:cubicBezTo>
                  <a:pt x="91" y="112"/>
                  <a:pt x="91" y="112"/>
                  <a:pt x="91" y="112"/>
                </a:cubicBezTo>
                <a:cubicBezTo>
                  <a:pt x="89" y="114"/>
                  <a:pt x="88" y="115"/>
                  <a:pt x="86" y="117"/>
                </a:cubicBezTo>
                <a:cubicBezTo>
                  <a:pt x="86" y="117"/>
                  <a:pt x="86" y="117"/>
                  <a:pt x="86" y="118"/>
                </a:cubicBezTo>
                <a:cubicBezTo>
                  <a:pt x="86" y="119"/>
                  <a:pt x="85" y="120"/>
                  <a:pt x="85" y="121"/>
                </a:cubicBezTo>
                <a:close/>
                <a:moveTo>
                  <a:pt x="36" y="158"/>
                </a:moveTo>
                <a:cubicBezTo>
                  <a:pt x="36" y="158"/>
                  <a:pt x="36" y="158"/>
                  <a:pt x="36" y="158"/>
                </a:cubicBezTo>
                <a:cubicBezTo>
                  <a:pt x="39" y="158"/>
                  <a:pt x="41" y="158"/>
                  <a:pt x="43" y="157"/>
                </a:cubicBezTo>
                <a:cubicBezTo>
                  <a:pt x="44" y="157"/>
                  <a:pt x="44" y="157"/>
                  <a:pt x="44" y="157"/>
                </a:cubicBezTo>
                <a:cubicBezTo>
                  <a:pt x="46" y="155"/>
                  <a:pt x="47" y="154"/>
                  <a:pt x="48" y="152"/>
                </a:cubicBezTo>
                <a:cubicBezTo>
                  <a:pt x="48" y="152"/>
                  <a:pt x="48" y="151"/>
                  <a:pt x="49" y="151"/>
                </a:cubicBezTo>
                <a:cubicBezTo>
                  <a:pt x="48" y="151"/>
                  <a:pt x="48" y="151"/>
                  <a:pt x="48" y="151"/>
                </a:cubicBezTo>
                <a:cubicBezTo>
                  <a:pt x="46" y="150"/>
                  <a:pt x="44" y="150"/>
                  <a:pt x="42" y="150"/>
                </a:cubicBezTo>
                <a:cubicBezTo>
                  <a:pt x="39" y="150"/>
                  <a:pt x="38" y="150"/>
                  <a:pt x="37" y="152"/>
                </a:cubicBezTo>
                <a:cubicBezTo>
                  <a:pt x="36" y="152"/>
                  <a:pt x="36" y="153"/>
                  <a:pt x="36" y="153"/>
                </a:cubicBezTo>
                <a:cubicBezTo>
                  <a:pt x="36" y="155"/>
                  <a:pt x="36" y="156"/>
                  <a:pt x="36" y="158"/>
                </a:cubicBezTo>
                <a:close/>
                <a:moveTo>
                  <a:pt x="125" y="153"/>
                </a:moveTo>
                <a:cubicBezTo>
                  <a:pt x="125" y="153"/>
                  <a:pt x="125" y="153"/>
                  <a:pt x="125" y="153"/>
                </a:cubicBezTo>
                <a:cubicBezTo>
                  <a:pt x="121" y="156"/>
                  <a:pt x="116" y="158"/>
                  <a:pt x="112" y="160"/>
                </a:cubicBezTo>
                <a:cubicBezTo>
                  <a:pt x="112" y="161"/>
                  <a:pt x="112" y="161"/>
                  <a:pt x="112" y="161"/>
                </a:cubicBezTo>
                <a:cubicBezTo>
                  <a:pt x="111" y="163"/>
                  <a:pt x="111" y="165"/>
                  <a:pt x="111" y="167"/>
                </a:cubicBezTo>
                <a:cubicBezTo>
                  <a:pt x="111" y="168"/>
                  <a:pt x="111" y="168"/>
                  <a:pt x="111" y="168"/>
                </a:cubicBezTo>
                <a:cubicBezTo>
                  <a:pt x="113" y="168"/>
                  <a:pt x="114" y="167"/>
                  <a:pt x="115" y="167"/>
                </a:cubicBezTo>
                <a:cubicBezTo>
                  <a:pt x="116" y="167"/>
                  <a:pt x="117" y="166"/>
                  <a:pt x="116" y="166"/>
                </a:cubicBezTo>
                <a:cubicBezTo>
                  <a:pt x="116" y="164"/>
                  <a:pt x="116" y="163"/>
                  <a:pt x="117" y="163"/>
                </a:cubicBezTo>
                <a:cubicBezTo>
                  <a:pt x="117" y="162"/>
                  <a:pt x="118" y="161"/>
                  <a:pt x="118" y="161"/>
                </a:cubicBezTo>
                <a:cubicBezTo>
                  <a:pt x="120" y="160"/>
                  <a:pt x="121" y="159"/>
                  <a:pt x="122" y="157"/>
                </a:cubicBezTo>
                <a:cubicBezTo>
                  <a:pt x="124" y="156"/>
                  <a:pt x="124" y="155"/>
                  <a:pt x="125" y="153"/>
                </a:cubicBezTo>
                <a:close/>
                <a:moveTo>
                  <a:pt x="120" y="62"/>
                </a:moveTo>
                <a:cubicBezTo>
                  <a:pt x="122" y="60"/>
                  <a:pt x="124" y="59"/>
                  <a:pt x="126" y="57"/>
                </a:cubicBezTo>
                <a:cubicBezTo>
                  <a:pt x="127" y="57"/>
                  <a:pt x="127" y="56"/>
                  <a:pt x="127" y="56"/>
                </a:cubicBezTo>
                <a:cubicBezTo>
                  <a:pt x="127" y="54"/>
                  <a:pt x="127" y="52"/>
                  <a:pt x="127" y="50"/>
                </a:cubicBezTo>
                <a:cubicBezTo>
                  <a:pt x="127" y="49"/>
                  <a:pt x="127" y="49"/>
                  <a:pt x="126" y="48"/>
                </a:cubicBezTo>
                <a:cubicBezTo>
                  <a:pt x="124" y="50"/>
                  <a:pt x="121" y="52"/>
                  <a:pt x="118" y="54"/>
                </a:cubicBezTo>
                <a:cubicBezTo>
                  <a:pt x="119" y="56"/>
                  <a:pt x="120" y="59"/>
                  <a:pt x="120" y="62"/>
                </a:cubicBezTo>
                <a:close/>
                <a:moveTo>
                  <a:pt x="146" y="85"/>
                </a:moveTo>
                <a:cubicBezTo>
                  <a:pt x="150" y="84"/>
                  <a:pt x="152" y="82"/>
                  <a:pt x="155" y="81"/>
                </a:cubicBezTo>
                <a:cubicBezTo>
                  <a:pt x="154" y="78"/>
                  <a:pt x="154" y="76"/>
                  <a:pt x="154" y="74"/>
                </a:cubicBezTo>
                <a:cubicBezTo>
                  <a:pt x="152" y="74"/>
                  <a:pt x="151" y="75"/>
                  <a:pt x="150" y="75"/>
                </a:cubicBezTo>
                <a:cubicBezTo>
                  <a:pt x="149" y="75"/>
                  <a:pt x="148" y="76"/>
                  <a:pt x="146" y="75"/>
                </a:cubicBezTo>
                <a:cubicBezTo>
                  <a:pt x="146" y="79"/>
                  <a:pt x="146" y="82"/>
                  <a:pt x="146" y="85"/>
                </a:cubicBezTo>
                <a:close/>
                <a:moveTo>
                  <a:pt x="31" y="45"/>
                </a:moveTo>
                <a:cubicBezTo>
                  <a:pt x="34" y="40"/>
                  <a:pt x="38" y="36"/>
                  <a:pt x="41" y="32"/>
                </a:cubicBezTo>
                <a:cubicBezTo>
                  <a:pt x="39" y="32"/>
                  <a:pt x="37" y="32"/>
                  <a:pt x="35" y="32"/>
                </a:cubicBezTo>
                <a:cubicBezTo>
                  <a:pt x="34" y="32"/>
                  <a:pt x="34" y="32"/>
                  <a:pt x="34" y="33"/>
                </a:cubicBezTo>
                <a:cubicBezTo>
                  <a:pt x="33" y="34"/>
                  <a:pt x="32" y="35"/>
                  <a:pt x="30" y="36"/>
                </a:cubicBezTo>
                <a:cubicBezTo>
                  <a:pt x="30" y="36"/>
                  <a:pt x="30" y="37"/>
                  <a:pt x="30" y="38"/>
                </a:cubicBezTo>
                <a:cubicBezTo>
                  <a:pt x="30" y="39"/>
                  <a:pt x="30" y="41"/>
                  <a:pt x="31" y="42"/>
                </a:cubicBezTo>
                <a:cubicBezTo>
                  <a:pt x="31" y="43"/>
                  <a:pt x="31" y="44"/>
                  <a:pt x="31" y="45"/>
                </a:cubicBezTo>
                <a:close/>
                <a:moveTo>
                  <a:pt x="201" y="38"/>
                </a:moveTo>
                <a:cubicBezTo>
                  <a:pt x="206" y="36"/>
                  <a:pt x="210" y="35"/>
                  <a:pt x="214" y="33"/>
                </a:cubicBezTo>
                <a:cubicBezTo>
                  <a:pt x="213" y="32"/>
                  <a:pt x="212" y="31"/>
                  <a:pt x="211" y="30"/>
                </a:cubicBezTo>
                <a:cubicBezTo>
                  <a:pt x="210" y="29"/>
                  <a:pt x="210" y="29"/>
                  <a:pt x="209" y="29"/>
                </a:cubicBezTo>
                <a:cubicBezTo>
                  <a:pt x="207" y="30"/>
                  <a:pt x="204" y="31"/>
                  <a:pt x="202" y="32"/>
                </a:cubicBezTo>
                <a:cubicBezTo>
                  <a:pt x="202" y="32"/>
                  <a:pt x="201" y="32"/>
                  <a:pt x="201" y="32"/>
                </a:cubicBezTo>
                <a:cubicBezTo>
                  <a:pt x="201" y="34"/>
                  <a:pt x="201" y="36"/>
                  <a:pt x="201" y="38"/>
                </a:cubicBezTo>
                <a:close/>
                <a:moveTo>
                  <a:pt x="122" y="85"/>
                </a:moveTo>
                <a:cubicBezTo>
                  <a:pt x="121" y="86"/>
                  <a:pt x="121" y="86"/>
                  <a:pt x="120" y="86"/>
                </a:cubicBezTo>
                <a:cubicBezTo>
                  <a:pt x="118" y="89"/>
                  <a:pt x="115" y="91"/>
                  <a:pt x="112" y="93"/>
                </a:cubicBezTo>
                <a:cubicBezTo>
                  <a:pt x="111" y="94"/>
                  <a:pt x="110" y="95"/>
                  <a:pt x="110" y="96"/>
                </a:cubicBezTo>
                <a:cubicBezTo>
                  <a:pt x="110" y="98"/>
                  <a:pt x="110" y="99"/>
                  <a:pt x="110" y="100"/>
                </a:cubicBezTo>
                <a:cubicBezTo>
                  <a:pt x="110" y="100"/>
                  <a:pt x="110" y="101"/>
                  <a:pt x="110" y="101"/>
                </a:cubicBezTo>
                <a:cubicBezTo>
                  <a:pt x="112" y="99"/>
                  <a:pt x="114" y="97"/>
                  <a:pt x="115" y="96"/>
                </a:cubicBezTo>
                <a:cubicBezTo>
                  <a:pt x="118" y="93"/>
                  <a:pt x="120" y="91"/>
                  <a:pt x="122" y="89"/>
                </a:cubicBezTo>
                <a:cubicBezTo>
                  <a:pt x="122" y="89"/>
                  <a:pt x="122" y="88"/>
                  <a:pt x="122" y="88"/>
                </a:cubicBezTo>
                <a:cubicBezTo>
                  <a:pt x="122" y="87"/>
                  <a:pt x="122" y="86"/>
                  <a:pt x="122" y="85"/>
                </a:cubicBezTo>
                <a:close/>
                <a:moveTo>
                  <a:pt x="39" y="188"/>
                </a:moveTo>
                <a:cubicBezTo>
                  <a:pt x="50" y="187"/>
                  <a:pt x="61" y="187"/>
                  <a:pt x="71" y="185"/>
                </a:cubicBezTo>
                <a:cubicBezTo>
                  <a:pt x="71" y="184"/>
                  <a:pt x="71" y="184"/>
                  <a:pt x="71" y="183"/>
                </a:cubicBezTo>
                <a:cubicBezTo>
                  <a:pt x="70" y="183"/>
                  <a:pt x="70" y="183"/>
                  <a:pt x="69" y="183"/>
                </a:cubicBezTo>
                <a:cubicBezTo>
                  <a:pt x="65" y="184"/>
                  <a:pt x="62" y="184"/>
                  <a:pt x="58" y="184"/>
                </a:cubicBezTo>
                <a:cubicBezTo>
                  <a:pt x="57" y="185"/>
                  <a:pt x="56" y="185"/>
                  <a:pt x="56" y="185"/>
                </a:cubicBezTo>
                <a:cubicBezTo>
                  <a:pt x="55" y="186"/>
                  <a:pt x="54" y="186"/>
                  <a:pt x="53" y="185"/>
                </a:cubicBezTo>
                <a:cubicBezTo>
                  <a:pt x="53" y="185"/>
                  <a:pt x="52" y="185"/>
                  <a:pt x="52" y="185"/>
                </a:cubicBezTo>
                <a:cubicBezTo>
                  <a:pt x="48" y="185"/>
                  <a:pt x="45" y="185"/>
                  <a:pt x="41" y="186"/>
                </a:cubicBezTo>
                <a:cubicBezTo>
                  <a:pt x="40" y="186"/>
                  <a:pt x="40" y="186"/>
                  <a:pt x="40" y="187"/>
                </a:cubicBezTo>
                <a:cubicBezTo>
                  <a:pt x="40" y="187"/>
                  <a:pt x="40" y="188"/>
                  <a:pt x="39" y="188"/>
                </a:cubicBezTo>
                <a:close/>
                <a:moveTo>
                  <a:pt x="7" y="33"/>
                </a:moveTo>
                <a:cubicBezTo>
                  <a:pt x="8" y="44"/>
                  <a:pt x="8" y="54"/>
                  <a:pt x="11" y="65"/>
                </a:cubicBezTo>
                <a:cubicBezTo>
                  <a:pt x="11" y="58"/>
                  <a:pt x="11" y="51"/>
                  <a:pt x="11" y="43"/>
                </a:cubicBezTo>
                <a:cubicBezTo>
                  <a:pt x="10" y="43"/>
                  <a:pt x="10" y="43"/>
                  <a:pt x="10" y="43"/>
                </a:cubicBezTo>
                <a:cubicBezTo>
                  <a:pt x="8" y="43"/>
                  <a:pt x="8" y="43"/>
                  <a:pt x="9" y="41"/>
                </a:cubicBezTo>
                <a:cubicBezTo>
                  <a:pt x="9" y="40"/>
                  <a:pt x="9" y="40"/>
                  <a:pt x="10" y="39"/>
                </a:cubicBezTo>
                <a:cubicBezTo>
                  <a:pt x="10" y="38"/>
                  <a:pt x="10" y="38"/>
                  <a:pt x="11" y="37"/>
                </a:cubicBezTo>
                <a:cubicBezTo>
                  <a:pt x="11" y="36"/>
                  <a:pt x="11" y="34"/>
                  <a:pt x="11" y="33"/>
                </a:cubicBezTo>
                <a:cubicBezTo>
                  <a:pt x="9" y="33"/>
                  <a:pt x="8" y="34"/>
                  <a:pt x="7" y="33"/>
                </a:cubicBezTo>
                <a:close/>
                <a:moveTo>
                  <a:pt x="58" y="90"/>
                </a:moveTo>
                <a:cubicBezTo>
                  <a:pt x="58" y="91"/>
                  <a:pt x="58" y="91"/>
                  <a:pt x="58" y="91"/>
                </a:cubicBezTo>
                <a:cubicBezTo>
                  <a:pt x="59" y="90"/>
                  <a:pt x="59" y="90"/>
                  <a:pt x="60" y="90"/>
                </a:cubicBezTo>
                <a:cubicBezTo>
                  <a:pt x="62" y="90"/>
                  <a:pt x="64" y="89"/>
                  <a:pt x="65" y="87"/>
                </a:cubicBezTo>
                <a:cubicBezTo>
                  <a:pt x="65" y="87"/>
                  <a:pt x="65" y="87"/>
                  <a:pt x="65" y="86"/>
                </a:cubicBezTo>
                <a:cubicBezTo>
                  <a:pt x="66" y="86"/>
                  <a:pt x="66" y="85"/>
                  <a:pt x="66" y="84"/>
                </a:cubicBezTo>
                <a:cubicBezTo>
                  <a:pt x="66" y="83"/>
                  <a:pt x="66" y="81"/>
                  <a:pt x="65" y="79"/>
                </a:cubicBezTo>
                <a:cubicBezTo>
                  <a:pt x="65" y="79"/>
                  <a:pt x="65" y="79"/>
                  <a:pt x="65" y="78"/>
                </a:cubicBezTo>
                <a:cubicBezTo>
                  <a:pt x="63" y="81"/>
                  <a:pt x="60" y="83"/>
                  <a:pt x="58" y="86"/>
                </a:cubicBezTo>
                <a:cubicBezTo>
                  <a:pt x="58" y="86"/>
                  <a:pt x="58" y="86"/>
                  <a:pt x="58" y="87"/>
                </a:cubicBezTo>
                <a:cubicBezTo>
                  <a:pt x="58" y="88"/>
                  <a:pt x="58" y="89"/>
                  <a:pt x="58" y="90"/>
                </a:cubicBezTo>
                <a:close/>
                <a:moveTo>
                  <a:pt x="85" y="95"/>
                </a:moveTo>
                <a:cubicBezTo>
                  <a:pt x="83" y="94"/>
                  <a:pt x="83" y="93"/>
                  <a:pt x="84" y="91"/>
                </a:cubicBezTo>
                <a:cubicBezTo>
                  <a:pt x="85" y="90"/>
                  <a:pt x="85" y="90"/>
                  <a:pt x="86" y="89"/>
                </a:cubicBezTo>
                <a:cubicBezTo>
                  <a:pt x="87" y="88"/>
                  <a:pt x="87" y="88"/>
                  <a:pt x="88" y="87"/>
                </a:cubicBezTo>
                <a:cubicBezTo>
                  <a:pt x="89" y="87"/>
                  <a:pt x="89" y="86"/>
                  <a:pt x="88" y="86"/>
                </a:cubicBezTo>
                <a:cubicBezTo>
                  <a:pt x="87" y="86"/>
                  <a:pt x="86" y="87"/>
                  <a:pt x="85" y="87"/>
                </a:cubicBezTo>
                <a:cubicBezTo>
                  <a:pt x="84" y="87"/>
                  <a:pt x="84" y="87"/>
                  <a:pt x="83" y="88"/>
                </a:cubicBezTo>
                <a:cubicBezTo>
                  <a:pt x="81" y="91"/>
                  <a:pt x="78" y="94"/>
                  <a:pt x="76" y="97"/>
                </a:cubicBezTo>
                <a:cubicBezTo>
                  <a:pt x="76" y="97"/>
                  <a:pt x="76" y="97"/>
                  <a:pt x="75" y="97"/>
                </a:cubicBezTo>
                <a:cubicBezTo>
                  <a:pt x="77" y="98"/>
                  <a:pt x="79" y="98"/>
                  <a:pt x="81" y="99"/>
                </a:cubicBezTo>
                <a:cubicBezTo>
                  <a:pt x="81" y="99"/>
                  <a:pt x="82" y="99"/>
                  <a:pt x="82" y="98"/>
                </a:cubicBezTo>
                <a:cubicBezTo>
                  <a:pt x="83" y="97"/>
                  <a:pt x="84" y="96"/>
                  <a:pt x="85" y="95"/>
                </a:cubicBezTo>
                <a:close/>
                <a:moveTo>
                  <a:pt x="120" y="101"/>
                </a:moveTo>
                <a:cubicBezTo>
                  <a:pt x="119" y="101"/>
                  <a:pt x="119" y="101"/>
                  <a:pt x="118" y="101"/>
                </a:cubicBezTo>
                <a:cubicBezTo>
                  <a:pt x="116" y="102"/>
                  <a:pt x="114" y="104"/>
                  <a:pt x="111" y="105"/>
                </a:cubicBezTo>
                <a:cubicBezTo>
                  <a:pt x="110" y="105"/>
                  <a:pt x="109" y="106"/>
                  <a:pt x="109" y="107"/>
                </a:cubicBezTo>
                <a:cubicBezTo>
                  <a:pt x="109" y="108"/>
                  <a:pt x="108" y="108"/>
                  <a:pt x="107" y="109"/>
                </a:cubicBezTo>
                <a:cubicBezTo>
                  <a:pt x="107" y="109"/>
                  <a:pt x="106" y="109"/>
                  <a:pt x="106" y="109"/>
                </a:cubicBezTo>
                <a:cubicBezTo>
                  <a:pt x="105" y="110"/>
                  <a:pt x="104" y="112"/>
                  <a:pt x="103" y="113"/>
                </a:cubicBezTo>
                <a:cubicBezTo>
                  <a:pt x="102" y="114"/>
                  <a:pt x="102" y="115"/>
                  <a:pt x="102" y="116"/>
                </a:cubicBezTo>
                <a:cubicBezTo>
                  <a:pt x="103" y="116"/>
                  <a:pt x="103" y="115"/>
                  <a:pt x="103" y="115"/>
                </a:cubicBezTo>
                <a:cubicBezTo>
                  <a:pt x="108" y="112"/>
                  <a:pt x="113" y="108"/>
                  <a:pt x="117" y="105"/>
                </a:cubicBezTo>
                <a:cubicBezTo>
                  <a:pt x="119" y="104"/>
                  <a:pt x="120" y="103"/>
                  <a:pt x="120" y="101"/>
                </a:cubicBezTo>
                <a:close/>
                <a:moveTo>
                  <a:pt x="224" y="197"/>
                </a:moveTo>
                <a:cubicBezTo>
                  <a:pt x="224" y="197"/>
                  <a:pt x="224" y="197"/>
                  <a:pt x="224" y="197"/>
                </a:cubicBezTo>
                <a:cubicBezTo>
                  <a:pt x="227" y="199"/>
                  <a:pt x="230" y="201"/>
                  <a:pt x="233" y="203"/>
                </a:cubicBezTo>
                <a:cubicBezTo>
                  <a:pt x="233" y="203"/>
                  <a:pt x="233" y="203"/>
                  <a:pt x="234" y="203"/>
                </a:cubicBezTo>
                <a:cubicBezTo>
                  <a:pt x="235" y="203"/>
                  <a:pt x="237" y="203"/>
                  <a:pt x="238" y="203"/>
                </a:cubicBezTo>
                <a:cubicBezTo>
                  <a:pt x="239" y="203"/>
                  <a:pt x="239" y="202"/>
                  <a:pt x="238" y="202"/>
                </a:cubicBezTo>
                <a:cubicBezTo>
                  <a:pt x="238" y="202"/>
                  <a:pt x="237" y="202"/>
                  <a:pt x="237" y="202"/>
                </a:cubicBezTo>
                <a:cubicBezTo>
                  <a:pt x="235" y="202"/>
                  <a:pt x="234" y="201"/>
                  <a:pt x="234" y="199"/>
                </a:cubicBezTo>
                <a:cubicBezTo>
                  <a:pt x="234" y="199"/>
                  <a:pt x="234" y="198"/>
                  <a:pt x="234" y="198"/>
                </a:cubicBezTo>
                <a:cubicBezTo>
                  <a:pt x="234" y="197"/>
                  <a:pt x="235" y="195"/>
                  <a:pt x="235" y="194"/>
                </a:cubicBezTo>
                <a:cubicBezTo>
                  <a:pt x="231" y="195"/>
                  <a:pt x="228" y="196"/>
                  <a:pt x="224" y="197"/>
                </a:cubicBezTo>
                <a:close/>
                <a:moveTo>
                  <a:pt x="153" y="134"/>
                </a:moveTo>
                <a:cubicBezTo>
                  <a:pt x="153" y="134"/>
                  <a:pt x="153" y="134"/>
                  <a:pt x="153" y="134"/>
                </a:cubicBezTo>
                <a:cubicBezTo>
                  <a:pt x="154" y="134"/>
                  <a:pt x="155" y="134"/>
                  <a:pt x="155" y="133"/>
                </a:cubicBezTo>
                <a:cubicBezTo>
                  <a:pt x="156" y="133"/>
                  <a:pt x="156" y="133"/>
                  <a:pt x="157" y="134"/>
                </a:cubicBezTo>
                <a:cubicBezTo>
                  <a:pt x="157" y="134"/>
                  <a:pt x="157" y="135"/>
                  <a:pt x="157" y="135"/>
                </a:cubicBezTo>
                <a:cubicBezTo>
                  <a:pt x="156" y="136"/>
                  <a:pt x="156" y="136"/>
                  <a:pt x="156" y="136"/>
                </a:cubicBezTo>
                <a:cubicBezTo>
                  <a:pt x="155" y="137"/>
                  <a:pt x="154" y="138"/>
                  <a:pt x="153" y="138"/>
                </a:cubicBezTo>
                <a:cubicBezTo>
                  <a:pt x="153" y="138"/>
                  <a:pt x="152" y="139"/>
                  <a:pt x="152" y="139"/>
                </a:cubicBezTo>
                <a:cubicBezTo>
                  <a:pt x="152" y="140"/>
                  <a:pt x="152" y="142"/>
                  <a:pt x="152" y="144"/>
                </a:cubicBezTo>
                <a:cubicBezTo>
                  <a:pt x="154" y="142"/>
                  <a:pt x="156" y="141"/>
                  <a:pt x="158" y="139"/>
                </a:cubicBezTo>
                <a:cubicBezTo>
                  <a:pt x="158" y="139"/>
                  <a:pt x="158" y="139"/>
                  <a:pt x="158" y="138"/>
                </a:cubicBezTo>
                <a:cubicBezTo>
                  <a:pt x="159" y="135"/>
                  <a:pt x="160" y="132"/>
                  <a:pt x="161" y="129"/>
                </a:cubicBezTo>
                <a:cubicBezTo>
                  <a:pt x="161" y="128"/>
                  <a:pt x="161" y="128"/>
                  <a:pt x="162" y="127"/>
                </a:cubicBezTo>
                <a:cubicBezTo>
                  <a:pt x="160" y="128"/>
                  <a:pt x="159" y="128"/>
                  <a:pt x="159" y="128"/>
                </a:cubicBezTo>
                <a:cubicBezTo>
                  <a:pt x="157" y="130"/>
                  <a:pt x="155" y="132"/>
                  <a:pt x="153" y="134"/>
                </a:cubicBezTo>
                <a:close/>
                <a:moveTo>
                  <a:pt x="175" y="129"/>
                </a:moveTo>
                <a:cubicBezTo>
                  <a:pt x="174" y="130"/>
                  <a:pt x="173" y="131"/>
                  <a:pt x="172" y="131"/>
                </a:cubicBezTo>
                <a:cubicBezTo>
                  <a:pt x="171" y="132"/>
                  <a:pt x="171" y="132"/>
                  <a:pt x="171" y="133"/>
                </a:cubicBezTo>
                <a:cubicBezTo>
                  <a:pt x="170" y="136"/>
                  <a:pt x="170" y="138"/>
                  <a:pt x="169" y="141"/>
                </a:cubicBezTo>
                <a:cubicBezTo>
                  <a:pt x="169" y="141"/>
                  <a:pt x="169" y="141"/>
                  <a:pt x="169" y="142"/>
                </a:cubicBezTo>
                <a:cubicBezTo>
                  <a:pt x="172" y="141"/>
                  <a:pt x="174" y="140"/>
                  <a:pt x="176" y="139"/>
                </a:cubicBezTo>
                <a:cubicBezTo>
                  <a:pt x="176" y="136"/>
                  <a:pt x="176" y="132"/>
                  <a:pt x="175" y="129"/>
                </a:cubicBezTo>
                <a:close/>
                <a:moveTo>
                  <a:pt x="71" y="73"/>
                </a:moveTo>
                <a:cubicBezTo>
                  <a:pt x="73" y="73"/>
                  <a:pt x="74" y="73"/>
                  <a:pt x="75" y="73"/>
                </a:cubicBezTo>
                <a:cubicBezTo>
                  <a:pt x="76" y="73"/>
                  <a:pt x="76" y="73"/>
                  <a:pt x="76" y="73"/>
                </a:cubicBezTo>
                <a:cubicBezTo>
                  <a:pt x="79" y="70"/>
                  <a:pt x="81" y="67"/>
                  <a:pt x="83" y="64"/>
                </a:cubicBezTo>
                <a:cubicBezTo>
                  <a:pt x="84" y="64"/>
                  <a:pt x="84" y="63"/>
                  <a:pt x="84" y="63"/>
                </a:cubicBezTo>
                <a:cubicBezTo>
                  <a:pt x="84" y="62"/>
                  <a:pt x="83" y="61"/>
                  <a:pt x="83" y="60"/>
                </a:cubicBezTo>
                <a:cubicBezTo>
                  <a:pt x="83" y="60"/>
                  <a:pt x="82" y="61"/>
                  <a:pt x="82" y="61"/>
                </a:cubicBezTo>
                <a:cubicBezTo>
                  <a:pt x="78" y="64"/>
                  <a:pt x="75" y="68"/>
                  <a:pt x="72" y="71"/>
                </a:cubicBezTo>
                <a:cubicBezTo>
                  <a:pt x="72" y="72"/>
                  <a:pt x="71" y="72"/>
                  <a:pt x="71" y="73"/>
                </a:cubicBezTo>
                <a:close/>
                <a:moveTo>
                  <a:pt x="92" y="133"/>
                </a:moveTo>
                <a:cubicBezTo>
                  <a:pt x="92" y="133"/>
                  <a:pt x="92" y="133"/>
                  <a:pt x="92" y="133"/>
                </a:cubicBezTo>
                <a:cubicBezTo>
                  <a:pt x="89" y="136"/>
                  <a:pt x="87" y="138"/>
                  <a:pt x="85" y="140"/>
                </a:cubicBezTo>
                <a:cubicBezTo>
                  <a:pt x="84" y="140"/>
                  <a:pt x="84" y="141"/>
                  <a:pt x="84" y="141"/>
                </a:cubicBezTo>
                <a:cubicBezTo>
                  <a:pt x="84" y="144"/>
                  <a:pt x="84" y="146"/>
                  <a:pt x="84" y="148"/>
                </a:cubicBezTo>
                <a:cubicBezTo>
                  <a:pt x="84" y="149"/>
                  <a:pt x="84" y="150"/>
                  <a:pt x="84" y="151"/>
                </a:cubicBezTo>
                <a:cubicBezTo>
                  <a:pt x="84" y="151"/>
                  <a:pt x="84" y="151"/>
                  <a:pt x="84" y="151"/>
                </a:cubicBezTo>
                <a:cubicBezTo>
                  <a:pt x="84" y="150"/>
                  <a:pt x="85" y="150"/>
                  <a:pt x="85" y="150"/>
                </a:cubicBezTo>
                <a:cubicBezTo>
                  <a:pt x="85" y="148"/>
                  <a:pt x="86" y="147"/>
                  <a:pt x="87" y="145"/>
                </a:cubicBezTo>
                <a:cubicBezTo>
                  <a:pt x="87" y="144"/>
                  <a:pt x="88" y="144"/>
                  <a:pt x="89" y="143"/>
                </a:cubicBezTo>
                <a:cubicBezTo>
                  <a:pt x="89" y="143"/>
                  <a:pt x="89" y="143"/>
                  <a:pt x="90" y="142"/>
                </a:cubicBezTo>
                <a:cubicBezTo>
                  <a:pt x="90" y="139"/>
                  <a:pt x="91" y="136"/>
                  <a:pt x="92" y="133"/>
                </a:cubicBezTo>
                <a:close/>
                <a:moveTo>
                  <a:pt x="134" y="110"/>
                </a:moveTo>
                <a:cubicBezTo>
                  <a:pt x="134" y="110"/>
                  <a:pt x="133" y="111"/>
                  <a:pt x="133" y="111"/>
                </a:cubicBezTo>
                <a:cubicBezTo>
                  <a:pt x="130" y="112"/>
                  <a:pt x="127" y="114"/>
                  <a:pt x="123" y="115"/>
                </a:cubicBezTo>
                <a:cubicBezTo>
                  <a:pt x="122" y="116"/>
                  <a:pt x="121" y="117"/>
                  <a:pt x="121" y="118"/>
                </a:cubicBezTo>
                <a:cubicBezTo>
                  <a:pt x="121" y="119"/>
                  <a:pt x="121" y="120"/>
                  <a:pt x="121" y="121"/>
                </a:cubicBezTo>
                <a:cubicBezTo>
                  <a:pt x="121" y="122"/>
                  <a:pt x="121" y="122"/>
                  <a:pt x="121" y="123"/>
                </a:cubicBezTo>
                <a:cubicBezTo>
                  <a:pt x="121" y="122"/>
                  <a:pt x="122" y="122"/>
                  <a:pt x="122" y="122"/>
                </a:cubicBezTo>
                <a:cubicBezTo>
                  <a:pt x="125" y="119"/>
                  <a:pt x="129" y="117"/>
                  <a:pt x="132" y="115"/>
                </a:cubicBezTo>
                <a:cubicBezTo>
                  <a:pt x="133" y="113"/>
                  <a:pt x="134" y="112"/>
                  <a:pt x="134" y="110"/>
                </a:cubicBezTo>
                <a:close/>
                <a:moveTo>
                  <a:pt x="75" y="184"/>
                </a:moveTo>
                <a:cubicBezTo>
                  <a:pt x="76" y="184"/>
                  <a:pt x="76" y="184"/>
                  <a:pt x="77" y="184"/>
                </a:cubicBezTo>
                <a:cubicBezTo>
                  <a:pt x="85" y="183"/>
                  <a:pt x="92" y="183"/>
                  <a:pt x="100" y="182"/>
                </a:cubicBezTo>
                <a:cubicBezTo>
                  <a:pt x="102" y="181"/>
                  <a:pt x="104" y="181"/>
                  <a:pt x="107" y="181"/>
                </a:cubicBezTo>
                <a:cubicBezTo>
                  <a:pt x="107" y="181"/>
                  <a:pt x="108" y="181"/>
                  <a:pt x="108" y="180"/>
                </a:cubicBezTo>
                <a:cubicBezTo>
                  <a:pt x="107" y="180"/>
                  <a:pt x="107" y="180"/>
                  <a:pt x="106" y="180"/>
                </a:cubicBezTo>
                <a:cubicBezTo>
                  <a:pt x="102" y="180"/>
                  <a:pt x="99" y="180"/>
                  <a:pt x="95" y="180"/>
                </a:cubicBezTo>
                <a:cubicBezTo>
                  <a:pt x="94" y="180"/>
                  <a:pt x="93" y="181"/>
                  <a:pt x="93" y="181"/>
                </a:cubicBezTo>
                <a:cubicBezTo>
                  <a:pt x="92" y="182"/>
                  <a:pt x="91" y="182"/>
                  <a:pt x="91" y="181"/>
                </a:cubicBezTo>
                <a:cubicBezTo>
                  <a:pt x="90" y="181"/>
                  <a:pt x="90" y="180"/>
                  <a:pt x="89" y="180"/>
                </a:cubicBezTo>
                <a:cubicBezTo>
                  <a:pt x="88" y="181"/>
                  <a:pt x="87" y="181"/>
                  <a:pt x="86" y="181"/>
                </a:cubicBezTo>
                <a:cubicBezTo>
                  <a:pt x="84" y="181"/>
                  <a:pt x="82" y="181"/>
                  <a:pt x="81" y="182"/>
                </a:cubicBezTo>
                <a:cubicBezTo>
                  <a:pt x="81" y="182"/>
                  <a:pt x="80" y="182"/>
                  <a:pt x="80" y="182"/>
                </a:cubicBezTo>
                <a:cubicBezTo>
                  <a:pt x="78" y="182"/>
                  <a:pt x="77" y="183"/>
                  <a:pt x="76" y="183"/>
                </a:cubicBezTo>
                <a:cubicBezTo>
                  <a:pt x="76" y="183"/>
                  <a:pt x="76" y="184"/>
                  <a:pt x="75" y="184"/>
                </a:cubicBezTo>
                <a:close/>
                <a:moveTo>
                  <a:pt x="176" y="167"/>
                </a:moveTo>
                <a:cubicBezTo>
                  <a:pt x="179" y="167"/>
                  <a:pt x="182" y="167"/>
                  <a:pt x="184" y="167"/>
                </a:cubicBezTo>
                <a:cubicBezTo>
                  <a:pt x="184" y="166"/>
                  <a:pt x="184" y="165"/>
                  <a:pt x="184" y="164"/>
                </a:cubicBezTo>
                <a:cubicBezTo>
                  <a:pt x="184" y="163"/>
                  <a:pt x="184" y="162"/>
                  <a:pt x="184" y="162"/>
                </a:cubicBezTo>
                <a:cubicBezTo>
                  <a:pt x="183" y="161"/>
                  <a:pt x="183" y="159"/>
                  <a:pt x="183" y="158"/>
                </a:cubicBezTo>
                <a:cubicBezTo>
                  <a:pt x="184" y="158"/>
                  <a:pt x="184" y="158"/>
                  <a:pt x="184" y="157"/>
                </a:cubicBezTo>
                <a:cubicBezTo>
                  <a:pt x="184" y="157"/>
                  <a:pt x="184" y="157"/>
                  <a:pt x="184" y="157"/>
                </a:cubicBezTo>
                <a:cubicBezTo>
                  <a:pt x="182" y="158"/>
                  <a:pt x="181" y="158"/>
                  <a:pt x="180" y="159"/>
                </a:cubicBezTo>
                <a:cubicBezTo>
                  <a:pt x="179" y="159"/>
                  <a:pt x="178" y="159"/>
                  <a:pt x="178" y="160"/>
                </a:cubicBezTo>
                <a:cubicBezTo>
                  <a:pt x="178" y="162"/>
                  <a:pt x="177" y="163"/>
                  <a:pt x="177" y="165"/>
                </a:cubicBezTo>
                <a:cubicBezTo>
                  <a:pt x="177" y="165"/>
                  <a:pt x="176" y="166"/>
                  <a:pt x="176" y="167"/>
                </a:cubicBezTo>
                <a:close/>
                <a:moveTo>
                  <a:pt x="44" y="101"/>
                </a:moveTo>
                <a:cubicBezTo>
                  <a:pt x="44" y="101"/>
                  <a:pt x="44" y="101"/>
                  <a:pt x="44" y="101"/>
                </a:cubicBezTo>
                <a:cubicBezTo>
                  <a:pt x="42" y="104"/>
                  <a:pt x="40" y="106"/>
                  <a:pt x="38" y="108"/>
                </a:cubicBezTo>
                <a:cubicBezTo>
                  <a:pt x="37" y="108"/>
                  <a:pt x="37" y="109"/>
                  <a:pt x="37" y="109"/>
                </a:cubicBezTo>
                <a:cubicBezTo>
                  <a:pt x="37" y="111"/>
                  <a:pt x="38" y="113"/>
                  <a:pt x="38" y="115"/>
                </a:cubicBezTo>
                <a:cubicBezTo>
                  <a:pt x="39" y="115"/>
                  <a:pt x="41" y="114"/>
                  <a:pt x="42" y="114"/>
                </a:cubicBezTo>
                <a:cubicBezTo>
                  <a:pt x="43" y="110"/>
                  <a:pt x="44" y="105"/>
                  <a:pt x="44" y="101"/>
                </a:cubicBezTo>
                <a:close/>
                <a:moveTo>
                  <a:pt x="110" y="67"/>
                </a:moveTo>
                <a:cubicBezTo>
                  <a:pt x="113" y="66"/>
                  <a:pt x="115" y="65"/>
                  <a:pt x="118" y="64"/>
                </a:cubicBezTo>
                <a:cubicBezTo>
                  <a:pt x="117" y="61"/>
                  <a:pt x="117" y="58"/>
                  <a:pt x="116" y="55"/>
                </a:cubicBezTo>
                <a:cubicBezTo>
                  <a:pt x="114" y="57"/>
                  <a:pt x="112" y="58"/>
                  <a:pt x="111" y="59"/>
                </a:cubicBezTo>
                <a:cubicBezTo>
                  <a:pt x="111" y="59"/>
                  <a:pt x="110" y="59"/>
                  <a:pt x="110" y="60"/>
                </a:cubicBezTo>
                <a:cubicBezTo>
                  <a:pt x="110" y="62"/>
                  <a:pt x="110" y="64"/>
                  <a:pt x="110" y="67"/>
                </a:cubicBezTo>
                <a:close/>
                <a:moveTo>
                  <a:pt x="152" y="110"/>
                </a:moveTo>
                <a:cubicBezTo>
                  <a:pt x="147" y="115"/>
                  <a:pt x="141" y="121"/>
                  <a:pt x="136" y="126"/>
                </a:cubicBezTo>
                <a:cubicBezTo>
                  <a:pt x="137" y="126"/>
                  <a:pt x="137" y="126"/>
                  <a:pt x="137" y="126"/>
                </a:cubicBezTo>
                <a:cubicBezTo>
                  <a:pt x="140" y="125"/>
                  <a:pt x="143" y="123"/>
                  <a:pt x="146" y="122"/>
                </a:cubicBezTo>
                <a:cubicBezTo>
                  <a:pt x="147" y="121"/>
                  <a:pt x="148" y="121"/>
                  <a:pt x="148" y="120"/>
                </a:cubicBezTo>
                <a:cubicBezTo>
                  <a:pt x="149" y="117"/>
                  <a:pt x="150" y="113"/>
                  <a:pt x="152" y="110"/>
                </a:cubicBezTo>
                <a:close/>
                <a:moveTo>
                  <a:pt x="180" y="102"/>
                </a:moveTo>
                <a:cubicBezTo>
                  <a:pt x="180" y="103"/>
                  <a:pt x="179" y="103"/>
                  <a:pt x="179" y="104"/>
                </a:cubicBezTo>
                <a:cubicBezTo>
                  <a:pt x="178" y="104"/>
                  <a:pt x="177" y="105"/>
                  <a:pt x="178" y="106"/>
                </a:cubicBezTo>
                <a:cubicBezTo>
                  <a:pt x="178" y="108"/>
                  <a:pt x="178" y="110"/>
                  <a:pt x="178" y="113"/>
                </a:cubicBezTo>
                <a:cubicBezTo>
                  <a:pt x="178" y="114"/>
                  <a:pt x="178" y="115"/>
                  <a:pt x="176" y="115"/>
                </a:cubicBezTo>
                <a:cubicBezTo>
                  <a:pt x="176" y="116"/>
                  <a:pt x="176" y="118"/>
                  <a:pt x="176" y="119"/>
                </a:cubicBezTo>
                <a:cubicBezTo>
                  <a:pt x="179" y="118"/>
                  <a:pt x="181" y="117"/>
                  <a:pt x="184" y="116"/>
                </a:cubicBezTo>
                <a:cubicBezTo>
                  <a:pt x="183" y="116"/>
                  <a:pt x="183" y="116"/>
                  <a:pt x="183" y="116"/>
                </a:cubicBezTo>
                <a:cubicBezTo>
                  <a:pt x="181" y="115"/>
                  <a:pt x="181" y="114"/>
                  <a:pt x="181" y="113"/>
                </a:cubicBezTo>
                <a:cubicBezTo>
                  <a:pt x="181" y="112"/>
                  <a:pt x="181" y="111"/>
                  <a:pt x="181" y="110"/>
                </a:cubicBezTo>
                <a:cubicBezTo>
                  <a:pt x="181" y="108"/>
                  <a:pt x="181" y="105"/>
                  <a:pt x="180" y="102"/>
                </a:cubicBezTo>
                <a:close/>
                <a:moveTo>
                  <a:pt x="33" y="22"/>
                </a:moveTo>
                <a:cubicBezTo>
                  <a:pt x="35" y="22"/>
                  <a:pt x="37" y="22"/>
                  <a:pt x="39" y="22"/>
                </a:cubicBezTo>
                <a:cubicBezTo>
                  <a:pt x="40" y="23"/>
                  <a:pt x="41" y="22"/>
                  <a:pt x="41" y="20"/>
                </a:cubicBezTo>
                <a:cubicBezTo>
                  <a:pt x="41" y="20"/>
                  <a:pt x="41" y="19"/>
                  <a:pt x="41" y="18"/>
                </a:cubicBezTo>
                <a:cubicBezTo>
                  <a:pt x="41" y="17"/>
                  <a:pt x="41" y="16"/>
                  <a:pt x="42" y="16"/>
                </a:cubicBezTo>
                <a:cubicBezTo>
                  <a:pt x="43" y="16"/>
                  <a:pt x="43" y="16"/>
                  <a:pt x="43" y="17"/>
                </a:cubicBezTo>
                <a:cubicBezTo>
                  <a:pt x="44" y="18"/>
                  <a:pt x="44" y="18"/>
                  <a:pt x="44" y="19"/>
                </a:cubicBezTo>
                <a:cubicBezTo>
                  <a:pt x="46" y="17"/>
                  <a:pt x="47" y="16"/>
                  <a:pt x="47" y="15"/>
                </a:cubicBezTo>
                <a:cubicBezTo>
                  <a:pt x="44" y="15"/>
                  <a:pt x="42" y="15"/>
                  <a:pt x="39" y="14"/>
                </a:cubicBezTo>
                <a:cubicBezTo>
                  <a:pt x="37" y="17"/>
                  <a:pt x="35" y="19"/>
                  <a:pt x="33" y="22"/>
                </a:cubicBezTo>
                <a:close/>
                <a:moveTo>
                  <a:pt x="32" y="120"/>
                </a:moveTo>
                <a:cubicBezTo>
                  <a:pt x="32" y="120"/>
                  <a:pt x="32" y="121"/>
                  <a:pt x="32" y="122"/>
                </a:cubicBezTo>
                <a:cubicBezTo>
                  <a:pt x="32" y="125"/>
                  <a:pt x="32" y="127"/>
                  <a:pt x="32" y="130"/>
                </a:cubicBezTo>
                <a:cubicBezTo>
                  <a:pt x="32" y="133"/>
                  <a:pt x="33" y="135"/>
                  <a:pt x="33" y="138"/>
                </a:cubicBezTo>
                <a:cubicBezTo>
                  <a:pt x="33" y="137"/>
                  <a:pt x="34" y="136"/>
                  <a:pt x="34" y="135"/>
                </a:cubicBezTo>
                <a:cubicBezTo>
                  <a:pt x="34" y="135"/>
                  <a:pt x="34" y="134"/>
                  <a:pt x="34" y="133"/>
                </a:cubicBezTo>
                <a:cubicBezTo>
                  <a:pt x="34" y="133"/>
                  <a:pt x="34" y="132"/>
                  <a:pt x="34" y="132"/>
                </a:cubicBezTo>
                <a:cubicBezTo>
                  <a:pt x="34" y="131"/>
                  <a:pt x="34" y="131"/>
                  <a:pt x="35" y="130"/>
                </a:cubicBezTo>
                <a:cubicBezTo>
                  <a:pt x="36" y="130"/>
                  <a:pt x="36" y="129"/>
                  <a:pt x="36" y="129"/>
                </a:cubicBezTo>
                <a:cubicBezTo>
                  <a:pt x="36" y="126"/>
                  <a:pt x="35" y="123"/>
                  <a:pt x="35" y="121"/>
                </a:cubicBezTo>
                <a:cubicBezTo>
                  <a:pt x="35" y="120"/>
                  <a:pt x="35" y="120"/>
                  <a:pt x="35" y="120"/>
                </a:cubicBezTo>
                <a:cubicBezTo>
                  <a:pt x="34" y="120"/>
                  <a:pt x="33" y="120"/>
                  <a:pt x="32" y="120"/>
                </a:cubicBezTo>
                <a:close/>
                <a:moveTo>
                  <a:pt x="82" y="77"/>
                </a:moveTo>
                <a:cubicBezTo>
                  <a:pt x="80" y="76"/>
                  <a:pt x="79" y="76"/>
                  <a:pt x="78" y="76"/>
                </a:cubicBezTo>
                <a:cubicBezTo>
                  <a:pt x="77" y="76"/>
                  <a:pt x="77" y="76"/>
                  <a:pt x="76" y="77"/>
                </a:cubicBezTo>
                <a:cubicBezTo>
                  <a:pt x="75" y="79"/>
                  <a:pt x="73" y="81"/>
                  <a:pt x="72" y="83"/>
                </a:cubicBezTo>
                <a:cubicBezTo>
                  <a:pt x="72" y="83"/>
                  <a:pt x="71" y="83"/>
                  <a:pt x="71" y="84"/>
                </a:cubicBezTo>
                <a:cubicBezTo>
                  <a:pt x="71" y="85"/>
                  <a:pt x="71" y="86"/>
                  <a:pt x="71" y="87"/>
                </a:cubicBezTo>
                <a:cubicBezTo>
                  <a:pt x="72" y="88"/>
                  <a:pt x="73" y="87"/>
                  <a:pt x="73" y="87"/>
                </a:cubicBezTo>
                <a:cubicBezTo>
                  <a:pt x="76" y="84"/>
                  <a:pt x="78" y="81"/>
                  <a:pt x="81" y="78"/>
                </a:cubicBezTo>
                <a:cubicBezTo>
                  <a:pt x="81" y="77"/>
                  <a:pt x="82" y="77"/>
                  <a:pt x="82" y="77"/>
                </a:cubicBezTo>
                <a:close/>
                <a:moveTo>
                  <a:pt x="157" y="6"/>
                </a:moveTo>
                <a:cubicBezTo>
                  <a:pt x="142" y="6"/>
                  <a:pt x="126" y="6"/>
                  <a:pt x="111" y="6"/>
                </a:cubicBezTo>
                <a:cubicBezTo>
                  <a:pt x="111" y="7"/>
                  <a:pt x="110" y="7"/>
                  <a:pt x="110" y="8"/>
                </a:cubicBezTo>
                <a:cubicBezTo>
                  <a:pt x="112" y="8"/>
                  <a:pt x="113" y="8"/>
                  <a:pt x="114" y="7"/>
                </a:cubicBezTo>
                <a:cubicBezTo>
                  <a:pt x="123" y="7"/>
                  <a:pt x="131" y="6"/>
                  <a:pt x="139" y="7"/>
                </a:cubicBezTo>
                <a:cubicBezTo>
                  <a:pt x="145" y="7"/>
                  <a:pt x="151" y="8"/>
                  <a:pt x="157" y="6"/>
                </a:cubicBezTo>
                <a:close/>
                <a:moveTo>
                  <a:pt x="164" y="14"/>
                </a:moveTo>
                <a:cubicBezTo>
                  <a:pt x="163" y="14"/>
                  <a:pt x="163" y="14"/>
                  <a:pt x="162" y="14"/>
                </a:cubicBezTo>
                <a:cubicBezTo>
                  <a:pt x="158" y="15"/>
                  <a:pt x="154" y="16"/>
                  <a:pt x="151" y="17"/>
                </a:cubicBezTo>
                <a:cubicBezTo>
                  <a:pt x="150" y="17"/>
                  <a:pt x="150" y="18"/>
                  <a:pt x="150" y="18"/>
                </a:cubicBezTo>
                <a:cubicBezTo>
                  <a:pt x="148" y="19"/>
                  <a:pt x="147" y="20"/>
                  <a:pt x="146" y="21"/>
                </a:cubicBezTo>
                <a:cubicBezTo>
                  <a:pt x="147" y="21"/>
                  <a:pt x="147" y="21"/>
                  <a:pt x="147" y="21"/>
                </a:cubicBezTo>
                <a:cubicBezTo>
                  <a:pt x="152" y="20"/>
                  <a:pt x="156" y="19"/>
                  <a:pt x="161" y="18"/>
                </a:cubicBezTo>
                <a:cubicBezTo>
                  <a:pt x="161" y="18"/>
                  <a:pt x="162" y="18"/>
                  <a:pt x="162" y="17"/>
                </a:cubicBezTo>
                <a:cubicBezTo>
                  <a:pt x="162" y="16"/>
                  <a:pt x="163" y="15"/>
                  <a:pt x="164" y="14"/>
                </a:cubicBezTo>
                <a:close/>
                <a:moveTo>
                  <a:pt x="136" y="122"/>
                </a:moveTo>
                <a:cubicBezTo>
                  <a:pt x="139" y="119"/>
                  <a:pt x="152" y="106"/>
                  <a:pt x="153" y="105"/>
                </a:cubicBezTo>
                <a:cubicBezTo>
                  <a:pt x="152" y="105"/>
                  <a:pt x="151" y="105"/>
                  <a:pt x="150" y="106"/>
                </a:cubicBezTo>
                <a:cubicBezTo>
                  <a:pt x="149" y="106"/>
                  <a:pt x="148" y="107"/>
                  <a:pt x="147" y="108"/>
                </a:cubicBezTo>
                <a:cubicBezTo>
                  <a:pt x="147" y="108"/>
                  <a:pt x="146" y="108"/>
                  <a:pt x="146" y="108"/>
                </a:cubicBezTo>
                <a:cubicBezTo>
                  <a:pt x="146" y="109"/>
                  <a:pt x="146" y="109"/>
                  <a:pt x="146" y="110"/>
                </a:cubicBezTo>
                <a:cubicBezTo>
                  <a:pt x="145" y="110"/>
                  <a:pt x="144" y="110"/>
                  <a:pt x="144" y="110"/>
                </a:cubicBezTo>
                <a:cubicBezTo>
                  <a:pt x="141" y="114"/>
                  <a:pt x="139" y="118"/>
                  <a:pt x="136" y="122"/>
                </a:cubicBezTo>
                <a:close/>
                <a:moveTo>
                  <a:pt x="92" y="39"/>
                </a:moveTo>
                <a:cubicBezTo>
                  <a:pt x="92" y="39"/>
                  <a:pt x="92" y="38"/>
                  <a:pt x="92" y="38"/>
                </a:cubicBezTo>
                <a:cubicBezTo>
                  <a:pt x="89" y="41"/>
                  <a:pt x="87" y="44"/>
                  <a:pt x="84" y="47"/>
                </a:cubicBezTo>
                <a:cubicBezTo>
                  <a:pt x="84" y="47"/>
                  <a:pt x="84" y="48"/>
                  <a:pt x="83" y="48"/>
                </a:cubicBezTo>
                <a:cubicBezTo>
                  <a:pt x="85" y="48"/>
                  <a:pt x="87" y="48"/>
                  <a:pt x="89" y="48"/>
                </a:cubicBezTo>
                <a:cubicBezTo>
                  <a:pt x="90" y="48"/>
                  <a:pt x="91" y="48"/>
                  <a:pt x="91" y="47"/>
                </a:cubicBezTo>
                <a:cubicBezTo>
                  <a:pt x="92" y="47"/>
                  <a:pt x="92" y="46"/>
                  <a:pt x="92" y="46"/>
                </a:cubicBezTo>
                <a:cubicBezTo>
                  <a:pt x="92" y="43"/>
                  <a:pt x="92" y="41"/>
                  <a:pt x="92" y="39"/>
                </a:cubicBezTo>
                <a:close/>
                <a:moveTo>
                  <a:pt x="146" y="192"/>
                </a:moveTo>
                <a:cubicBezTo>
                  <a:pt x="146" y="193"/>
                  <a:pt x="146" y="195"/>
                  <a:pt x="145" y="196"/>
                </a:cubicBezTo>
                <a:cubicBezTo>
                  <a:pt x="149" y="196"/>
                  <a:pt x="152" y="196"/>
                  <a:pt x="155" y="195"/>
                </a:cubicBezTo>
                <a:cubicBezTo>
                  <a:pt x="155" y="194"/>
                  <a:pt x="155" y="192"/>
                  <a:pt x="155" y="190"/>
                </a:cubicBezTo>
                <a:cubicBezTo>
                  <a:pt x="152" y="191"/>
                  <a:pt x="149" y="191"/>
                  <a:pt x="146" y="192"/>
                </a:cubicBezTo>
                <a:close/>
                <a:moveTo>
                  <a:pt x="157" y="190"/>
                </a:moveTo>
                <a:cubicBezTo>
                  <a:pt x="157" y="192"/>
                  <a:pt x="157" y="193"/>
                  <a:pt x="157" y="195"/>
                </a:cubicBezTo>
                <a:cubicBezTo>
                  <a:pt x="161" y="194"/>
                  <a:pt x="164" y="194"/>
                  <a:pt x="167" y="194"/>
                </a:cubicBezTo>
                <a:cubicBezTo>
                  <a:pt x="167" y="191"/>
                  <a:pt x="167" y="190"/>
                  <a:pt x="166" y="189"/>
                </a:cubicBezTo>
                <a:cubicBezTo>
                  <a:pt x="163" y="189"/>
                  <a:pt x="161" y="190"/>
                  <a:pt x="157" y="190"/>
                </a:cubicBezTo>
                <a:close/>
                <a:moveTo>
                  <a:pt x="139" y="152"/>
                </a:moveTo>
                <a:cubicBezTo>
                  <a:pt x="139" y="152"/>
                  <a:pt x="139" y="152"/>
                  <a:pt x="139" y="153"/>
                </a:cubicBezTo>
                <a:cubicBezTo>
                  <a:pt x="142" y="150"/>
                  <a:pt x="145" y="148"/>
                  <a:pt x="148" y="146"/>
                </a:cubicBezTo>
                <a:cubicBezTo>
                  <a:pt x="149" y="146"/>
                  <a:pt x="149" y="145"/>
                  <a:pt x="149" y="145"/>
                </a:cubicBezTo>
                <a:cubicBezTo>
                  <a:pt x="149" y="144"/>
                  <a:pt x="149" y="142"/>
                  <a:pt x="149" y="141"/>
                </a:cubicBezTo>
                <a:cubicBezTo>
                  <a:pt x="149" y="141"/>
                  <a:pt x="149" y="141"/>
                  <a:pt x="149" y="141"/>
                </a:cubicBezTo>
                <a:cubicBezTo>
                  <a:pt x="146" y="143"/>
                  <a:pt x="144" y="144"/>
                  <a:pt x="141" y="146"/>
                </a:cubicBezTo>
                <a:cubicBezTo>
                  <a:pt x="141" y="146"/>
                  <a:pt x="141" y="147"/>
                  <a:pt x="141" y="147"/>
                </a:cubicBezTo>
                <a:cubicBezTo>
                  <a:pt x="140" y="149"/>
                  <a:pt x="139" y="151"/>
                  <a:pt x="139" y="152"/>
                </a:cubicBezTo>
                <a:close/>
                <a:moveTo>
                  <a:pt x="122" y="26"/>
                </a:moveTo>
                <a:cubicBezTo>
                  <a:pt x="123" y="26"/>
                  <a:pt x="123" y="26"/>
                  <a:pt x="123" y="26"/>
                </a:cubicBezTo>
                <a:cubicBezTo>
                  <a:pt x="128" y="25"/>
                  <a:pt x="132" y="24"/>
                  <a:pt x="137" y="23"/>
                </a:cubicBezTo>
                <a:cubicBezTo>
                  <a:pt x="137" y="23"/>
                  <a:pt x="137" y="23"/>
                  <a:pt x="137" y="23"/>
                </a:cubicBezTo>
                <a:cubicBezTo>
                  <a:pt x="139" y="22"/>
                  <a:pt x="140" y="21"/>
                  <a:pt x="141" y="20"/>
                </a:cubicBezTo>
                <a:cubicBezTo>
                  <a:pt x="141" y="20"/>
                  <a:pt x="141" y="20"/>
                  <a:pt x="140" y="20"/>
                </a:cubicBezTo>
                <a:cubicBezTo>
                  <a:pt x="136" y="21"/>
                  <a:pt x="131" y="21"/>
                  <a:pt x="126" y="22"/>
                </a:cubicBezTo>
                <a:cubicBezTo>
                  <a:pt x="126" y="22"/>
                  <a:pt x="126" y="22"/>
                  <a:pt x="125" y="22"/>
                </a:cubicBezTo>
                <a:cubicBezTo>
                  <a:pt x="124" y="23"/>
                  <a:pt x="123" y="24"/>
                  <a:pt x="122" y="26"/>
                </a:cubicBezTo>
                <a:close/>
                <a:moveTo>
                  <a:pt x="144" y="192"/>
                </a:moveTo>
                <a:cubicBezTo>
                  <a:pt x="140" y="192"/>
                  <a:pt x="137" y="192"/>
                  <a:pt x="134" y="193"/>
                </a:cubicBezTo>
                <a:cubicBezTo>
                  <a:pt x="134" y="194"/>
                  <a:pt x="134" y="195"/>
                  <a:pt x="134" y="197"/>
                </a:cubicBezTo>
                <a:cubicBezTo>
                  <a:pt x="137" y="197"/>
                  <a:pt x="140" y="197"/>
                  <a:pt x="143" y="196"/>
                </a:cubicBezTo>
                <a:cubicBezTo>
                  <a:pt x="143" y="195"/>
                  <a:pt x="143" y="193"/>
                  <a:pt x="144" y="192"/>
                </a:cubicBezTo>
                <a:close/>
                <a:moveTo>
                  <a:pt x="177" y="142"/>
                </a:moveTo>
                <a:cubicBezTo>
                  <a:pt x="175" y="143"/>
                  <a:pt x="173" y="143"/>
                  <a:pt x="172" y="144"/>
                </a:cubicBezTo>
                <a:cubicBezTo>
                  <a:pt x="169" y="145"/>
                  <a:pt x="169" y="145"/>
                  <a:pt x="168" y="149"/>
                </a:cubicBezTo>
                <a:cubicBezTo>
                  <a:pt x="168" y="150"/>
                  <a:pt x="168" y="151"/>
                  <a:pt x="169" y="152"/>
                </a:cubicBezTo>
                <a:cubicBezTo>
                  <a:pt x="171" y="149"/>
                  <a:pt x="174" y="147"/>
                  <a:pt x="177" y="145"/>
                </a:cubicBezTo>
                <a:cubicBezTo>
                  <a:pt x="177" y="145"/>
                  <a:pt x="177" y="145"/>
                  <a:pt x="177" y="144"/>
                </a:cubicBezTo>
                <a:cubicBezTo>
                  <a:pt x="177" y="144"/>
                  <a:pt x="177" y="143"/>
                  <a:pt x="177" y="142"/>
                </a:cubicBezTo>
                <a:close/>
                <a:moveTo>
                  <a:pt x="95" y="123"/>
                </a:moveTo>
                <a:cubicBezTo>
                  <a:pt x="94" y="123"/>
                  <a:pt x="93" y="123"/>
                  <a:pt x="93" y="124"/>
                </a:cubicBezTo>
                <a:cubicBezTo>
                  <a:pt x="90" y="126"/>
                  <a:pt x="88" y="129"/>
                  <a:pt x="86" y="131"/>
                </a:cubicBezTo>
                <a:cubicBezTo>
                  <a:pt x="86" y="132"/>
                  <a:pt x="85" y="132"/>
                  <a:pt x="85" y="132"/>
                </a:cubicBezTo>
                <a:cubicBezTo>
                  <a:pt x="85" y="133"/>
                  <a:pt x="84" y="134"/>
                  <a:pt x="84" y="134"/>
                </a:cubicBezTo>
                <a:cubicBezTo>
                  <a:pt x="84" y="135"/>
                  <a:pt x="85" y="135"/>
                  <a:pt x="85" y="135"/>
                </a:cubicBezTo>
                <a:cubicBezTo>
                  <a:pt x="86" y="135"/>
                  <a:pt x="86" y="135"/>
                  <a:pt x="86" y="134"/>
                </a:cubicBezTo>
                <a:cubicBezTo>
                  <a:pt x="88" y="133"/>
                  <a:pt x="90" y="131"/>
                  <a:pt x="92" y="129"/>
                </a:cubicBezTo>
                <a:cubicBezTo>
                  <a:pt x="94" y="128"/>
                  <a:pt x="94" y="127"/>
                  <a:pt x="94" y="126"/>
                </a:cubicBezTo>
                <a:cubicBezTo>
                  <a:pt x="94" y="125"/>
                  <a:pt x="94" y="124"/>
                  <a:pt x="94" y="124"/>
                </a:cubicBezTo>
                <a:cubicBezTo>
                  <a:pt x="94" y="124"/>
                  <a:pt x="95" y="123"/>
                  <a:pt x="95" y="123"/>
                </a:cubicBezTo>
                <a:close/>
                <a:moveTo>
                  <a:pt x="43" y="169"/>
                </a:moveTo>
                <a:cubicBezTo>
                  <a:pt x="40" y="169"/>
                  <a:pt x="38" y="169"/>
                  <a:pt x="36" y="169"/>
                </a:cubicBezTo>
                <a:cubicBezTo>
                  <a:pt x="36" y="169"/>
                  <a:pt x="35" y="170"/>
                  <a:pt x="35" y="170"/>
                </a:cubicBezTo>
                <a:cubicBezTo>
                  <a:pt x="35" y="172"/>
                  <a:pt x="35" y="174"/>
                  <a:pt x="35" y="175"/>
                </a:cubicBezTo>
                <a:cubicBezTo>
                  <a:pt x="35" y="176"/>
                  <a:pt x="35" y="176"/>
                  <a:pt x="35" y="177"/>
                </a:cubicBezTo>
                <a:cubicBezTo>
                  <a:pt x="37" y="176"/>
                  <a:pt x="39" y="176"/>
                  <a:pt x="40" y="175"/>
                </a:cubicBezTo>
                <a:cubicBezTo>
                  <a:pt x="41" y="175"/>
                  <a:pt x="41" y="175"/>
                  <a:pt x="41" y="174"/>
                </a:cubicBezTo>
                <a:cubicBezTo>
                  <a:pt x="42" y="173"/>
                  <a:pt x="42" y="171"/>
                  <a:pt x="43" y="169"/>
                </a:cubicBezTo>
                <a:close/>
                <a:moveTo>
                  <a:pt x="100" y="133"/>
                </a:moveTo>
                <a:cubicBezTo>
                  <a:pt x="100" y="133"/>
                  <a:pt x="100" y="134"/>
                  <a:pt x="101" y="134"/>
                </a:cubicBezTo>
                <a:cubicBezTo>
                  <a:pt x="104" y="130"/>
                  <a:pt x="107" y="127"/>
                  <a:pt x="110" y="124"/>
                </a:cubicBezTo>
                <a:cubicBezTo>
                  <a:pt x="109" y="124"/>
                  <a:pt x="108" y="123"/>
                  <a:pt x="107" y="123"/>
                </a:cubicBezTo>
                <a:cubicBezTo>
                  <a:pt x="105" y="124"/>
                  <a:pt x="103" y="125"/>
                  <a:pt x="101" y="126"/>
                </a:cubicBezTo>
                <a:cubicBezTo>
                  <a:pt x="101" y="129"/>
                  <a:pt x="100" y="131"/>
                  <a:pt x="100" y="133"/>
                </a:cubicBezTo>
                <a:close/>
                <a:moveTo>
                  <a:pt x="49" y="109"/>
                </a:moveTo>
                <a:cubicBezTo>
                  <a:pt x="49" y="109"/>
                  <a:pt x="49" y="109"/>
                  <a:pt x="49" y="109"/>
                </a:cubicBezTo>
                <a:cubicBezTo>
                  <a:pt x="51" y="105"/>
                  <a:pt x="54" y="102"/>
                  <a:pt x="56" y="99"/>
                </a:cubicBezTo>
                <a:cubicBezTo>
                  <a:pt x="54" y="99"/>
                  <a:pt x="50" y="99"/>
                  <a:pt x="48" y="99"/>
                </a:cubicBezTo>
                <a:cubicBezTo>
                  <a:pt x="49" y="102"/>
                  <a:pt x="49" y="105"/>
                  <a:pt x="49" y="109"/>
                </a:cubicBezTo>
                <a:close/>
                <a:moveTo>
                  <a:pt x="153" y="179"/>
                </a:moveTo>
                <a:cubicBezTo>
                  <a:pt x="153" y="179"/>
                  <a:pt x="153" y="178"/>
                  <a:pt x="152" y="178"/>
                </a:cubicBezTo>
                <a:cubicBezTo>
                  <a:pt x="152" y="178"/>
                  <a:pt x="151" y="178"/>
                  <a:pt x="150" y="178"/>
                </a:cubicBezTo>
                <a:cubicBezTo>
                  <a:pt x="148" y="178"/>
                  <a:pt x="146" y="178"/>
                  <a:pt x="145" y="178"/>
                </a:cubicBezTo>
                <a:cubicBezTo>
                  <a:pt x="143" y="177"/>
                  <a:pt x="141" y="177"/>
                  <a:pt x="140" y="178"/>
                </a:cubicBezTo>
                <a:cubicBezTo>
                  <a:pt x="139" y="178"/>
                  <a:pt x="138" y="178"/>
                  <a:pt x="138" y="179"/>
                </a:cubicBezTo>
                <a:cubicBezTo>
                  <a:pt x="138" y="179"/>
                  <a:pt x="137" y="179"/>
                  <a:pt x="137" y="180"/>
                </a:cubicBezTo>
                <a:cubicBezTo>
                  <a:pt x="136" y="180"/>
                  <a:pt x="136" y="180"/>
                  <a:pt x="135" y="180"/>
                </a:cubicBezTo>
                <a:cubicBezTo>
                  <a:pt x="135" y="180"/>
                  <a:pt x="135" y="180"/>
                  <a:pt x="134" y="180"/>
                </a:cubicBezTo>
                <a:cubicBezTo>
                  <a:pt x="135" y="180"/>
                  <a:pt x="135" y="180"/>
                  <a:pt x="135" y="180"/>
                </a:cubicBezTo>
                <a:cubicBezTo>
                  <a:pt x="140" y="182"/>
                  <a:pt x="146" y="181"/>
                  <a:pt x="152" y="179"/>
                </a:cubicBezTo>
                <a:cubicBezTo>
                  <a:pt x="152" y="179"/>
                  <a:pt x="152" y="179"/>
                  <a:pt x="153" y="179"/>
                </a:cubicBezTo>
                <a:close/>
                <a:moveTo>
                  <a:pt x="34" y="61"/>
                </a:moveTo>
                <a:cubicBezTo>
                  <a:pt x="34" y="61"/>
                  <a:pt x="35" y="60"/>
                  <a:pt x="35" y="60"/>
                </a:cubicBezTo>
                <a:cubicBezTo>
                  <a:pt x="37" y="58"/>
                  <a:pt x="39" y="55"/>
                  <a:pt x="40" y="53"/>
                </a:cubicBezTo>
                <a:cubicBezTo>
                  <a:pt x="41" y="52"/>
                  <a:pt x="41" y="51"/>
                  <a:pt x="41" y="50"/>
                </a:cubicBezTo>
                <a:cubicBezTo>
                  <a:pt x="40" y="50"/>
                  <a:pt x="39" y="49"/>
                  <a:pt x="38" y="50"/>
                </a:cubicBezTo>
                <a:cubicBezTo>
                  <a:pt x="37" y="52"/>
                  <a:pt x="35" y="54"/>
                  <a:pt x="34" y="55"/>
                </a:cubicBezTo>
                <a:cubicBezTo>
                  <a:pt x="33" y="56"/>
                  <a:pt x="33" y="56"/>
                  <a:pt x="33" y="56"/>
                </a:cubicBezTo>
                <a:cubicBezTo>
                  <a:pt x="33" y="58"/>
                  <a:pt x="34" y="59"/>
                  <a:pt x="34" y="61"/>
                </a:cubicBezTo>
                <a:close/>
                <a:moveTo>
                  <a:pt x="98" y="25"/>
                </a:moveTo>
                <a:cubicBezTo>
                  <a:pt x="99" y="24"/>
                  <a:pt x="100" y="23"/>
                  <a:pt x="101" y="22"/>
                </a:cubicBezTo>
                <a:cubicBezTo>
                  <a:pt x="103" y="21"/>
                  <a:pt x="103" y="19"/>
                  <a:pt x="103" y="18"/>
                </a:cubicBezTo>
                <a:cubicBezTo>
                  <a:pt x="103" y="18"/>
                  <a:pt x="103" y="18"/>
                  <a:pt x="103" y="18"/>
                </a:cubicBezTo>
                <a:cubicBezTo>
                  <a:pt x="101" y="17"/>
                  <a:pt x="99" y="17"/>
                  <a:pt x="97" y="17"/>
                </a:cubicBezTo>
                <a:cubicBezTo>
                  <a:pt x="97" y="17"/>
                  <a:pt x="96" y="17"/>
                  <a:pt x="96" y="17"/>
                </a:cubicBezTo>
                <a:cubicBezTo>
                  <a:pt x="96" y="18"/>
                  <a:pt x="95" y="18"/>
                  <a:pt x="95" y="18"/>
                </a:cubicBezTo>
                <a:cubicBezTo>
                  <a:pt x="95" y="19"/>
                  <a:pt x="96" y="20"/>
                  <a:pt x="96" y="20"/>
                </a:cubicBezTo>
                <a:cubicBezTo>
                  <a:pt x="96" y="22"/>
                  <a:pt x="97" y="23"/>
                  <a:pt x="98" y="24"/>
                </a:cubicBezTo>
                <a:cubicBezTo>
                  <a:pt x="98" y="24"/>
                  <a:pt x="98" y="24"/>
                  <a:pt x="98" y="25"/>
                </a:cubicBezTo>
                <a:close/>
                <a:moveTo>
                  <a:pt x="42" y="182"/>
                </a:moveTo>
                <a:cubicBezTo>
                  <a:pt x="45" y="181"/>
                  <a:pt x="49" y="181"/>
                  <a:pt x="53" y="181"/>
                </a:cubicBezTo>
                <a:cubicBezTo>
                  <a:pt x="53" y="180"/>
                  <a:pt x="53" y="178"/>
                  <a:pt x="53" y="177"/>
                </a:cubicBezTo>
                <a:cubicBezTo>
                  <a:pt x="51" y="177"/>
                  <a:pt x="50" y="177"/>
                  <a:pt x="49" y="177"/>
                </a:cubicBezTo>
                <a:cubicBezTo>
                  <a:pt x="47" y="177"/>
                  <a:pt x="45" y="178"/>
                  <a:pt x="43" y="178"/>
                </a:cubicBezTo>
                <a:cubicBezTo>
                  <a:pt x="43" y="178"/>
                  <a:pt x="43" y="179"/>
                  <a:pt x="42" y="179"/>
                </a:cubicBezTo>
                <a:cubicBezTo>
                  <a:pt x="42" y="180"/>
                  <a:pt x="42" y="181"/>
                  <a:pt x="42" y="182"/>
                </a:cubicBezTo>
                <a:close/>
                <a:moveTo>
                  <a:pt x="163" y="92"/>
                </a:moveTo>
                <a:cubicBezTo>
                  <a:pt x="166" y="90"/>
                  <a:pt x="168" y="89"/>
                  <a:pt x="171" y="87"/>
                </a:cubicBezTo>
                <a:cubicBezTo>
                  <a:pt x="171" y="86"/>
                  <a:pt x="171" y="85"/>
                  <a:pt x="171" y="83"/>
                </a:cubicBezTo>
                <a:cubicBezTo>
                  <a:pt x="168" y="84"/>
                  <a:pt x="165" y="86"/>
                  <a:pt x="163" y="87"/>
                </a:cubicBezTo>
                <a:cubicBezTo>
                  <a:pt x="163" y="88"/>
                  <a:pt x="163" y="90"/>
                  <a:pt x="163" y="92"/>
                </a:cubicBezTo>
                <a:close/>
                <a:moveTo>
                  <a:pt x="139" y="174"/>
                </a:moveTo>
                <a:cubicBezTo>
                  <a:pt x="139" y="174"/>
                  <a:pt x="139" y="174"/>
                  <a:pt x="139" y="174"/>
                </a:cubicBezTo>
                <a:cubicBezTo>
                  <a:pt x="141" y="174"/>
                  <a:pt x="142" y="175"/>
                  <a:pt x="143" y="174"/>
                </a:cubicBezTo>
                <a:cubicBezTo>
                  <a:pt x="146" y="174"/>
                  <a:pt x="150" y="173"/>
                  <a:pt x="153" y="172"/>
                </a:cubicBezTo>
                <a:cubicBezTo>
                  <a:pt x="154" y="172"/>
                  <a:pt x="154" y="172"/>
                  <a:pt x="154" y="172"/>
                </a:cubicBezTo>
                <a:cubicBezTo>
                  <a:pt x="154" y="171"/>
                  <a:pt x="154" y="171"/>
                  <a:pt x="154" y="170"/>
                </a:cubicBezTo>
                <a:cubicBezTo>
                  <a:pt x="152" y="170"/>
                  <a:pt x="149" y="170"/>
                  <a:pt x="147" y="170"/>
                </a:cubicBezTo>
                <a:cubicBezTo>
                  <a:pt x="146" y="170"/>
                  <a:pt x="146" y="170"/>
                  <a:pt x="145" y="171"/>
                </a:cubicBezTo>
                <a:cubicBezTo>
                  <a:pt x="143" y="172"/>
                  <a:pt x="141" y="173"/>
                  <a:pt x="139" y="174"/>
                </a:cubicBezTo>
                <a:close/>
                <a:moveTo>
                  <a:pt x="170" y="188"/>
                </a:moveTo>
                <a:cubicBezTo>
                  <a:pt x="169" y="190"/>
                  <a:pt x="169" y="191"/>
                  <a:pt x="169" y="193"/>
                </a:cubicBezTo>
                <a:cubicBezTo>
                  <a:pt x="170" y="193"/>
                  <a:pt x="170" y="193"/>
                  <a:pt x="170" y="193"/>
                </a:cubicBezTo>
                <a:cubicBezTo>
                  <a:pt x="173" y="192"/>
                  <a:pt x="175" y="192"/>
                  <a:pt x="178" y="191"/>
                </a:cubicBezTo>
                <a:cubicBezTo>
                  <a:pt x="179" y="191"/>
                  <a:pt x="179" y="191"/>
                  <a:pt x="179" y="189"/>
                </a:cubicBezTo>
                <a:cubicBezTo>
                  <a:pt x="179" y="189"/>
                  <a:pt x="179" y="189"/>
                  <a:pt x="179" y="188"/>
                </a:cubicBezTo>
                <a:cubicBezTo>
                  <a:pt x="176" y="188"/>
                  <a:pt x="173" y="188"/>
                  <a:pt x="170" y="188"/>
                </a:cubicBezTo>
                <a:close/>
                <a:moveTo>
                  <a:pt x="123" y="197"/>
                </a:moveTo>
                <a:cubicBezTo>
                  <a:pt x="126" y="197"/>
                  <a:pt x="128" y="197"/>
                  <a:pt x="131" y="197"/>
                </a:cubicBezTo>
                <a:cubicBezTo>
                  <a:pt x="131" y="195"/>
                  <a:pt x="131" y="194"/>
                  <a:pt x="131" y="193"/>
                </a:cubicBezTo>
                <a:cubicBezTo>
                  <a:pt x="129" y="193"/>
                  <a:pt x="126" y="193"/>
                  <a:pt x="123" y="193"/>
                </a:cubicBezTo>
                <a:cubicBezTo>
                  <a:pt x="123" y="194"/>
                  <a:pt x="123" y="196"/>
                  <a:pt x="123" y="197"/>
                </a:cubicBezTo>
                <a:close/>
                <a:moveTo>
                  <a:pt x="185" y="122"/>
                </a:moveTo>
                <a:cubicBezTo>
                  <a:pt x="184" y="122"/>
                  <a:pt x="184" y="122"/>
                  <a:pt x="184" y="123"/>
                </a:cubicBezTo>
                <a:cubicBezTo>
                  <a:pt x="182" y="124"/>
                  <a:pt x="180" y="125"/>
                  <a:pt x="178" y="127"/>
                </a:cubicBezTo>
                <a:cubicBezTo>
                  <a:pt x="178" y="127"/>
                  <a:pt x="178" y="127"/>
                  <a:pt x="178" y="128"/>
                </a:cubicBezTo>
                <a:cubicBezTo>
                  <a:pt x="178" y="131"/>
                  <a:pt x="178" y="134"/>
                  <a:pt x="179" y="137"/>
                </a:cubicBezTo>
                <a:cubicBezTo>
                  <a:pt x="179" y="137"/>
                  <a:pt x="179" y="137"/>
                  <a:pt x="179" y="138"/>
                </a:cubicBezTo>
                <a:cubicBezTo>
                  <a:pt x="180" y="138"/>
                  <a:pt x="180" y="137"/>
                  <a:pt x="180" y="136"/>
                </a:cubicBezTo>
                <a:cubicBezTo>
                  <a:pt x="181" y="133"/>
                  <a:pt x="181" y="130"/>
                  <a:pt x="182" y="127"/>
                </a:cubicBezTo>
                <a:cubicBezTo>
                  <a:pt x="182" y="126"/>
                  <a:pt x="182" y="125"/>
                  <a:pt x="183" y="125"/>
                </a:cubicBezTo>
                <a:cubicBezTo>
                  <a:pt x="183" y="124"/>
                  <a:pt x="184" y="124"/>
                  <a:pt x="185" y="124"/>
                </a:cubicBezTo>
                <a:cubicBezTo>
                  <a:pt x="185" y="124"/>
                  <a:pt x="185" y="123"/>
                  <a:pt x="185" y="122"/>
                </a:cubicBezTo>
                <a:close/>
                <a:moveTo>
                  <a:pt x="79" y="40"/>
                </a:moveTo>
                <a:cubicBezTo>
                  <a:pt x="77" y="41"/>
                  <a:pt x="75" y="41"/>
                  <a:pt x="73" y="41"/>
                </a:cubicBezTo>
                <a:cubicBezTo>
                  <a:pt x="72" y="42"/>
                  <a:pt x="72" y="42"/>
                  <a:pt x="72" y="43"/>
                </a:cubicBezTo>
                <a:cubicBezTo>
                  <a:pt x="72" y="44"/>
                  <a:pt x="72" y="46"/>
                  <a:pt x="72" y="48"/>
                </a:cubicBezTo>
                <a:cubicBezTo>
                  <a:pt x="73" y="48"/>
                  <a:pt x="74" y="48"/>
                  <a:pt x="75" y="47"/>
                </a:cubicBezTo>
                <a:cubicBezTo>
                  <a:pt x="76" y="45"/>
                  <a:pt x="78" y="44"/>
                  <a:pt x="79" y="43"/>
                </a:cubicBezTo>
                <a:cubicBezTo>
                  <a:pt x="80" y="42"/>
                  <a:pt x="80" y="41"/>
                  <a:pt x="79" y="40"/>
                </a:cubicBezTo>
                <a:close/>
                <a:moveTo>
                  <a:pt x="170" y="75"/>
                </a:moveTo>
                <a:cubicBezTo>
                  <a:pt x="167" y="77"/>
                  <a:pt x="165" y="78"/>
                  <a:pt x="163" y="79"/>
                </a:cubicBezTo>
                <a:cubicBezTo>
                  <a:pt x="163" y="79"/>
                  <a:pt x="163" y="80"/>
                  <a:pt x="163" y="80"/>
                </a:cubicBezTo>
                <a:cubicBezTo>
                  <a:pt x="163" y="81"/>
                  <a:pt x="163" y="82"/>
                  <a:pt x="163" y="84"/>
                </a:cubicBezTo>
                <a:cubicBezTo>
                  <a:pt x="165" y="83"/>
                  <a:pt x="168" y="82"/>
                  <a:pt x="170" y="81"/>
                </a:cubicBezTo>
                <a:cubicBezTo>
                  <a:pt x="170" y="79"/>
                  <a:pt x="170" y="77"/>
                  <a:pt x="170" y="75"/>
                </a:cubicBezTo>
                <a:close/>
                <a:moveTo>
                  <a:pt x="21" y="197"/>
                </a:moveTo>
                <a:cubicBezTo>
                  <a:pt x="21" y="198"/>
                  <a:pt x="21" y="199"/>
                  <a:pt x="21" y="199"/>
                </a:cubicBezTo>
                <a:cubicBezTo>
                  <a:pt x="21" y="200"/>
                  <a:pt x="20" y="201"/>
                  <a:pt x="19" y="201"/>
                </a:cubicBezTo>
                <a:cubicBezTo>
                  <a:pt x="19" y="201"/>
                  <a:pt x="18" y="200"/>
                  <a:pt x="18" y="200"/>
                </a:cubicBezTo>
                <a:cubicBezTo>
                  <a:pt x="18" y="199"/>
                  <a:pt x="18" y="199"/>
                  <a:pt x="18" y="198"/>
                </a:cubicBezTo>
                <a:cubicBezTo>
                  <a:pt x="18" y="199"/>
                  <a:pt x="18" y="200"/>
                  <a:pt x="18" y="201"/>
                </a:cubicBezTo>
                <a:cubicBezTo>
                  <a:pt x="18" y="201"/>
                  <a:pt x="18" y="201"/>
                  <a:pt x="18" y="202"/>
                </a:cubicBezTo>
                <a:cubicBezTo>
                  <a:pt x="19" y="202"/>
                  <a:pt x="20" y="203"/>
                  <a:pt x="21" y="203"/>
                </a:cubicBezTo>
                <a:cubicBezTo>
                  <a:pt x="24" y="204"/>
                  <a:pt x="26" y="204"/>
                  <a:pt x="28" y="203"/>
                </a:cubicBezTo>
                <a:cubicBezTo>
                  <a:pt x="28" y="203"/>
                  <a:pt x="28" y="203"/>
                  <a:pt x="28" y="203"/>
                </a:cubicBezTo>
                <a:cubicBezTo>
                  <a:pt x="27" y="201"/>
                  <a:pt x="25" y="200"/>
                  <a:pt x="24" y="199"/>
                </a:cubicBezTo>
                <a:cubicBezTo>
                  <a:pt x="24" y="198"/>
                  <a:pt x="23" y="198"/>
                  <a:pt x="23" y="198"/>
                </a:cubicBezTo>
                <a:cubicBezTo>
                  <a:pt x="22" y="198"/>
                  <a:pt x="22" y="197"/>
                  <a:pt x="21" y="197"/>
                </a:cubicBezTo>
                <a:close/>
                <a:moveTo>
                  <a:pt x="208" y="28"/>
                </a:moveTo>
                <a:cubicBezTo>
                  <a:pt x="206" y="25"/>
                  <a:pt x="201" y="21"/>
                  <a:pt x="200" y="21"/>
                </a:cubicBezTo>
                <a:cubicBezTo>
                  <a:pt x="201" y="24"/>
                  <a:pt x="201" y="27"/>
                  <a:pt x="201" y="30"/>
                </a:cubicBezTo>
                <a:cubicBezTo>
                  <a:pt x="204" y="29"/>
                  <a:pt x="206" y="28"/>
                  <a:pt x="208" y="28"/>
                </a:cubicBezTo>
                <a:close/>
                <a:moveTo>
                  <a:pt x="76" y="133"/>
                </a:moveTo>
                <a:cubicBezTo>
                  <a:pt x="77" y="133"/>
                  <a:pt x="78" y="133"/>
                  <a:pt x="79" y="133"/>
                </a:cubicBezTo>
                <a:cubicBezTo>
                  <a:pt x="80" y="133"/>
                  <a:pt x="82" y="133"/>
                  <a:pt x="82" y="131"/>
                </a:cubicBezTo>
                <a:cubicBezTo>
                  <a:pt x="82" y="129"/>
                  <a:pt x="82" y="127"/>
                  <a:pt x="82" y="125"/>
                </a:cubicBezTo>
                <a:cubicBezTo>
                  <a:pt x="81" y="125"/>
                  <a:pt x="80" y="125"/>
                  <a:pt x="78" y="126"/>
                </a:cubicBezTo>
                <a:cubicBezTo>
                  <a:pt x="78" y="126"/>
                  <a:pt x="78" y="126"/>
                  <a:pt x="78" y="127"/>
                </a:cubicBezTo>
                <a:cubicBezTo>
                  <a:pt x="77" y="128"/>
                  <a:pt x="77" y="130"/>
                  <a:pt x="76" y="133"/>
                </a:cubicBezTo>
                <a:close/>
                <a:moveTo>
                  <a:pt x="139" y="89"/>
                </a:moveTo>
                <a:cubicBezTo>
                  <a:pt x="139" y="86"/>
                  <a:pt x="138" y="84"/>
                  <a:pt x="138" y="82"/>
                </a:cubicBezTo>
                <a:cubicBezTo>
                  <a:pt x="136" y="84"/>
                  <a:pt x="131" y="92"/>
                  <a:pt x="130" y="93"/>
                </a:cubicBezTo>
                <a:cubicBezTo>
                  <a:pt x="133" y="92"/>
                  <a:pt x="136" y="90"/>
                  <a:pt x="139" y="89"/>
                </a:cubicBezTo>
                <a:close/>
                <a:moveTo>
                  <a:pt x="169" y="45"/>
                </a:moveTo>
                <a:cubicBezTo>
                  <a:pt x="169" y="46"/>
                  <a:pt x="169" y="47"/>
                  <a:pt x="169" y="48"/>
                </a:cubicBezTo>
                <a:cubicBezTo>
                  <a:pt x="169" y="49"/>
                  <a:pt x="170" y="50"/>
                  <a:pt x="170" y="51"/>
                </a:cubicBezTo>
                <a:cubicBezTo>
                  <a:pt x="171" y="50"/>
                  <a:pt x="172" y="50"/>
                  <a:pt x="173" y="50"/>
                </a:cubicBezTo>
                <a:cubicBezTo>
                  <a:pt x="173" y="49"/>
                  <a:pt x="173" y="48"/>
                  <a:pt x="173" y="47"/>
                </a:cubicBezTo>
                <a:cubicBezTo>
                  <a:pt x="173" y="46"/>
                  <a:pt x="173" y="46"/>
                  <a:pt x="173" y="45"/>
                </a:cubicBezTo>
                <a:cubicBezTo>
                  <a:pt x="173" y="44"/>
                  <a:pt x="174" y="44"/>
                  <a:pt x="175" y="44"/>
                </a:cubicBezTo>
                <a:cubicBezTo>
                  <a:pt x="175" y="44"/>
                  <a:pt x="176" y="44"/>
                  <a:pt x="176" y="45"/>
                </a:cubicBezTo>
                <a:cubicBezTo>
                  <a:pt x="176" y="46"/>
                  <a:pt x="177" y="46"/>
                  <a:pt x="177" y="47"/>
                </a:cubicBezTo>
                <a:cubicBezTo>
                  <a:pt x="177" y="47"/>
                  <a:pt x="177" y="47"/>
                  <a:pt x="177" y="48"/>
                </a:cubicBezTo>
                <a:cubicBezTo>
                  <a:pt x="177" y="48"/>
                  <a:pt x="177" y="48"/>
                  <a:pt x="177" y="48"/>
                </a:cubicBezTo>
                <a:cubicBezTo>
                  <a:pt x="177" y="45"/>
                  <a:pt x="177" y="43"/>
                  <a:pt x="176" y="41"/>
                </a:cubicBezTo>
                <a:cubicBezTo>
                  <a:pt x="174" y="42"/>
                  <a:pt x="171" y="43"/>
                  <a:pt x="169" y="45"/>
                </a:cubicBezTo>
                <a:close/>
                <a:moveTo>
                  <a:pt x="178" y="55"/>
                </a:moveTo>
                <a:cubicBezTo>
                  <a:pt x="179" y="57"/>
                  <a:pt x="179" y="59"/>
                  <a:pt x="179" y="61"/>
                </a:cubicBezTo>
                <a:cubicBezTo>
                  <a:pt x="181" y="60"/>
                  <a:pt x="182" y="60"/>
                  <a:pt x="183" y="60"/>
                </a:cubicBezTo>
                <a:cubicBezTo>
                  <a:pt x="183" y="58"/>
                  <a:pt x="183" y="57"/>
                  <a:pt x="183" y="56"/>
                </a:cubicBezTo>
                <a:cubicBezTo>
                  <a:pt x="183" y="54"/>
                  <a:pt x="184" y="53"/>
                  <a:pt x="183" y="51"/>
                </a:cubicBezTo>
                <a:cubicBezTo>
                  <a:pt x="182" y="53"/>
                  <a:pt x="180" y="54"/>
                  <a:pt x="178" y="55"/>
                </a:cubicBezTo>
                <a:close/>
                <a:moveTo>
                  <a:pt x="73" y="135"/>
                </a:moveTo>
                <a:cubicBezTo>
                  <a:pt x="70" y="134"/>
                  <a:pt x="68" y="134"/>
                  <a:pt x="67" y="136"/>
                </a:cubicBezTo>
                <a:cubicBezTo>
                  <a:pt x="66" y="137"/>
                  <a:pt x="66" y="137"/>
                  <a:pt x="66" y="137"/>
                </a:cubicBezTo>
                <a:cubicBezTo>
                  <a:pt x="65" y="138"/>
                  <a:pt x="65" y="140"/>
                  <a:pt x="65" y="141"/>
                </a:cubicBezTo>
                <a:cubicBezTo>
                  <a:pt x="67" y="141"/>
                  <a:pt x="69" y="141"/>
                  <a:pt x="70" y="140"/>
                </a:cubicBezTo>
                <a:cubicBezTo>
                  <a:pt x="71" y="140"/>
                  <a:pt x="71" y="140"/>
                  <a:pt x="71" y="140"/>
                </a:cubicBezTo>
                <a:cubicBezTo>
                  <a:pt x="72" y="138"/>
                  <a:pt x="72" y="137"/>
                  <a:pt x="73" y="135"/>
                </a:cubicBezTo>
                <a:close/>
                <a:moveTo>
                  <a:pt x="62" y="99"/>
                </a:moveTo>
                <a:cubicBezTo>
                  <a:pt x="62" y="99"/>
                  <a:pt x="61" y="99"/>
                  <a:pt x="61" y="99"/>
                </a:cubicBezTo>
                <a:cubicBezTo>
                  <a:pt x="60" y="99"/>
                  <a:pt x="59" y="99"/>
                  <a:pt x="58" y="100"/>
                </a:cubicBezTo>
                <a:cubicBezTo>
                  <a:pt x="56" y="104"/>
                  <a:pt x="53" y="108"/>
                  <a:pt x="51" y="111"/>
                </a:cubicBezTo>
                <a:cubicBezTo>
                  <a:pt x="50" y="112"/>
                  <a:pt x="50" y="112"/>
                  <a:pt x="50" y="112"/>
                </a:cubicBezTo>
                <a:cubicBezTo>
                  <a:pt x="51" y="112"/>
                  <a:pt x="52" y="112"/>
                  <a:pt x="53" y="111"/>
                </a:cubicBezTo>
                <a:cubicBezTo>
                  <a:pt x="55" y="108"/>
                  <a:pt x="58" y="104"/>
                  <a:pt x="61" y="100"/>
                </a:cubicBezTo>
                <a:cubicBezTo>
                  <a:pt x="62" y="100"/>
                  <a:pt x="62" y="100"/>
                  <a:pt x="62" y="99"/>
                </a:cubicBezTo>
                <a:close/>
                <a:moveTo>
                  <a:pt x="113" y="198"/>
                </a:moveTo>
                <a:cubicBezTo>
                  <a:pt x="115" y="198"/>
                  <a:pt x="118" y="198"/>
                  <a:pt x="120" y="198"/>
                </a:cubicBezTo>
                <a:cubicBezTo>
                  <a:pt x="120" y="196"/>
                  <a:pt x="121" y="195"/>
                  <a:pt x="121" y="193"/>
                </a:cubicBezTo>
                <a:cubicBezTo>
                  <a:pt x="118" y="193"/>
                  <a:pt x="116" y="194"/>
                  <a:pt x="113" y="194"/>
                </a:cubicBezTo>
                <a:cubicBezTo>
                  <a:pt x="113" y="195"/>
                  <a:pt x="113" y="197"/>
                  <a:pt x="113" y="198"/>
                </a:cubicBezTo>
                <a:close/>
                <a:moveTo>
                  <a:pt x="98" y="171"/>
                </a:moveTo>
                <a:cubicBezTo>
                  <a:pt x="98" y="171"/>
                  <a:pt x="98" y="171"/>
                  <a:pt x="98" y="171"/>
                </a:cubicBezTo>
                <a:cubicBezTo>
                  <a:pt x="101" y="170"/>
                  <a:pt x="105" y="169"/>
                  <a:pt x="108" y="168"/>
                </a:cubicBezTo>
                <a:cubicBezTo>
                  <a:pt x="109" y="166"/>
                  <a:pt x="109" y="165"/>
                  <a:pt x="109" y="162"/>
                </a:cubicBezTo>
                <a:cubicBezTo>
                  <a:pt x="105" y="165"/>
                  <a:pt x="101" y="168"/>
                  <a:pt x="98" y="171"/>
                </a:cubicBezTo>
                <a:close/>
                <a:moveTo>
                  <a:pt x="152" y="44"/>
                </a:moveTo>
                <a:cubicBezTo>
                  <a:pt x="153" y="44"/>
                  <a:pt x="160" y="42"/>
                  <a:pt x="161" y="41"/>
                </a:cubicBezTo>
                <a:cubicBezTo>
                  <a:pt x="162" y="39"/>
                  <a:pt x="162" y="38"/>
                  <a:pt x="162" y="36"/>
                </a:cubicBezTo>
                <a:cubicBezTo>
                  <a:pt x="158" y="38"/>
                  <a:pt x="155" y="40"/>
                  <a:pt x="152" y="42"/>
                </a:cubicBezTo>
                <a:cubicBezTo>
                  <a:pt x="152" y="43"/>
                  <a:pt x="152" y="43"/>
                  <a:pt x="152" y="44"/>
                </a:cubicBezTo>
                <a:close/>
                <a:moveTo>
                  <a:pt x="163" y="76"/>
                </a:moveTo>
                <a:cubicBezTo>
                  <a:pt x="165" y="75"/>
                  <a:pt x="167" y="74"/>
                  <a:pt x="169" y="72"/>
                </a:cubicBezTo>
                <a:cubicBezTo>
                  <a:pt x="169" y="72"/>
                  <a:pt x="169" y="72"/>
                  <a:pt x="169" y="72"/>
                </a:cubicBezTo>
                <a:cubicBezTo>
                  <a:pt x="169" y="70"/>
                  <a:pt x="169" y="69"/>
                  <a:pt x="169" y="68"/>
                </a:cubicBezTo>
                <a:cubicBezTo>
                  <a:pt x="167" y="69"/>
                  <a:pt x="165" y="70"/>
                  <a:pt x="163" y="70"/>
                </a:cubicBezTo>
                <a:cubicBezTo>
                  <a:pt x="163" y="72"/>
                  <a:pt x="163" y="74"/>
                  <a:pt x="163" y="76"/>
                </a:cubicBezTo>
                <a:close/>
                <a:moveTo>
                  <a:pt x="23" y="125"/>
                </a:moveTo>
                <a:cubicBezTo>
                  <a:pt x="22" y="126"/>
                  <a:pt x="22" y="126"/>
                  <a:pt x="22" y="126"/>
                </a:cubicBezTo>
                <a:cubicBezTo>
                  <a:pt x="21" y="127"/>
                  <a:pt x="21" y="128"/>
                  <a:pt x="21" y="129"/>
                </a:cubicBezTo>
                <a:cubicBezTo>
                  <a:pt x="22" y="137"/>
                  <a:pt x="23" y="145"/>
                  <a:pt x="24" y="153"/>
                </a:cubicBezTo>
                <a:cubicBezTo>
                  <a:pt x="24" y="154"/>
                  <a:pt x="24" y="155"/>
                  <a:pt x="24" y="156"/>
                </a:cubicBezTo>
                <a:cubicBezTo>
                  <a:pt x="24" y="156"/>
                  <a:pt x="24" y="156"/>
                  <a:pt x="24" y="156"/>
                </a:cubicBezTo>
                <a:cubicBezTo>
                  <a:pt x="24" y="146"/>
                  <a:pt x="23" y="136"/>
                  <a:pt x="23" y="125"/>
                </a:cubicBezTo>
                <a:close/>
                <a:moveTo>
                  <a:pt x="144" y="74"/>
                </a:moveTo>
                <a:cubicBezTo>
                  <a:pt x="144" y="74"/>
                  <a:pt x="143" y="74"/>
                  <a:pt x="143" y="74"/>
                </a:cubicBezTo>
                <a:cubicBezTo>
                  <a:pt x="142" y="76"/>
                  <a:pt x="141" y="77"/>
                  <a:pt x="140" y="78"/>
                </a:cubicBezTo>
                <a:cubicBezTo>
                  <a:pt x="140" y="79"/>
                  <a:pt x="140" y="79"/>
                  <a:pt x="140" y="80"/>
                </a:cubicBezTo>
                <a:cubicBezTo>
                  <a:pt x="141" y="82"/>
                  <a:pt x="141" y="84"/>
                  <a:pt x="142" y="86"/>
                </a:cubicBezTo>
                <a:cubicBezTo>
                  <a:pt x="142" y="87"/>
                  <a:pt x="142" y="87"/>
                  <a:pt x="142" y="88"/>
                </a:cubicBezTo>
                <a:cubicBezTo>
                  <a:pt x="144" y="87"/>
                  <a:pt x="144" y="87"/>
                  <a:pt x="144" y="85"/>
                </a:cubicBezTo>
                <a:cubicBezTo>
                  <a:pt x="144" y="82"/>
                  <a:pt x="144" y="79"/>
                  <a:pt x="144" y="76"/>
                </a:cubicBezTo>
                <a:cubicBezTo>
                  <a:pt x="144" y="76"/>
                  <a:pt x="144" y="75"/>
                  <a:pt x="144" y="74"/>
                </a:cubicBezTo>
                <a:close/>
                <a:moveTo>
                  <a:pt x="57" y="7"/>
                </a:moveTo>
                <a:cubicBezTo>
                  <a:pt x="56" y="7"/>
                  <a:pt x="56" y="7"/>
                  <a:pt x="56" y="7"/>
                </a:cubicBezTo>
                <a:cubicBezTo>
                  <a:pt x="52" y="7"/>
                  <a:pt x="48" y="7"/>
                  <a:pt x="45" y="8"/>
                </a:cubicBezTo>
                <a:cubicBezTo>
                  <a:pt x="44" y="8"/>
                  <a:pt x="44" y="8"/>
                  <a:pt x="44" y="8"/>
                </a:cubicBezTo>
                <a:cubicBezTo>
                  <a:pt x="43" y="9"/>
                  <a:pt x="43" y="9"/>
                  <a:pt x="42" y="10"/>
                </a:cubicBezTo>
                <a:cubicBezTo>
                  <a:pt x="45" y="10"/>
                  <a:pt x="47" y="11"/>
                  <a:pt x="49" y="10"/>
                </a:cubicBezTo>
                <a:cubicBezTo>
                  <a:pt x="49" y="10"/>
                  <a:pt x="50" y="10"/>
                  <a:pt x="50" y="10"/>
                </a:cubicBezTo>
                <a:cubicBezTo>
                  <a:pt x="51" y="10"/>
                  <a:pt x="52" y="9"/>
                  <a:pt x="53" y="9"/>
                </a:cubicBezTo>
                <a:cubicBezTo>
                  <a:pt x="54" y="9"/>
                  <a:pt x="54" y="9"/>
                  <a:pt x="55" y="9"/>
                </a:cubicBezTo>
                <a:cubicBezTo>
                  <a:pt x="55" y="8"/>
                  <a:pt x="56" y="8"/>
                  <a:pt x="57" y="7"/>
                </a:cubicBezTo>
                <a:close/>
                <a:moveTo>
                  <a:pt x="76" y="17"/>
                </a:moveTo>
                <a:cubicBezTo>
                  <a:pt x="76" y="17"/>
                  <a:pt x="76" y="17"/>
                  <a:pt x="76" y="17"/>
                </a:cubicBezTo>
                <a:cubicBezTo>
                  <a:pt x="79" y="18"/>
                  <a:pt x="82" y="19"/>
                  <a:pt x="86" y="19"/>
                </a:cubicBezTo>
                <a:cubicBezTo>
                  <a:pt x="86" y="19"/>
                  <a:pt x="87" y="19"/>
                  <a:pt x="87" y="19"/>
                </a:cubicBezTo>
                <a:cubicBezTo>
                  <a:pt x="88" y="18"/>
                  <a:pt x="89" y="18"/>
                  <a:pt x="90" y="17"/>
                </a:cubicBezTo>
                <a:cubicBezTo>
                  <a:pt x="89" y="16"/>
                  <a:pt x="89" y="16"/>
                  <a:pt x="89" y="16"/>
                </a:cubicBezTo>
                <a:cubicBezTo>
                  <a:pt x="85" y="16"/>
                  <a:pt x="81" y="16"/>
                  <a:pt x="78" y="16"/>
                </a:cubicBezTo>
                <a:cubicBezTo>
                  <a:pt x="77" y="15"/>
                  <a:pt x="76" y="16"/>
                  <a:pt x="76" y="17"/>
                </a:cubicBezTo>
                <a:close/>
                <a:moveTo>
                  <a:pt x="98" y="128"/>
                </a:moveTo>
                <a:cubicBezTo>
                  <a:pt x="97" y="129"/>
                  <a:pt x="96" y="130"/>
                  <a:pt x="95" y="131"/>
                </a:cubicBezTo>
                <a:cubicBezTo>
                  <a:pt x="95" y="134"/>
                  <a:pt x="94" y="138"/>
                  <a:pt x="93" y="141"/>
                </a:cubicBezTo>
                <a:cubicBezTo>
                  <a:pt x="93" y="141"/>
                  <a:pt x="93" y="141"/>
                  <a:pt x="93" y="142"/>
                </a:cubicBezTo>
                <a:cubicBezTo>
                  <a:pt x="94" y="140"/>
                  <a:pt x="96" y="139"/>
                  <a:pt x="97" y="137"/>
                </a:cubicBezTo>
                <a:cubicBezTo>
                  <a:pt x="97" y="137"/>
                  <a:pt x="97" y="137"/>
                  <a:pt x="97" y="136"/>
                </a:cubicBezTo>
                <a:cubicBezTo>
                  <a:pt x="98" y="134"/>
                  <a:pt x="98" y="131"/>
                  <a:pt x="98" y="128"/>
                </a:cubicBezTo>
                <a:close/>
                <a:moveTo>
                  <a:pt x="56" y="156"/>
                </a:moveTo>
                <a:cubicBezTo>
                  <a:pt x="58" y="155"/>
                  <a:pt x="59" y="155"/>
                  <a:pt x="61" y="155"/>
                </a:cubicBezTo>
                <a:cubicBezTo>
                  <a:pt x="63" y="154"/>
                  <a:pt x="64" y="153"/>
                  <a:pt x="63" y="151"/>
                </a:cubicBezTo>
                <a:cubicBezTo>
                  <a:pt x="61" y="151"/>
                  <a:pt x="58" y="151"/>
                  <a:pt x="56" y="151"/>
                </a:cubicBezTo>
                <a:cubicBezTo>
                  <a:pt x="56" y="152"/>
                  <a:pt x="56" y="154"/>
                  <a:pt x="56" y="156"/>
                </a:cubicBezTo>
                <a:close/>
                <a:moveTo>
                  <a:pt x="108" y="61"/>
                </a:moveTo>
                <a:cubicBezTo>
                  <a:pt x="107" y="61"/>
                  <a:pt x="107" y="61"/>
                  <a:pt x="107" y="61"/>
                </a:cubicBezTo>
                <a:cubicBezTo>
                  <a:pt x="105" y="63"/>
                  <a:pt x="104" y="65"/>
                  <a:pt x="102" y="67"/>
                </a:cubicBezTo>
                <a:cubicBezTo>
                  <a:pt x="102" y="67"/>
                  <a:pt x="102" y="67"/>
                  <a:pt x="102" y="67"/>
                </a:cubicBezTo>
                <a:cubicBezTo>
                  <a:pt x="102" y="68"/>
                  <a:pt x="102" y="69"/>
                  <a:pt x="102" y="70"/>
                </a:cubicBezTo>
                <a:cubicBezTo>
                  <a:pt x="104" y="69"/>
                  <a:pt x="106" y="68"/>
                  <a:pt x="108" y="68"/>
                </a:cubicBezTo>
                <a:cubicBezTo>
                  <a:pt x="108" y="66"/>
                  <a:pt x="108" y="63"/>
                  <a:pt x="108" y="61"/>
                </a:cubicBezTo>
                <a:close/>
                <a:moveTo>
                  <a:pt x="155" y="66"/>
                </a:moveTo>
                <a:cubicBezTo>
                  <a:pt x="157" y="65"/>
                  <a:pt x="158" y="64"/>
                  <a:pt x="160" y="63"/>
                </a:cubicBezTo>
                <a:cubicBezTo>
                  <a:pt x="160" y="63"/>
                  <a:pt x="160" y="62"/>
                  <a:pt x="160" y="62"/>
                </a:cubicBezTo>
                <a:cubicBezTo>
                  <a:pt x="160" y="61"/>
                  <a:pt x="160" y="59"/>
                  <a:pt x="160" y="58"/>
                </a:cubicBezTo>
                <a:cubicBezTo>
                  <a:pt x="158" y="58"/>
                  <a:pt x="156" y="59"/>
                  <a:pt x="154" y="60"/>
                </a:cubicBezTo>
                <a:cubicBezTo>
                  <a:pt x="155" y="61"/>
                  <a:pt x="155" y="62"/>
                  <a:pt x="155" y="63"/>
                </a:cubicBezTo>
                <a:cubicBezTo>
                  <a:pt x="156" y="64"/>
                  <a:pt x="156" y="64"/>
                  <a:pt x="155" y="66"/>
                </a:cubicBezTo>
                <a:close/>
                <a:moveTo>
                  <a:pt x="105" y="145"/>
                </a:moveTo>
                <a:cubicBezTo>
                  <a:pt x="104" y="146"/>
                  <a:pt x="102" y="146"/>
                  <a:pt x="101" y="147"/>
                </a:cubicBezTo>
                <a:cubicBezTo>
                  <a:pt x="100" y="147"/>
                  <a:pt x="99" y="148"/>
                  <a:pt x="100" y="149"/>
                </a:cubicBezTo>
                <a:cubicBezTo>
                  <a:pt x="100" y="151"/>
                  <a:pt x="100" y="152"/>
                  <a:pt x="100" y="154"/>
                </a:cubicBezTo>
                <a:cubicBezTo>
                  <a:pt x="100" y="155"/>
                  <a:pt x="100" y="155"/>
                  <a:pt x="100" y="156"/>
                </a:cubicBezTo>
                <a:cubicBezTo>
                  <a:pt x="100" y="156"/>
                  <a:pt x="101" y="156"/>
                  <a:pt x="101" y="156"/>
                </a:cubicBezTo>
                <a:cubicBezTo>
                  <a:pt x="103" y="152"/>
                  <a:pt x="104" y="149"/>
                  <a:pt x="105" y="145"/>
                </a:cubicBezTo>
                <a:close/>
                <a:moveTo>
                  <a:pt x="100" y="139"/>
                </a:moveTo>
                <a:cubicBezTo>
                  <a:pt x="100" y="139"/>
                  <a:pt x="100" y="139"/>
                  <a:pt x="101" y="139"/>
                </a:cubicBezTo>
                <a:cubicBezTo>
                  <a:pt x="104" y="136"/>
                  <a:pt x="107" y="134"/>
                  <a:pt x="110" y="131"/>
                </a:cubicBezTo>
                <a:cubicBezTo>
                  <a:pt x="110" y="131"/>
                  <a:pt x="110" y="131"/>
                  <a:pt x="111" y="130"/>
                </a:cubicBezTo>
                <a:cubicBezTo>
                  <a:pt x="111" y="129"/>
                  <a:pt x="111" y="127"/>
                  <a:pt x="112" y="126"/>
                </a:cubicBezTo>
                <a:cubicBezTo>
                  <a:pt x="112" y="126"/>
                  <a:pt x="111" y="126"/>
                  <a:pt x="111" y="126"/>
                </a:cubicBezTo>
                <a:cubicBezTo>
                  <a:pt x="108" y="130"/>
                  <a:pt x="104" y="134"/>
                  <a:pt x="100" y="138"/>
                </a:cubicBezTo>
                <a:cubicBezTo>
                  <a:pt x="100" y="138"/>
                  <a:pt x="100" y="139"/>
                  <a:pt x="100" y="139"/>
                </a:cubicBezTo>
                <a:close/>
                <a:moveTo>
                  <a:pt x="152" y="47"/>
                </a:moveTo>
                <a:cubicBezTo>
                  <a:pt x="153" y="48"/>
                  <a:pt x="153" y="50"/>
                  <a:pt x="153" y="51"/>
                </a:cubicBezTo>
                <a:cubicBezTo>
                  <a:pt x="156" y="50"/>
                  <a:pt x="158" y="48"/>
                  <a:pt x="160" y="47"/>
                </a:cubicBezTo>
                <a:cubicBezTo>
                  <a:pt x="161" y="46"/>
                  <a:pt x="161" y="46"/>
                  <a:pt x="161" y="44"/>
                </a:cubicBezTo>
                <a:cubicBezTo>
                  <a:pt x="158" y="45"/>
                  <a:pt x="155" y="46"/>
                  <a:pt x="152" y="47"/>
                </a:cubicBezTo>
                <a:close/>
                <a:moveTo>
                  <a:pt x="176" y="36"/>
                </a:moveTo>
                <a:cubicBezTo>
                  <a:pt x="176" y="34"/>
                  <a:pt x="176" y="31"/>
                  <a:pt x="175" y="29"/>
                </a:cubicBezTo>
                <a:cubicBezTo>
                  <a:pt x="174" y="29"/>
                  <a:pt x="174" y="30"/>
                  <a:pt x="173" y="30"/>
                </a:cubicBezTo>
                <a:cubicBezTo>
                  <a:pt x="172" y="31"/>
                  <a:pt x="172" y="31"/>
                  <a:pt x="172" y="32"/>
                </a:cubicBezTo>
                <a:cubicBezTo>
                  <a:pt x="171" y="33"/>
                  <a:pt x="171" y="35"/>
                  <a:pt x="171" y="37"/>
                </a:cubicBezTo>
                <a:cubicBezTo>
                  <a:pt x="171" y="37"/>
                  <a:pt x="171" y="37"/>
                  <a:pt x="171" y="38"/>
                </a:cubicBezTo>
                <a:cubicBezTo>
                  <a:pt x="172" y="37"/>
                  <a:pt x="174" y="37"/>
                  <a:pt x="176" y="36"/>
                </a:cubicBezTo>
                <a:close/>
                <a:moveTo>
                  <a:pt x="116" y="139"/>
                </a:moveTo>
                <a:cubicBezTo>
                  <a:pt x="114" y="141"/>
                  <a:pt x="112" y="142"/>
                  <a:pt x="109" y="143"/>
                </a:cubicBezTo>
                <a:cubicBezTo>
                  <a:pt x="109" y="143"/>
                  <a:pt x="109" y="144"/>
                  <a:pt x="108" y="144"/>
                </a:cubicBezTo>
                <a:cubicBezTo>
                  <a:pt x="110" y="145"/>
                  <a:pt x="111" y="146"/>
                  <a:pt x="111" y="148"/>
                </a:cubicBezTo>
                <a:cubicBezTo>
                  <a:pt x="113" y="146"/>
                  <a:pt x="114" y="145"/>
                  <a:pt x="115" y="144"/>
                </a:cubicBezTo>
                <a:cubicBezTo>
                  <a:pt x="116" y="143"/>
                  <a:pt x="117" y="141"/>
                  <a:pt x="116" y="139"/>
                </a:cubicBezTo>
                <a:close/>
                <a:moveTo>
                  <a:pt x="161" y="28"/>
                </a:moveTo>
                <a:cubicBezTo>
                  <a:pt x="161" y="28"/>
                  <a:pt x="161" y="27"/>
                  <a:pt x="161" y="27"/>
                </a:cubicBezTo>
                <a:cubicBezTo>
                  <a:pt x="160" y="28"/>
                  <a:pt x="159" y="28"/>
                  <a:pt x="158" y="28"/>
                </a:cubicBezTo>
                <a:cubicBezTo>
                  <a:pt x="157" y="29"/>
                  <a:pt x="157" y="29"/>
                  <a:pt x="156" y="29"/>
                </a:cubicBezTo>
                <a:cubicBezTo>
                  <a:pt x="155" y="29"/>
                  <a:pt x="155" y="29"/>
                  <a:pt x="155" y="29"/>
                </a:cubicBezTo>
                <a:cubicBezTo>
                  <a:pt x="153" y="29"/>
                  <a:pt x="151" y="29"/>
                  <a:pt x="148" y="30"/>
                </a:cubicBezTo>
                <a:cubicBezTo>
                  <a:pt x="149" y="31"/>
                  <a:pt x="149" y="32"/>
                  <a:pt x="150" y="33"/>
                </a:cubicBezTo>
                <a:cubicBezTo>
                  <a:pt x="150" y="33"/>
                  <a:pt x="151" y="33"/>
                  <a:pt x="151" y="33"/>
                </a:cubicBezTo>
                <a:cubicBezTo>
                  <a:pt x="153" y="32"/>
                  <a:pt x="155" y="31"/>
                  <a:pt x="157" y="31"/>
                </a:cubicBezTo>
                <a:cubicBezTo>
                  <a:pt x="159" y="30"/>
                  <a:pt x="160" y="29"/>
                  <a:pt x="161" y="28"/>
                </a:cubicBezTo>
                <a:close/>
                <a:moveTo>
                  <a:pt x="41" y="57"/>
                </a:moveTo>
                <a:cubicBezTo>
                  <a:pt x="41" y="57"/>
                  <a:pt x="41" y="57"/>
                  <a:pt x="41" y="57"/>
                </a:cubicBezTo>
                <a:cubicBezTo>
                  <a:pt x="39" y="59"/>
                  <a:pt x="37" y="62"/>
                  <a:pt x="35" y="64"/>
                </a:cubicBezTo>
                <a:cubicBezTo>
                  <a:pt x="35" y="65"/>
                  <a:pt x="35" y="65"/>
                  <a:pt x="35" y="66"/>
                </a:cubicBezTo>
                <a:cubicBezTo>
                  <a:pt x="36" y="65"/>
                  <a:pt x="37" y="65"/>
                  <a:pt x="38" y="65"/>
                </a:cubicBezTo>
                <a:cubicBezTo>
                  <a:pt x="39" y="65"/>
                  <a:pt x="40" y="64"/>
                  <a:pt x="41" y="63"/>
                </a:cubicBezTo>
                <a:cubicBezTo>
                  <a:pt x="41" y="63"/>
                  <a:pt x="41" y="62"/>
                  <a:pt x="41" y="62"/>
                </a:cubicBezTo>
                <a:cubicBezTo>
                  <a:pt x="41" y="60"/>
                  <a:pt x="41" y="58"/>
                  <a:pt x="41" y="57"/>
                </a:cubicBezTo>
                <a:close/>
                <a:moveTo>
                  <a:pt x="64" y="75"/>
                </a:moveTo>
                <a:cubicBezTo>
                  <a:pt x="64" y="75"/>
                  <a:pt x="64" y="75"/>
                  <a:pt x="64" y="75"/>
                </a:cubicBezTo>
                <a:cubicBezTo>
                  <a:pt x="63" y="75"/>
                  <a:pt x="62" y="74"/>
                  <a:pt x="60" y="74"/>
                </a:cubicBezTo>
                <a:cubicBezTo>
                  <a:pt x="60" y="74"/>
                  <a:pt x="59" y="74"/>
                  <a:pt x="59" y="75"/>
                </a:cubicBezTo>
                <a:cubicBezTo>
                  <a:pt x="58" y="75"/>
                  <a:pt x="57" y="76"/>
                  <a:pt x="57" y="77"/>
                </a:cubicBezTo>
                <a:cubicBezTo>
                  <a:pt x="57" y="79"/>
                  <a:pt x="57" y="80"/>
                  <a:pt x="57" y="82"/>
                </a:cubicBezTo>
                <a:cubicBezTo>
                  <a:pt x="59" y="81"/>
                  <a:pt x="64" y="76"/>
                  <a:pt x="64" y="75"/>
                </a:cubicBezTo>
                <a:close/>
                <a:moveTo>
                  <a:pt x="60" y="24"/>
                </a:moveTo>
                <a:cubicBezTo>
                  <a:pt x="61" y="24"/>
                  <a:pt x="61" y="24"/>
                  <a:pt x="62" y="23"/>
                </a:cubicBezTo>
                <a:cubicBezTo>
                  <a:pt x="63" y="22"/>
                  <a:pt x="65" y="20"/>
                  <a:pt x="67" y="18"/>
                </a:cubicBezTo>
                <a:cubicBezTo>
                  <a:pt x="64" y="18"/>
                  <a:pt x="62" y="17"/>
                  <a:pt x="59" y="17"/>
                </a:cubicBezTo>
                <a:cubicBezTo>
                  <a:pt x="60" y="19"/>
                  <a:pt x="60" y="21"/>
                  <a:pt x="60" y="24"/>
                </a:cubicBezTo>
                <a:close/>
                <a:moveTo>
                  <a:pt x="194" y="19"/>
                </a:moveTo>
                <a:cubicBezTo>
                  <a:pt x="194" y="19"/>
                  <a:pt x="194" y="19"/>
                  <a:pt x="194" y="19"/>
                </a:cubicBezTo>
                <a:cubicBezTo>
                  <a:pt x="194" y="20"/>
                  <a:pt x="193" y="20"/>
                  <a:pt x="193" y="21"/>
                </a:cubicBezTo>
                <a:cubicBezTo>
                  <a:pt x="193" y="24"/>
                  <a:pt x="193" y="27"/>
                  <a:pt x="193" y="30"/>
                </a:cubicBezTo>
                <a:cubicBezTo>
                  <a:pt x="194" y="31"/>
                  <a:pt x="194" y="31"/>
                  <a:pt x="193" y="32"/>
                </a:cubicBezTo>
                <a:cubicBezTo>
                  <a:pt x="193" y="33"/>
                  <a:pt x="193" y="33"/>
                  <a:pt x="193" y="33"/>
                </a:cubicBezTo>
                <a:cubicBezTo>
                  <a:pt x="193" y="35"/>
                  <a:pt x="193" y="37"/>
                  <a:pt x="193" y="40"/>
                </a:cubicBezTo>
                <a:cubicBezTo>
                  <a:pt x="193" y="40"/>
                  <a:pt x="194" y="40"/>
                  <a:pt x="194" y="40"/>
                </a:cubicBezTo>
                <a:cubicBezTo>
                  <a:pt x="194" y="38"/>
                  <a:pt x="195" y="21"/>
                  <a:pt x="194" y="19"/>
                </a:cubicBezTo>
                <a:close/>
                <a:moveTo>
                  <a:pt x="143" y="55"/>
                </a:moveTo>
                <a:cubicBezTo>
                  <a:pt x="141" y="57"/>
                  <a:pt x="139" y="58"/>
                  <a:pt x="136" y="59"/>
                </a:cubicBezTo>
                <a:cubicBezTo>
                  <a:pt x="137" y="60"/>
                  <a:pt x="137" y="62"/>
                  <a:pt x="137" y="63"/>
                </a:cubicBezTo>
                <a:cubicBezTo>
                  <a:pt x="139" y="62"/>
                  <a:pt x="140" y="61"/>
                  <a:pt x="141" y="61"/>
                </a:cubicBezTo>
                <a:cubicBezTo>
                  <a:pt x="143" y="60"/>
                  <a:pt x="144" y="58"/>
                  <a:pt x="143" y="55"/>
                </a:cubicBezTo>
                <a:close/>
                <a:moveTo>
                  <a:pt x="170" y="159"/>
                </a:moveTo>
                <a:cubicBezTo>
                  <a:pt x="171" y="159"/>
                  <a:pt x="172" y="159"/>
                  <a:pt x="172" y="158"/>
                </a:cubicBezTo>
                <a:cubicBezTo>
                  <a:pt x="174" y="155"/>
                  <a:pt x="175" y="152"/>
                  <a:pt x="176" y="150"/>
                </a:cubicBezTo>
                <a:cubicBezTo>
                  <a:pt x="176" y="150"/>
                  <a:pt x="177" y="149"/>
                  <a:pt x="177" y="149"/>
                </a:cubicBezTo>
                <a:cubicBezTo>
                  <a:pt x="177" y="149"/>
                  <a:pt x="176" y="149"/>
                  <a:pt x="176" y="149"/>
                </a:cubicBezTo>
                <a:cubicBezTo>
                  <a:pt x="174" y="151"/>
                  <a:pt x="172" y="152"/>
                  <a:pt x="170" y="154"/>
                </a:cubicBezTo>
                <a:cubicBezTo>
                  <a:pt x="170" y="155"/>
                  <a:pt x="170" y="156"/>
                  <a:pt x="170" y="157"/>
                </a:cubicBezTo>
                <a:cubicBezTo>
                  <a:pt x="169" y="158"/>
                  <a:pt x="170" y="158"/>
                  <a:pt x="170" y="159"/>
                </a:cubicBezTo>
                <a:close/>
                <a:moveTo>
                  <a:pt x="151" y="53"/>
                </a:moveTo>
                <a:cubicBezTo>
                  <a:pt x="150" y="51"/>
                  <a:pt x="150" y="49"/>
                  <a:pt x="150" y="47"/>
                </a:cubicBezTo>
                <a:cubicBezTo>
                  <a:pt x="149" y="47"/>
                  <a:pt x="147" y="48"/>
                  <a:pt x="146" y="48"/>
                </a:cubicBezTo>
                <a:cubicBezTo>
                  <a:pt x="146" y="49"/>
                  <a:pt x="146" y="55"/>
                  <a:pt x="146" y="56"/>
                </a:cubicBezTo>
                <a:cubicBezTo>
                  <a:pt x="148" y="55"/>
                  <a:pt x="149" y="54"/>
                  <a:pt x="151" y="53"/>
                </a:cubicBezTo>
                <a:close/>
                <a:moveTo>
                  <a:pt x="44" y="87"/>
                </a:moveTo>
                <a:cubicBezTo>
                  <a:pt x="45" y="87"/>
                  <a:pt x="45" y="87"/>
                  <a:pt x="45" y="87"/>
                </a:cubicBezTo>
                <a:cubicBezTo>
                  <a:pt x="47" y="85"/>
                  <a:pt x="48" y="83"/>
                  <a:pt x="50" y="81"/>
                </a:cubicBezTo>
                <a:cubicBezTo>
                  <a:pt x="50" y="81"/>
                  <a:pt x="50" y="81"/>
                  <a:pt x="50" y="80"/>
                </a:cubicBezTo>
                <a:cubicBezTo>
                  <a:pt x="50" y="79"/>
                  <a:pt x="50" y="78"/>
                  <a:pt x="50" y="77"/>
                </a:cubicBezTo>
                <a:cubicBezTo>
                  <a:pt x="48" y="79"/>
                  <a:pt x="46" y="80"/>
                  <a:pt x="45" y="82"/>
                </a:cubicBezTo>
                <a:cubicBezTo>
                  <a:pt x="44" y="82"/>
                  <a:pt x="44" y="83"/>
                  <a:pt x="44" y="83"/>
                </a:cubicBezTo>
                <a:cubicBezTo>
                  <a:pt x="44" y="84"/>
                  <a:pt x="44" y="86"/>
                  <a:pt x="44" y="87"/>
                </a:cubicBezTo>
                <a:close/>
                <a:moveTo>
                  <a:pt x="74" y="155"/>
                </a:moveTo>
                <a:cubicBezTo>
                  <a:pt x="75" y="156"/>
                  <a:pt x="74" y="158"/>
                  <a:pt x="75" y="159"/>
                </a:cubicBezTo>
                <a:cubicBezTo>
                  <a:pt x="75" y="159"/>
                  <a:pt x="76" y="159"/>
                  <a:pt x="77" y="159"/>
                </a:cubicBezTo>
                <a:cubicBezTo>
                  <a:pt x="78" y="159"/>
                  <a:pt x="79" y="158"/>
                  <a:pt x="80" y="157"/>
                </a:cubicBezTo>
                <a:cubicBezTo>
                  <a:pt x="80" y="157"/>
                  <a:pt x="80" y="156"/>
                  <a:pt x="81" y="156"/>
                </a:cubicBezTo>
                <a:cubicBezTo>
                  <a:pt x="82" y="155"/>
                  <a:pt x="82" y="154"/>
                  <a:pt x="81" y="153"/>
                </a:cubicBezTo>
                <a:cubicBezTo>
                  <a:pt x="79" y="154"/>
                  <a:pt x="77" y="154"/>
                  <a:pt x="74" y="155"/>
                </a:cubicBezTo>
                <a:close/>
                <a:moveTo>
                  <a:pt x="26" y="206"/>
                </a:moveTo>
                <a:cubicBezTo>
                  <a:pt x="30" y="209"/>
                  <a:pt x="34" y="211"/>
                  <a:pt x="38" y="213"/>
                </a:cubicBezTo>
                <a:cubicBezTo>
                  <a:pt x="36" y="211"/>
                  <a:pt x="34" y="208"/>
                  <a:pt x="31" y="206"/>
                </a:cubicBezTo>
                <a:cubicBezTo>
                  <a:pt x="31" y="206"/>
                  <a:pt x="31" y="205"/>
                  <a:pt x="31" y="205"/>
                </a:cubicBezTo>
                <a:cubicBezTo>
                  <a:pt x="29" y="206"/>
                  <a:pt x="28" y="206"/>
                  <a:pt x="26" y="206"/>
                </a:cubicBezTo>
                <a:close/>
                <a:moveTo>
                  <a:pt x="130" y="109"/>
                </a:moveTo>
                <a:cubicBezTo>
                  <a:pt x="130" y="109"/>
                  <a:pt x="130" y="109"/>
                  <a:pt x="130" y="109"/>
                </a:cubicBezTo>
                <a:cubicBezTo>
                  <a:pt x="134" y="107"/>
                  <a:pt x="138" y="105"/>
                  <a:pt x="142" y="104"/>
                </a:cubicBezTo>
                <a:cubicBezTo>
                  <a:pt x="142" y="102"/>
                  <a:pt x="142" y="101"/>
                  <a:pt x="141" y="99"/>
                </a:cubicBezTo>
                <a:cubicBezTo>
                  <a:pt x="137" y="103"/>
                  <a:pt x="134" y="106"/>
                  <a:pt x="130" y="109"/>
                </a:cubicBezTo>
                <a:close/>
                <a:moveTo>
                  <a:pt x="44" y="93"/>
                </a:moveTo>
                <a:cubicBezTo>
                  <a:pt x="47" y="93"/>
                  <a:pt x="49" y="92"/>
                  <a:pt x="50" y="90"/>
                </a:cubicBezTo>
                <a:cubicBezTo>
                  <a:pt x="50" y="90"/>
                  <a:pt x="51" y="90"/>
                  <a:pt x="51" y="89"/>
                </a:cubicBezTo>
                <a:cubicBezTo>
                  <a:pt x="52" y="89"/>
                  <a:pt x="52" y="88"/>
                  <a:pt x="52" y="88"/>
                </a:cubicBezTo>
                <a:cubicBezTo>
                  <a:pt x="51" y="87"/>
                  <a:pt x="51" y="86"/>
                  <a:pt x="51" y="84"/>
                </a:cubicBezTo>
                <a:cubicBezTo>
                  <a:pt x="49" y="87"/>
                  <a:pt x="47" y="89"/>
                  <a:pt x="45" y="92"/>
                </a:cubicBezTo>
                <a:cubicBezTo>
                  <a:pt x="45" y="92"/>
                  <a:pt x="44" y="92"/>
                  <a:pt x="44" y="93"/>
                </a:cubicBezTo>
                <a:close/>
                <a:moveTo>
                  <a:pt x="31" y="198"/>
                </a:moveTo>
                <a:cubicBezTo>
                  <a:pt x="31" y="198"/>
                  <a:pt x="31" y="199"/>
                  <a:pt x="31" y="199"/>
                </a:cubicBezTo>
                <a:cubicBezTo>
                  <a:pt x="32" y="199"/>
                  <a:pt x="33" y="200"/>
                  <a:pt x="33" y="201"/>
                </a:cubicBezTo>
                <a:cubicBezTo>
                  <a:pt x="34" y="202"/>
                  <a:pt x="34" y="202"/>
                  <a:pt x="35" y="202"/>
                </a:cubicBezTo>
                <a:cubicBezTo>
                  <a:pt x="37" y="201"/>
                  <a:pt x="38" y="201"/>
                  <a:pt x="40" y="201"/>
                </a:cubicBezTo>
                <a:cubicBezTo>
                  <a:pt x="41" y="201"/>
                  <a:pt x="42" y="201"/>
                  <a:pt x="43" y="200"/>
                </a:cubicBezTo>
                <a:cubicBezTo>
                  <a:pt x="43" y="200"/>
                  <a:pt x="43" y="199"/>
                  <a:pt x="43" y="199"/>
                </a:cubicBezTo>
                <a:cubicBezTo>
                  <a:pt x="39" y="199"/>
                  <a:pt x="35" y="199"/>
                  <a:pt x="31" y="198"/>
                </a:cubicBezTo>
                <a:close/>
                <a:moveTo>
                  <a:pt x="44" y="174"/>
                </a:moveTo>
                <a:cubicBezTo>
                  <a:pt x="47" y="174"/>
                  <a:pt x="50" y="173"/>
                  <a:pt x="53" y="172"/>
                </a:cubicBezTo>
                <a:cubicBezTo>
                  <a:pt x="53" y="171"/>
                  <a:pt x="53" y="170"/>
                  <a:pt x="53" y="170"/>
                </a:cubicBezTo>
                <a:cubicBezTo>
                  <a:pt x="50" y="170"/>
                  <a:pt x="48" y="170"/>
                  <a:pt x="45" y="170"/>
                </a:cubicBezTo>
                <a:cubicBezTo>
                  <a:pt x="45" y="171"/>
                  <a:pt x="45" y="172"/>
                  <a:pt x="44" y="174"/>
                </a:cubicBezTo>
                <a:close/>
                <a:moveTo>
                  <a:pt x="88" y="69"/>
                </a:moveTo>
                <a:cubicBezTo>
                  <a:pt x="88" y="68"/>
                  <a:pt x="89" y="67"/>
                  <a:pt x="89" y="66"/>
                </a:cubicBezTo>
                <a:cubicBezTo>
                  <a:pt x="90" y="65"/>
                  <a:pt x="91" y="64"/>
                  <a:pt x="91" y="63"/>
                </a:cubicBezTo>
                <a:cubicBezTo>
                  <a:pt x="93" y="62"/>
                  <a:pt x="92" y="60"/>
                  <a:pt x="93" y="58"/>
                </a:cubicBezTo>
                <a:cubicBezTo>
                  <a:pt x="92" y="58"/>
                  <a:pt x="92" y="58"/>
                  <a:pt x="92" y="58"/>
                </a:cubicBezTo>
                <a:cubicBezTo>
                  <a:pt x="90" y="60"/>
                  <a:pt x="89" y="62"/>
                  <a:pt x="87" y="64"/>
                </a:cubicBezTo>
                <a:cubicBezTo>
                  <a:pt x="87" y="64"/>
                  <a:pt x="87" y="65"/>
                  <a:pt x="87" y="65"/>
                </a:cubicBezTo>
                <a:cubicBezTo>
                  <a:pt x="87" y="66"/>
                  <a:pt x="87" y="68"/>
                  <a:pt x="88" y="69"/>
                </a:cubicBezTo>
                <a:close/>
                <a:moveTo>
                  <a:pt x="154" y="57"/>
                </a:moveTo>
                <a:cubicBezTo>
                  <a:pt x="155" y="56"/>
                  <a:pt x="157" y="56"/>
                  <a:pt x="158" y="55"/>
                </a:cubicBezTo>
                <a:cubicBezTo>
                  <a:pt x="161" y="54"/>
                  <a:pt x="160" y="55"/>
                  <a:pt x="161" y="52"/>
                </a:cubicBezTo>
                <a:cubicBezTo>
                  <a:pt x="161" y="51"/>
                  <a:pt x="161" y="51"/>
                  <a:pt x="161" y="50"/>
                </a:cubicBezTo>
                <a:cubicBezTo>
                  <a:pt x="158" y="51"/>
                  <a:pt x="156" y="53"/>
                  <a:pt x="154" y="54"/>
                </a:cubicBezTo>
                <a:cubicBezTo>
                  <a:pt x="154" y="55"/>
                  <a:pt x="154" y="56"/>
                  <a:pt x="154" y="57"/>
                </a:cubicBezTo>
                <a:close/>
                <a:moveTo>
                  <a:pt x="45" y="32"/>
                </a:moveTo>
                <a:cubicBezTo>
                  <a:pt x="45" y="34"/>
                  <a:pt x="45" y="36"/>
                  <a:pt x="46" y="39"/>
                </a:cubicBezTo>
                <a:cubicBezTo>
                  <a:pt x="48" y="37"/>
                  <a:pt x="52" y="33"/>
                  <a:pt x="52" y="32"/>
                </a:cubicBezTo>
                <a:cubicBezTo>
                  <a:pt x="50" y="32"/>
                  <a:pt x="48" y="32"/>
                  <a:pt x="46" y="32"/>
                </a:cubicBezTo>
                <a:cubicBezTo>
                  <a:pt x="46" y="32"/>
                  <a:pt x="45" y="32"/>
                  <a:pt x="45" y="32"/>
                </a:cubicBezTo>
                <a:close/>
                <a:moveTo>
                  <a:pt x="134" y="60"/>
                </a:moveTo>
                <a:cubicBezTo>
                  <a:pt x="133" y="60"/>
                  <a:pt x="132" y="61"/>
                  <a:pt x="132" y="61"/>
                </a:cubicBezTo>
                <a:cubicBezTo>
                  <a:pt x="131" y="61"/>
                  <a:pt x="131" y="62"/>
                  <a:pt x="131" y="62"/>
                </a:cubicBezTo>
                <a:cubicBezTo>
                  <a:pt x="130" y="62"/>
                  <a:pt x="130" y="63"/>
                  <a:pt x="130" y="63"/>
                </a:cubicBezTo>
                <a:cubicBezTo>
                  <a:pt x="129" y="63"/>
                  <a:pt x="130" y="67"/>
                  <a:pt x="130" y="68"/>
                </a:cubicBezTo>
                <a:cubicBezTo>
                  <a:pt x="131" y="67"/>
                  <a:pt x="133" y="66"/>
                  <a:pt x="135" y="65"/>
                </a:cubicBezTo>
                <a:cubicBezTo>
                  <a:pt x="134" y="63"/>
                  <a:pt x="134" y="62"/>
                  <a:pt x="134" y="60"/>
                </a:cubicBezTo>
                <a:close/>
                <a:moveTo>
                  <a:pt x="115" y="38"/>
                </a:moveTo>
                <a:cubicBezTo>
                  <a:pt x="117" y="37"/>
                  <a:pt x="121" y="32"/>
                  <a:pt x="122" y="30"/>
                </a:cubicBezTo>
                <a:cubicBezTo>
                  <a:pt x="122" y="30"/>
                  <a:pt x="121" y="31"/>
                  <a:pt x="121" y="31"/>
                </a:cubicBezTo>
                <a:cubicBezTo>
                  <a:pt x="119" y="31"/>
                  <a:pt x="118" y="32"/>
                  <a:pt x="116" y="32"/>
                </a:cubicBezTo>
                <a:cubicBezTo>
                  <a:pt x="115" y="33"/>
                  <a:pt x="114" y="33"/>
                  <a:pt x="114" y="34"/>
                </a:cubicBezTo>
                <a:cubicBezTo>
                  <a:pt x="114" y="35"/>
                  <a:pt x="115" y="37"/>
                  <a:pt x="115" y="38"/>
                </a:cubicBezTo>
                <a:close/>
                <a:moveTo>
                  <a:pt x="36" y="204"/>
                </a:moveTo>
                <a:cubicBezTo>
                  <a:pt x="38" y="206"/>
                  <a:pt x="41" y="208"/>
                  <a:pt x="43" y="210"/>
                </a:cubicBezTo>
                <a:cubicBezTo>
                  <a:pt x="43" y="208"/>
                  <a:pt x="43" y="205"/>
                  <a:pt x="43" y="203"/>
                </a:cubicBezTo>
                <a:cubicBezTo>
                  <a:pt x="41" y="203"/>
                  <a:pt x="39" y="204"/>
                  <a:pt x="36" y="204"/>
                </a:cubicBezTo>
                <a:close/>
                <a:moveTo>
                  <a:pt x="68" y="6"/>
                </a:moveTo>
                <a:cubicBezTo>
                  <a:pt x="68" y="7"/>
                  <a:pt x="68" y="7"/>
                  <a:pt x="68" y="7"/>
                </a:cubicBezTo>
                <a:cubicBezTo>
                  <a:pt x="69" y="7"/>
                  <a:pt x="70" y="8"/>
                  <a:pt x="71" y="8"/>
                </a:cubicBezTo>
                <a:cubicBezTo>
                  <a:pt x="72" y="9"/>
                  <a:pt x="73" y="9"/>
                  <a:pt x="74" y="9"/>
                </a:cubicBezTo>
                <a:cubicBezTo>
                  <a:pt x="77" y="9"/>
                  <a:pt x="80" y="8"/>
                  <a:pt x="83" y="8"/>
                </a:cubicBezTo>
                <a:cubicBezTo>
                  <a:pt x="83" y="8"/>
                  <a:pt x="84" y="8"/>
                  <a:pt x="84" y="8"/>
                </a:cubicBezTo>
                <a:cubicBezTo>
                  <a:pt x="79" y="7"/>
                  <a:pt x="73" y="6"/>
                  <a:pt x="68" y="6"/>
                </a:cubicBezTo>
                <a:close/>
                <a:moveTo>
                  <a:pt x="93" y="169"/>
                </a:moveTo>
                <a:cubicBezTo>
                  <a:pt x="93" y="169"/>
                  <a:pt x="93" y="169"/>
                  <a:pt x="93" y="169"/>
                </a:cubicBezTo>
                <a:cubicBezTo>
                  <a:pt x="95" y="166"/>
                  <a:pt x="98" y="164"/>
                  <a:pt x="99" y="160"/>
                </a:cubicBezTo>
                <a:cubicBezTo>
                  <a:pt x="97" y="161"/>
                  <a:pt x="95" y="161"/>
                  <a:pt x="93" y="162"/>
                </a:cubicBezTo>
                <a:cubicBezTo>
                  <a:pt x="93" y="164"/>
                  <a:pt x="93" y="166"/>
                  <a:pt x="93" y="169"/>
                </a:cubicBezTo>
                <a:close/>
                <a:moveTo>
                  <a:pt x="182" y="177"/>
                </a:moveTo>
                <a:cubicBezTo>
                  <a:pt x="183" y="178"/>
                  <a:pt x="184" y="178"/>
                  <a:pt x="185" y="177"/>
                </a:cubicBezTo>
                <a:cubicBezTo>
                  <a:pt x="187" y="176"/>
                  <a:pt x="189" y="175"/>
                  <a:pt x="191" y="174"/>
                </a:cubicBezTo>
                <a:cubicBezTo>
                  <a:pt x="192" y="173"/>
                  <a:pt x="192" y="173"/>
                  <a:pt x="193" y="172"/>
                </a:cubicBezTo>
                <a:cubicBezTo>
                  <a:pt x="193" y="171"/>
                  <a:pt x="193" y="171"/>
                  <a:pt x="193" y="170"/>
                </a:cubicBezTo>
                <a:cubicBezTo>
                  <a:pt x="189" y="173"/>
                  <a:pt x="185" y="175"/>
                  <a:pt x="182" y="177"/>
                </a:cubicBezTo>
                <a:close/>
                <a:moveTo>
                  <a:pt x="121" y="174"/>
                </a:moveTo>
                <a:cubicBezTo>
                  <a:pt x="121" y="172"/>
                  <a:pt x="121" y="172"/>
                  <a:pt x="123" y="171"/>
                </a:cubicBezTo>
                <a:cubicBezTo>
                  <a:pt x="124" y="171"/>
                  <a:pt x="125" y="170"/>
                  <a:pt x="126" y="170"/>
                </a:cubicBezTo>
                <a:cubicBezTo>
                  <a:pt x="127" y="170"/>
                  <a:pt x="128" y="170"/>
                  <a:pt x="129" y="170"/>
                </a:cubicBezTo>
                <a:cubicBezTo>
                  <a:pt x="127" y="169"/>
                  <a:pt x="124" y="169"/>
                  <a:pt x="122" y="169"/>
                </a:cubicBezTo>
                <a:cubicBezTo>
                  <a:pt x="121" y="169"/>
                  <a:pt x="121" y="169"/>
                  <a:pt x="120" y="169"/>
                </a:cubicBezTo>
                <a:cubicBezTo>
                  <a:pt x="118" y="170"/>
                  <a:pt x="118" y="172"/>
                  <a:pt x="117" y="174"/>
                </a:cubicBezTo>
                <a:cubicBezTo>
                  <a:pt x="119" y="174"/>
                  <a:pt x="120" y="174"/>
                  <a:pt x="121" y="174"/>
                </a:cubicBezTo>
                <a:close/>
                <a:moveTo>
                  <a:pt x="183" y="5"/>
                </a:moveTo>
                <a:cubicBezTo>
                  <a:pt x="183" y="5"/>
                  <a:pt x="183" y="5"/>
                  <a:pt x="183" y="5"/>
                </a:cubicBezTo>
                <a:cubicBezTo>
                  <a:pt x="184" y="6"/>
                  <a:pt x="184" y="6"/>
                  <a:pt x="184" y="6"/>
                </a:cubicBezTo>
                <a:cubicBezTo>
                  <a:pt x="187" y="7"/>
                  <a:pt x="189" y="8"/>
                  <a:pt x="191" y="9"/>
                </a:cubicBezTo>
                <a:cubicBezTo>
                  <a:pt x="191" y="9"/>
                  <a:pt x="191" y="9"/>
                  <a:pt x="191" y="9"/>
                </a:cubicBezTo>
                <a:cubicBezTo>
                  <a:pt x="192" y="8"/>
                  <a:pt x="193" y="7"/>
                  <a:pt x="194" y="6"/>
                </a:cubicBezTo>
                <a:cubicBezTo>
                  <a:pt x="193" y="6"/>
                  <a:pt x="192" y="5"/>
                  <a:pt x="191" y="5"/>
                </a:cubicBezTo>
                <a:cubicBezTo>
                  <a:pt x="188" y="5"/>
                  <a:pt x="186" y="5"/>
                  <a:pt x="183" y="5"/>
                </a:cubicBezTo>
                <a:close/>
                <a:moveTo>
                  <a:pt x="96" y="98"/>
                </a:moveTo>
                <a:cubicBezTo>
                  <a:pt x="99" y="99"/>
                  <a:pt x="101" y="98"/>
                  <a:pt x="102" y="96"/>
                </a:cubicBezTo>
                <a:cubicBezTo>
                  <a:pt x="103" y="96"/>
                  <a:pt x="103" y="96"/>
                  <a:pt x="103" y="96"/>
                </a:cubicBezTo>
                <a:cubicBezTo>
                  <a:pt x="103" y="95"/>
                  <a:pt x="103" y="95"/>
                  <a:pt x="103" y="95"/>
                </a:cubicBezTo>
                <a:cubicBezTo>
                  <a:pt x="103" y="93"/>
                  <a:pt x="103" y="92"/>
                  <a:pt x="103" y="91"/>
                </a:cubicBezTo>
                <a:cubicBezTo>
                  <a:pt x="100" y="93"/>
                  <a:pt x="98" y="95"/>
                  <a:pt x="96" y="98"/>
                </a:cubicBezTo>
                <a:close/>
                <a:moveTo>
                  <a:pt x="79" y="73"/>
                </a:moveTo>
                <a:cubicBezTo>
                  <a:pt x="81" y="74"/>
                  <a:pt x="82" y="74"/>
                  <a:pt x="83" y="74"/>
                </a:cubicBezTo>
                <a:cubicBezTo>
                  <a:pt x="85" y="74"/>
                  <a:pt x="86" y="73"/>
                  <a:pt x="85" y="72"/>
                </a:cubicBezTo>
                <a:cubicBezTo>
                  <a:pt x="85" y="70"/>
                  <a:pt x="85" y="69"/>
                  <a:pt x="85" y="68"/>
                </a:cubicBezTo>
                <a:cubicBezTo>
                  <a:pt x="85" y="68"/>
                  <a:pt x="85" y="68"/>
                  <a:pt x="84" y="67"/>
                </a:cubicBezTo>
                <a:cubicBezTo>
                  <a:pt x="83" y="69"/>
                  <a:pt x="81" y="71"/>
                  <a:pt x="79" y="73"/>
                </a:cubicBezTo>
                <a:close/>
                <a:moveTo>
                  <a:pt x="121" y="82"/>
                </a:moveTo>
                <a:cubicBezTo>
                  <a:pt x="121" y="82"/>
                  <a:pt x="121" y="82"/>
                  <a:pt x="121" y="82"/>
                </a:cubicBezTo>
                <a:cubicBezTo>
                  <a:pt x="117" y="83"/>
                  <a:pt x="114" y="85"/>
                  <a:pt x="111" y="86"/>
                </a:cubicBezTo>
                <a:cubicBezTo>
                  <a:pt x="111" y="86"/>
                  <a:pt x="110" y="86"/>
                  <a:pt x="110" y="87"/>
                </a:cubicBezTo>
                <a:cubicBezTo>
                  <a:pt x="110" y="88"/>
                  <a:pt x="110" y="89"/>
                  <a:pt x="110" y="90"/>
                </a:cubicBezTo>
                <a:cubicBezTo>
                  <a:pt x="114" y="87"/>
                  <a:pt x="118" y="85"/>
                  <a:pt x="121" y="82"/>
                </a:cubicBezTo>
                <a:close/>
                <a:moveTo>
                  <a:pt x="44" y="23"/>
                </a:moveTo>
                <a:cubicBezTo>
                  <a:pt x="45" y="23"/>
                  <a:pt x="46" y="23"/>
                  <a:pt x="47" y="23"/>
                </a:cubicBezTo>
                <a:cubicBezTo>
                  <a:pt x="47" y="23"/>
                  <a:pt x="48" y="23"/>
                  <a:pt x="48" y="22"/>
                </a:cubicBezTo>
                <a:cubicBezTo>
                  <a:pt x="49" y="21"/>
                  <a:pt x="50" y="20"/>
                  <a:pt x="51" y="19"/>
                </a:cubicBezTo>
                <a:cubicBezTo>
                  <a:pt x="52" y="18"/>
                  <a:pt x="52" y="17"/>
                  <a:pt x="53" y="16"/>
                </a:cubicBezTo>
                <a:cubicBezTo>
                  <a:pt x="52" y="16"/>
                  <a:pt x="51" y="16"/>
                  <a:pt x="50" y="16"/>
                </a:cubicBezTo>
                <a:cubicBezTo>
                  <a:pt x="48" y="18"/>
                  <a:pt x="46" y="20"/>
                  <a:pt x="45" y="22"/>
                </a:cubicBezTo>
                <a:cubicBezTo>
                  <a:pt x="44" y="22"/>
                  <a:pt x="44" y="22"/>
                  <a:pt x="44" y="23"/>
                </a:cubicBezTo>
                <a:close/>
                <a:moveTo>
                  <a:pt x="123" y="34"/>
                </a:moveTo>
                <a:cubicBezTo>
                  <a:pt x="127" y="32"/>
                  <a:pt x="131" y="30"/>
                  <a:pt x="133" y="27"/>
                </a:cubicBezTo>
                <a:cubicBezTo>
                  <a:pt x="130" y="27"/>
                  <a:pt x="128" y="28"/>
                  <a:pt x="125" y="28"/>
                </a:cubicBezTo>
                <a:cubicBezTo>
                  <a:pt x="126" y="31"/>
                  <a:pt x="124" y="32"/>
                  <a:pt x="123" y="34"/>
                </a:cubicBezTo>
                <a:close/>
                <a:moveTo>
                  <a:pt x="229" y="210"/>
                </a:moveTo>
                <a:cubicBezTo>
                  <a:pt x="230" y="213"/>
                  <a:pt x="230" y="215"/>
                  <a:pt x="230" y="218"/>
                </a:cubicBezTo>
                <a:cubicBezTo>
                  <a:pt x="231" y="217"/>
                  <a:pt x="232" y="217"/>
                  <a:pt x="233" y="216"/>
                </a:cubicBezTo>
                <a:cubicBezTo>
                  <a:pt x="235" y="216"/>
                  <a:pt x="235" y="215"/>
                  <a:pt x="234" y="213"/>
                </a:cubicBezTo>
                <a:cubicBezTo>
                  <a:pt x="233" y="212"/>
                  <a:pt x="231" y="211"/>
                  <a:pt x="229" y="210"/>
                </a:cubicBezTo>
                <a:close/>
                <a:moveTo>
                  <a:pt x="110" y="198"/>
                </a:moveTo>
                <a:cubicBezTo>
                  <a:pt x="110" y="197"/>
                  <a:pt x="110" y="196"/>
                  <a:pt x="110" y="194"/>
                </a:cubicBezTo>
                <a:cubicBezTo>
                  <a:pt x="108" y="195"/>
                  <a:pt x="106" y="195"/>
                  <a:pt x="104" y="195"/>
                </a:cubicBezTo>
                <a:cubicBezTo>
                  <a:pt x="104" y="196"/>
                  <a:pt x="104" y="197"/>
                  <a:pt x="104" y="198"/>
                </a:cubicBezTo>
                <a:cubicBezTo>
                  <a:pt x="106" y="198"/>
                  <a:pt x="108" y="198"/>
                  <a:pt x="110" y="198"/>
                </a:cubicBezTo>
                <a:close/>
                <a:moveTo>
                  <a:pt x="117" y="130"/>
                </a:moveTo>
                <a:cubicBezTo>
                  <a:pt x="116" y="131"/>
                  <a:pt x="116" y="131"/>
                  <a:pt x="115" y="132"/>
                </a:cubicBezTo>
                <a:cubicBezTo>
                  <a:pt x="114" y="134"/>
                  <a:pt x="113" y="135"/>
                  <a:pt x="111" y="137"/>
                </a:cubicBezTo>
                <a:cubicBezTo>
                  <a:pt x="111" y="138"/>
                  <a:pt x="111" y="138"/>
                  <a:pt x="110" y="139"/>
                </a:cubicBezTo>
                <a:cubicBezTo>
                  <a:pt x="112" y="138"/>
                  <a:pt x="114" y="138"/>
                  <a:pt x="116" y="137"/>
                </a:cubicBezTo>
                <a:cubicBezTo>
                  <a:pt x="116" y="136"/>
                  <a:pt x="117" y="136"/>
                  <a:pt x="117" y="136"/>
                </a:cubicBezTo>
                <a:cubicBezTo>
                  <a:pt x="117" y="134"/>
                  <a:pt x="117" y="132"/>
                  <a:pt x="117" y="130"/>
                </a:cubicBezTo>
                <a:close/>
                <a:moveTo>
                  <a:pt x="34" y="74"/>
                </a:moveTo>
                <a:cubicBezTo>
                  <a:pt x="33" y="75"/>
                  <a:pt x="32" y="76"/>
                  <a:pt x="31" y="77"/>
                </a:cubicBezTo>
                <a:cubicBezTo>
                  <a:pt x="31" y="77"/>
                  <a:pt x="31" y="78"/>
                  <a:pt x="31" y="78"/>
                </a:cubicBezTo>
                <a:cubicBezTo>
                  <a:pt x="31" y="80"/>
                  <a:pt x="32" y="81"/>
                  <a:pt x="32" y="83"/>
                </a:cubicBezTo>
                <a:cubicBezTo>
                  <a:pt x="32" y="83"/>
                  <a:pt x="32" y="83"/>
                  <a:pt x="32" y="84"/>
                </a:cubicBezTo>
                <a:cubicBezTo>
                  <a:pt x="33" y="83"/>
                  <a:pt x="34" y="81"/>
                  <a:pt x="35" y="80"/>
                </a:cubicBezTo>
                <a:cubicBezTo>
                  <a:pt x="35" y="80"/>
                  <a:pt x="35" y="80"/>
                  <a:pt x="35" y="79"/>
                </a:cubicBezTo>
                <a:cubicBezTo>
                  <a:pt x="35" y="78"/>
                  <a:pt x="34" y="76"/>
                  <a:pt x="34" y="74"/>
                </a:cubicBezTo>
                <a:close/>
                <a:moveTo>
                  <a:pt x="77" y="86"/>
                </a:moveTo>
                <a:cubicBezTo>
                  <a:pt x="80" y="86"/>
                  <a:pt x="80" y="86"/>
                  <a:pt x="81" y="85"/>
                </a:cubicBezTo>
                <a:cubicBezTo>
                  <a:pt x="83" y="83"/>
                  <a:pt x="85" y="81"/>
                  <a:pt x="86" y="79"/>
                </a:cubicBezTo>
                <a:cubicBezTo>
                  <a:pt x="87" y="78"/>
                  <a:pt x="87" y="78"/>
                  <a:pt x="87" y="77"/>
                </a:cubicBezTo>
                <a:cubicBezTo>
                  <a:pt x="86" y="77"/>
                  <a:pt x="85" y="77"/>
                  <a:pt x="85" y="78"/>
                </a:cubicBezTo>
                <a:cubicBezTo>
                  <a:pt x="82" y="80"/>
                  <a:pt x="80" y="83"/>
                  <a:pt x="78" y="85"/>
                </a:cubicBezTo>
                <a:cubicBezTo>
                  <a:pt x="78" y="85"/>
                  <a:pt x="78" y="86"/>
                  <a:pt x="77" y="86"/>
                </a:cubicBezTo>
                <a:close/>
                <a:moveTo>
                  <a:pt x="79" y="101"/>
                </a:moveTo>
                <a:cubicBezTo>
                  <a:pt x="79" y="101"/>
                  <a:pt x="79" y="101"/>
                  <a:pt x="78" y="101"/>
                </a:cubicBezTo>
                <a:cubicBezTo>
                  <a:pt x="78" y="101"/>
                  <a:pt x="77" y="101"/>
                  <a:pt x="76" y="100"/>
                </a:cubicBezTo>
                <a:cubicBezTo>
                  <a:pt x="74" y="100"/>
                  <a:pt x="72" y="100"/>
                  <a:pt x="71" y="102"/>
                </a:cubicBezTo>
                <a:cubicBezTo>
                  <a:pt x="71" y="103"/>
                  <a:pt x="70" y="104"/>
                  <a:pt x="69" y="105"/>
                </a:cubicBezTo>
                <a:cubicBezTo>
                  <a:pt x="70" y="105"/>
                  <a:pt x="70" y="105"/>
                  <a:pt x="70" y="105"/>
                </a:cubicBezTo>
                <a:cubicBezTo>
                  <a:pt x="72" y="104"/>
                  <a:pt x="75" y="104"/>
                  <a:pt x="77" y="103"/>
                </a:cubicBezTo>
                <a:cubicBezTo>
                  <a:pt x="78" y="103"/>
                  <a:pt x="78" y="102"/>
                  <a:pt x="79" y="101"/>
                </a:cubicBezTo>
                <a:close/>
                <a:moveTo>
                  <a:pt x="96" y="101"/>
                </a:moveTo>
                <a:cubicBezTo>
                  <a:pt x="94" y="101"/>
                  <a:pt x="93" y="101"/>
                  <a:pt x="92" y="103"/>
                </a:cubicBezTo>
                <a:cubicBezTo>
                  <a:pt x="90" y="104"/>
                  <a:pt x="89" y="106"/>
                  <a:pt x="87" y="108"/>
                </a:cubicBezTo>
                <a:cubicBezTo>
                  <a:pt x="86" y="109"/>
                  <a:pt x="86" y="110"/>
                  <a:pt x="86" y="111"/>
                </a:cubicBezTo>
                <a:cubicBezTo>
                  <a:pt x="88" y="110"/>
                  <a:pt x="89" y="109"/>
                  <a:pt x="90" y="108"/>
                </a:cubicBezTo>
                <a:cubicBezTo>
                  <a:pt x="90" y="107"/>
                  <a:pt x="91" y="106"/>
                  <a:pt x="91" y="106"/>
                </a:cubicBezTo>
                <a:cubicBezTo>
                  <a:pt x="93" y="104"/>
                  <a:pt x="94" y="103"/>
                  <a:pt x="95" y="102"/>
                </a:cubicBezTo>
                <a:cubicBezTo>
                  <a:pt x="95" y="102"/>
                  <a:pt x="96" y="101"/>
                  <a:pt x="96" y="101"/>
                </a:cubicBezTo>
                <a:close/>
                <a:moveTo>
                  <a:pt x="232" y="50"/>
                </a:moveTo>
                <a:cubicBezTo>
                  <a:pt x="232" y="50"/>
                  <a:pt x="233" y="50"/>
                  <a:pt x="233" y="50"/>
                </a:cubicBezTo>
                <a:cubicBezTo>
                  <a:pt x="233" y="50"/>
                  <a:pt x="233" y="50"/>
                  <a:pt x="233" y="50"/>
                </a:cubicBezTo>
                <a:cubicBezTo>
                  <a:pt x="233" y="47"/>
                  <a:pt x="233" y="44"/>
                  <a:pt x="233" y="41"/>
                </a:cubicBezTo>
                <a:cubicBezTo>
                  <a:pt x="233" y="40"/>
                  <a:pt x="233" y="39"/>
                  <a:pt x="232" y="39"/>
                </a:cubicBezTo>
                <a:cubicBezTo>
                  <a:pt x="232" y="38"/>
                  <a:pt x="232" y="38"/>
                  <a:pt x="231" y="37"/>
                </a:cubicBezTo>
                <a:cubicBezTo>
                  <a:pt x="231" y="37"/>
                  <a:pt x="230" y="37"/>
                  <a:pt x="229" y="36"/>
                </a:cubicBezTo>
                <a:cubicBezTo>
                  <a:pt x="229" y="37"/>
                  <a:pt x="229" y="37"/>
                  <a:pt x="229" y="38"/>
                </a:cubicBezTo>
                <a:cubicBezTo>
                  <a:pt x="231" y="41"/>
                  <a:pt x="231" y="45"/>
                  <a:pt x="232" y="49"/>
                </a:cubicBezTo>
                <a:cubicBezTo>
                  <a:pt x="232" y="49"/>
                  <a:pt x="232" y="50"/>
                  <a:pt x="232" y="50"/>
                </a:cubicBezTo>
                <a:close/>
                <a:moveTo>
                  <a:pt x="24" y="42"/>
                </a:moveTo>
                <a:cubicBezTo>
                  <a:pt x="24" y="42"/>
                  <a:pt x="24" y="42"/>
                  <a:pt x="24" y="42"/>
                </a:cubicBezTo>
                <a:cubicBezTo>
                  <a:pt x="23" y="44"/>
                  <a:pt x="24" y="45"/>
                  <a:pt x="24" y="47"/>
                </a:cubicBezTo>
                <a:cubicBezTo>
                  <a:pt x="23" y="48"/>
                  <a:pt x="23" y="50"/>
                  <a:pt x="23" y="51"/>
                </a:cubicBezTo>
                <a:cubicBezTo>
                  <a:pt x="23" y="53"/>
                  <a:pt x="23" y="54"/>
                  <a:pt x="23" y="56"/>
                </a:cubicBezTo>
                <a:cubicBezTo>
                  <a:pt x="24" y="55"/>
                  <a:pt x="25" y="54"/>
                  <a:pt x="25" y="53"/>
                </a:cubicBezTo>
                <a:cubicBezTo>
                  <a:pt x="26" y="53"/>
                  <a:pt x="26" y="52"/>
                  <a:pt x="26" y="51"/>
                </a:cubicBezTo>
                <a:cubicBezTo>
                  <a:pt x="26" y="49"/>
                  <a:pt x="25" y="47"/>
                  <a:pt x="25" y="46"/>
                </a:cubicBezTo>
                <a:cubicBezTo>
                  <a:pt x="25" y="45"/>
                  <a:pt x="25" y="44"/>
                  <a:pt x="24" y="42"/>
                </a:cubicBezTo>
                <a:close/>
                <a:moveTo>
                  <a:pt x="156" y="73"/>
                </a:moveTo>
                <a:cubicBezTo>
                  <a:pt x="157" y="75"/>
                  <a:pt x="157" y="77"/>
                  <a:pt x="157" y="80"/>
                </a:cubicBezTo>
                <a:cubicBezTo>
                  <a:pt x="158" y="79"/>
                  <a:pt x="159" y="79"/>
                  <a:pt x="160" y="78"/>
                </a:cubicBezTo>
                <a:cubicBezTo>
                  <a:pt x="160" y="76"/>
                  <a:pt x="160" y="74"/>
                  <a:pt x="160" y="71"/>
                </a:cubicBezTo>
                <a:cubicBezTo>
                  <a:pt x="159" y="72"/>
                  <a:pt x="158" y="72"/>
                  <a:pt x="156" y="73"/>
                </a:cubicBezTo>
                <a:close/>
                <a:moveTo>
                  <a:pt x="51" y="142"/>
                </a:moveTo>
                <a:cubicBezTo>
                  <a:pt x="54" y="140"/>
                  <a:pt x="54" y="137"/>
                  <a:pt x="55" y="134"/>
                </a:cubicBezTo>
                <a:cubicBezTo>
                  <a:pt x="55" y="134"/>
                  <a:pt x="54" y="134"/>
                  <a:pt x="53" y="134"/>
                </a:cubicBezTo>
                <a:cubicBezTo>
                  <a:pt x="53" y="134"/>
                  <a:pt x="50" y="136"/>
                  <a:pt x="51" y="137"/>
                </a:cubicBezTo>
                <a:cubicBezTo>
                  <a:pt x="51" y="139"/>
                  <a:pt x="51" y="140"/>
                  <a:pt x="51" y="142"/>
                </a:cubicBezTo>
                <a:close/>
                <a:moveTo>
                  <a:pt x="164" y="20"/>
                </a:moveTo>
                <a:cubicBezTo>
                  <a:pt x="164" y="19"/>
                  <a:pt x="163" y="20"/>
                  <a:pt x="163" y="20"/>
                </a:cubicBezTo>
                <a:cubicBezTo>
                  <a:pt x="159" y="22"/>
                  <a:pt x="155" y="24"/>
                  <a:pt x="150" y="26"/>
                </a:cubicBezTo>
                <a:cubicBezTo>
                  <a:pt x="150" y="26"/>
                  <a:pt x="150" y="26"/>
                  <a:pt x="150" y="27"/>
                </a:cubicBezTo>
                <a:cubicBezTo>
                  <a:pt x="150" y="27"/>
                  <a:pt x="150" y="27"/>
                  <a:pt x="150" y="27"/>
                </a:cubicBezTo>
                <a:cubicBezTo>
                  <a:pt x="150" y="27"/>
                  <a:pt x="150" y="27"/>
                  <a:pt x="150" y="27"/>
                </a:cubicBezTo>
                <a:cubicBezTo>
                  <a:pt x="153" y="26"/>
                  <a:pt x="156" y="26"/>
                  <a:pt x="158" y="24"/>
                </a:cubicBezTo>
                <a:cubicBezTo>
                  <a:pt x="158" y="23"/>
                  <a:pt x="160" y="23"/>
                  <a:pt x="161" y="22"/>
                </a:cubicBezTo>
                <a:cubicBezTo>
                  <a:pt x="162" y="22"/>
                  <a:pt x="163" y="21"/>
                  <a:pt x="164" y="20"/>
                </a:cubicBezTo>
                <a:close/>
                <a:moveTo>
                  <a:pt x="168" y="65"/>
                </a:moveTo>
                <a:cubicBezTo>
                  <a:pt x="168" y="64"/>
                  <a:pt x="168" y="62"/>
                  <a:pt x="168" y="61"/>
                </a:cubicBezTo>
                <a:cubicBezTo>
                  <a:pt x="167" y="62"/>
                  <a:pt x="166" y="62"/>
                  <a:pt x="165" y="63"/>
                </a:cubicBezTo>
                <a:cubicBezTo>
                  <a:pt x="163" y="64"/>
                  <a:pt x="163" y="64"/>
                  <a:pt x="163" y="67"/>
                </a:cubicBezTo>
                <a:cubicBezTo>
                  <a:pt x="163" y="67"/>
                  <a:pt x="163" y="67"/>
                  <a:pt x="163" y="67"/>
                </a:cubicBezTo>
                <a:cubicBezTo>
                  <a:pt x="165" y="67"/>
                  <a:pt x="167" y="66"/>
                  <a:pt x="168" y="65"/>
                </a:cubicBezTo>
                <a:close/>
                <a:moveTo>
                  <a:pt x="93" y="156"/>
                </a:moveTo>
                <a:cubicBezTo>
                  <a:pt x="95" y="156"/>
                  <a:pt x="96" y="156"/>
                  <a:pt x="97" y="156"/>
                </a:cubicBezTo>
                <a:cubicBezTo>
                  <a:pt x="97" y="154"/>
                  <a:pt x="97" y="152"/>
                  <a:pt x="97" y="150"/>
                </a:cubicBezTo>
                <a:cubicBezTo>
                  <a:pt x="96" y="150"/>
                  <a:pt x="95" y="151"/>
                  <a:pt x="95" y="151"/>
                </a:cubicBezTo>
                <a:cubicBezTo>
                  <a:pt x="92" y="153"/>
                  <a:pt x="92" y="153"/>
                  <a:pt x="93" y="156"/>
                </a:cubicBezTo>
                <a:close/>
                <a:moveTo>
                  <a:pt x="92" y="99"/>
                </a:moveTo>
                <a:cubicBezTo>
                  <a:pt x="91" y="97"/>
                  <a:pt x="91" y="96"/>
                  <a:pt x="91" y="95"/>
                </a:cubicBezTo>
                <a:cubicBezTo>
                  <a:pt x="90" y="95"/>
                  <a:pt x="89" y="95"/>
                  <a:pt x="88" y="96"/>
                </a:cubicBezTo>
                <a:cubicBezTo>
                  <a:pt x="87" y="97"/>
                  <a:pt x="86" y="98"/>
                  <a:pt x="85" y="99"/>
                </a:cubicBezTo>
                <a:cubicBezTo>
                  <a:pt x="84" y="100"/>
                  <a:pt x="84" y="100"/>
                  <a:pt x="84" y="100"/>
                </a:cubicBezTo>
                <a:cubicBezTo>
                  <a:pt x="85" y="100"/>
                  <a:pt x="86" y="100"/>
                  <a:pt x="87" y="100"/>
                </a:cubicBezTo>
                <a:cubicBezTo>
                  <a:pt x="88" y="100"/>
                  <a:pt x="90" y="99"/>
                  <a:pt x="92" y="99"/>
                </a:cubicBezTo>
                <a:close/>
                <a:moveTo>
                  <a:pt x="184" y="20"/>
                </a:moveTo>
                <a:cubicBezTo>
                  <a:pt x="183" y="17"/>
                  <a:pt x="183" y="15"/>
                  <a:pt x="183" y="13"/>
                </a:cubicBezTo>
                <a:cubicBezTo>
                  <a:pt x="180" y="13"/>
                  <a:pt x="180" y="13"/>
                  <a:pt x="178" y="15"/>
                </a:cubicBezTo>
                <a:cubicBezTo>
                  <a:pt x="180" y="16"/>
                  <a:pt x="181" y="18"/>
                  <a:pt x="182" y="20"/>
                </a:cubicBezTo>
                <a:cubicBezTo>
                  <a:pt x="183" y="20"/>
                  <a:pt x="183" y="20"/>
                  <a:pt x="184" y="20"/>
                </a:cubicBezTo>
                <a:close/>
                <a:moveTo>
                  <a:pt x="71" y="194"/>
                </a:moveTo>
                <a:cubicBezTo>
                  <a:pt x="68" y="194"/>
                  <a:pt x="66" y="194"/>
                  <a:pt x="63" y="195"/>
                </a:cubicBezTo>
                <a:cubicBezTo>
                  <a:pt x="63" y="195"/>
                  <a:pt x="63" y="195"/>
                  <a:pt x="63" y="195"/>
                </a:cubicBezTo>
                <a:cubicBezTo>
                  <a:pt x="64" y="196"/>
                  <a:pt x="64" y="197"/>
                  <a:pt x="64" y="198"/>
                </a:cubicBezTo>
                <a:cubicBezTo>
                  <a:pt x="66" y="197"/>
                  <a:pt x="69" y="197"/>
                  <a:pt x="71" y="197"/>
                </a:cubicBezTo>
                <a:cubicBezTo>
                  <a:pt x="71" y="196"/>
                  <a:pt x="71" y="195"/>
                  <a:pt x="71" y="194"/>
                </a:cubicBezTo>
                <a:close/>
                <a:moveTo>
                  <a:pt x="125" y="146"/>
                </a:moveTo>
                <a:cubicBezTo>
                  <a:pt x="125" y="146"/>
                  <a:pt x="125" y="146"/>
                  <a:pt x="125" y="146"/>
                </a:cubicBezTo>
                <a:cubicBezTo>
                  <a:pt x="127" y="145"/>
                  <a:pt x="129" y="144"/>
                  <a:pt x="131" y="142"/>
                </a:cubicBezTo>
                <a:cubicBezTo>
                  <a:pt x="131" y="142"/>
                  <a:pt x="131" y="142"/>
                  <a:pt x="131" y="142"/>
                </a:cubicBezTo>
                <a:cubicBezTo>
                  <a:pt x="131" y="141"/>
                  <a:pt x="131" y="139"/>
                  <a:pt x="131" y="138"/>
                </a:cubicBezTo>
                <a:cubicBezTo>
                  <a:pt x="131" y="138"/>
                  <a:pt x="131" y="138"/>
                  <a:pt x="130" y="138"/>
                </a:cubicBezTo>
                <a:cubicBezTo>
                  <a:pt x="129" y="139"/>
                  <a:pt x="128" y="140"/>
                  <a:pt x="127" y="141"/>
                </a:cubicBezTo>
                <a:cubicBezTo>
                  <a:pt x="127" y="141"/>
                  <a:pt x="127" y="142"/>
                  <a:pt x="126" y="142"/>
                </a:cubicBezTo>
                <a:cubicBezTo>
                  <a:pt x="126" y="143"/>
                  <a:pt x="125" y="145"/>
                  <a:pt x="125" y="146"/>
                </a:cubicBezTo>
                <a:close/>
                <a:moveTo>
                  <a:pt x="75" y="149"/>
                </a:moveTo>
                <a:cubicBezTo>
                  <a:pt x="77" y="149"/>
                  <a:pt x="79" y="150"/>
                  <a:pt x="81" y="150"/>
                </a:cubicBezTo>
                <a:cubicBezTo>
                  <a:pt x="81" y="148"/>
                  <a:pt x="81" y="146"/>
                  <a:pt x="81" y="143"/>
                </a:cubicBezTo>
                <a:cubicBezTo>
                  <a:pt x="79" y="145"/>
                  <a:pt x="77" y="147"/>
                  <a:pt x="75" y="149"/>
                </a:cubicBezTo>
                <a:close/>
                <a:moveTo>
                  <a:pt x="68" y="32"/>
                </a:moveTo>
                <a:cubicBezTo>
                  <a:pt x="66" y="32"/>
                  <a:pt x="64" y="32"/>
                  <a:pt x="62" y="32"/>
                </a:cubicBezTo>
                <a:cubicBezTo>
                  <a:pt x="62" y="35"/>
                  <a:pt x="62" y="37"/>
                  <a:pt x="63" y="39"/>
                </a:cubicBezTo>
                <a:cubicBezTo>
                  <a:pt x="65" y="37"/>
                  <a:pt x="66" y="35"/>
                  <a:pt x="68" y="32"/>
                </a:cubicBezTo>
                <a:close/>
                <a:moveTo>
                  <a:pt x="123" y="92"/>
                </a:moveTo>
                <a:cubicBezTo>
                  <a:pt x="120" y="94"/>
                  <a:pt x="118" y="97"/>
                  <a:pt x="115" y="99"/>
                </a:cubicBezTo>
                <a:cubicBezTo>
                  <a:pt x="116" y="99"/>
                  <a:pt x="116" y="100"/>
                  <a:pt x="116" y="100"/>
                </a:cubicBezTo>
                <a:cubicBezTo>
                  <a:pt x="118" y="98"/>
                  <a:pt x="121" y="97"/>
                  <a:pt x="124" y="96"/>
                </a:cubicBezTo>
                <a:cubicBezTo>
                  <a:pt x="124" y="94"/>
                  <a:pt x="123" y="93"/>
                  <a:pt x="123" y="92"/>
                </a:cubicBezTo>
                <a:close/>
                <a:moveTo>
                  <a:pt x="65" y="160"/>
                </a:moveTo>
                <a:cubicBezTo>
                  <a:pt x="65" y="160"/>
                  <a:pt x="65" y="160"/>
                  <a:pt x="65" y="160"/>
                </a:cubicBezTo>
                <a:cubicBezTo>
                  <a:pt x="67" y="160"/>
                  <a:pt x="69" y="160"/>
                  <a:pt x="72" y="159"/>
                </a:cubicBezTo>
                <a:cubicBezTo>
                  <a:pt x="72" y="158"/>
                  <a:pt x="72" y="158"/>
                  <a:pt x="72" y="157"/>
                </a:cubicBezTo>
                <a:cubicBezTo>
                  <a:pt x="72" y="156"/>
                  <a:pt x="72" y="156"/>
                  <a:pt x="72" y="156"/>
                </a:cubicBezTo>
                <a:cubicBezTo>
                  <a:pt x="68" y="156"/>
                  <a:pt x="66" y="157"/>
                  <a:pt x="65" y="160"/>
                </a:cubicBezTo>
                <a:close/>
                <a:moveTo>
                  <a:pt x="62" y="53"/>
                </a:moveTo>
                <a:cubicBezTo>
                  <a:pt x="62" y="53"/>
                  <a:pt x="62" y="53"/>
                  <a:pt x="62" y="53"/>
                </a:cubicBezTo>
                <a:cubicBezTo>
                  <a:pt x="60" y="55"/>
                  <a:pt x="59" y="56"/>
                  <a:pt x="57" y="58"/>
                </a:cubicBezTo>
                <a:cubicBezTo>
                  <a:pt x="57" y="59"/>
                  <a:pt x="57" y="59"/>
                  <a:pt x="57" y="60"/>
                </a:cubicBezTo>
                <a:cubicBezTo>
                  <a:pt x="59" y="59"/>
                  <a:pt x="61" y="59"/>
                  <a:pt x="63" y="58"/>
                </a:cubicBezTo>
                <a:cubicBezTo>
                  <a:pt x="62" y="57"/>
                  <a:pt x="62" y="55"/>
                  <a:pt x="62" y="53"/>
                </a:cubicBezTo>
                <a:close/>
                <a:moveTo>
                  <a:pt x="99" y="46"/>
                </a:moveTo>
                <a:cubicBezTo>
                  <a:pt x="99" y="46"/>
                  <a:pt x="99" y="46"/>
                  <a:pt x="100" y="46"/>
                </a:cubicBezTo>
                <a:cubicBezTo>
                  <a:pt x="102" y="43"/>
                  <a:pt x="105" y="40"/>
                  <a:pt x="108" y="37"/>
                </a:cubicBezTo>
                <a:cubicBezTo>
                  <a:pt x="108" y="36"/>
                  <a:pt x="108" y="36"/>
                  <a:pt x="108" y="35"/>
                </a:cubicBezTo>
                <a:cubicBezTo>
                  <a:pt x="108" y="35"/>
                  <a:pt x="108" y="35"/>
                  <a:pt x="108" y="35"/>
                </a:cubicBezTo>
                <a:cubicBezTo>
                  <a:pt x="108" y="35"/>
                  <a:pt x="107" y="36"/>
                  <a:pt x="107" y="36"/>
                </a:cubicBezTo>
                <a:cubicBezTo>
                  <a:pt x="104" y="38"/>
                  <a:pt x="102" y="40"/>
                  <a:pt x="100" y="42"/>
                </a:cubicBezTo>
                <a:cubicBezTo>
                  <a:pt x="99" y="43"/>
                  <a:pt x="99" y="44"/>
                  <a:pt x="99" y="46"/>
                </a:cubicBezTo>
                <a:cubicBezTo>
                  <a:pt x="99" y="46"/>
                  <a:pt x="99" y="46"/>
                  <a:pt x="99" y="46"/>
                </a:cubicBezTo>
                <a:close/>
                <a:moveTo>
                  <a:pt x="37" y="25"/>
                </a:moveTo>
                <a:cubicBezTo>
                  <a:pt x="35" y="25"/>
                  <a:pt x="33" y="25"/>
                  <a:pt x="32" y="25"/>
                </a:cubicBezTo>
                <a:cubicBezTo>
                  <a:pt x="32" y="25"/>
                  <a:pt x="31" y="25"/>
                  <a:pt x="31" y="25"/>
                </a:cubicBezTo>
                <a:cubicBezTo>
                  <a:pt x="31" y="26"/>
                  <a:pt x="30" y="27"/>
                  <a:pt x="29" y="28"/>
                </a:cubicBezTo>
                <a:cubicBezTo>
                  <a:pt x="30" y="29"/>
                  <a:pt x="32" y="29"/>
                  <a:pt x="33" y="29"/>
                </a:cubicBezTo>
                <a:cubicBezTo>
                  <a:pt x="33" y="29"/>
                  <a:pt x="34" y="29"/>
                  <a:pt x="34" y="28"/>
                </a:cubicBezTo>
                <a:cubicBezTo>
                  <a:pt x="35" y="27"/>
                  <a:pt x="36" y="26"/>
                  <a:pt x="37" y="25"/>
                </a:cubicBezTo>
                <a:close/>
                <a:moveTo>
                  <a:pt x="151" y="100"/>
                </a:moveTo>
                <a:cubicBezTo>
                  <a:pt x="153" y="99"/>
                  <a:pt x="155" y="97"/>
                  <a:pt x="157" y="96"/>
                </a:cubicBezTo>
                <a:cubicBezTo>
                  <a:pt x="157" y="94"/>
                  <a:pt x="157" y="92"/>
                  <a:pt x="156" y="91"/>
                </a:cubicBezTo>
                <a:cubicBezTo>
                  <a:pt x="154" y="94"/>
                  <a:pt x="152" y="96"/>
                  <a:pt x="151" y="100"/>
                </a:cubicBezTo>
                <a:close/>
                <a:moveTo>
                  <a:pt x="144" y="131"/>
                </a:moveTo>
                <a:cubicBezTo>
                  <a:pt x="143" y="131"/>
                  <a:pt x="143" y="131"/>
                  <a:pt x="143" y="131"/>
                </a:cubicBezTo>
                <a:cubicBezTo>
                  <a:pt x="140" y="133"/>
                  <a:pt x="138" y="135"/>
                  <a:pt x="135" y="137"/>
                </a:cubicBezTo>
                <a:cubicBezTo>
                  <a:pt x="134" y="137"/>
                  <a:pt x="134" y="137"/>
                  <a:pt x="134" y="137"/>
                </a:cubicBezTo>
                <a:cubicBezTo>
                  <a:pt x="134" y="138"/>
                  <a:pt x="134" y="139"/>
                  <a:pt x="134" y="140"/>
                </a:cubicBezTo>
                <a:cubicBezTo>
                  <a:pt x="135" y="139"/>
                  <a:pt x="135" y="139"/>
                  <a:pt x="135" y="139"/>
                </a:cubicBezTo>
                <a:cubicBezTo>
                  <a:pt x="137" y="137"/>
                  <a:pt x="139" y="136"/>
                  <a:pt x="141" y="135"/>
                </a:cubicBezTo>
                <a:cubicBezTo>
                  <a:pt x="142" y="134"/>
                  <a:pt x="143" y="133"/>
                  <a:pt x="144" y="131"/>
                </a:cubicBezTo>
                <a:close/>
                <a:moveTo>
                  <a:pt x="183" y="170"/>
                </a:moveTo>
                <a:cubicBezTo>
                  <a:pt x="182" y="170"/>
                  <a:pt x="182" y="169"/>
                  <a:pt x="182" y="169"/>
                </a:cubicBezTo>
                <a:cubicBezTo>
                  <a:pt x="181" y="169"/>
                  <a:pt x="181" y="169"/>
                  <a:pt x="180" y="170"/>
                </a:cubicBezTo>
                <a:cubicBezTo>
                  <a:pt x="178" y="170"/>
                  <a:pt x="177" y="171"/>
                  <a:pt x="176" y="172"/>
                </a:cubicBezTo>
                <a:cubicBezTo>
                  <a:pt x="175" y="173"/>
                  <a:pt x="175" y="173"/>
                  <a:pt x="175" y="173"/>
                </a:cubicBezTo>
                <a:cubicBezTo>
                  <a:pt x="175" y="174"/>
                  <a:pt x="174" y="175"/>
                  <a:pt x="174" y="176"/>
                </a:cubicBezTo>
                <a:cubicBezTo>
                  <a:pt x="175" y="176"/>
                  <a:pt x="176" y="175"/>
                  <a:pt x="177" y="175"/>
                </a:cubicBezTo>
                <a:cubicBezTo>
                  <a:pt x="179" y="173"/>
                  <a:pt x="181" y="171"/>
                  <a:pt x="183" y="170"/>
                </a:cubicBezTo>
                <a:close/>
                <a:moveTo>
                  <a:pt x="168" y="107"/>
                </a:moveTo>
                <a:cubicBezTo>
                  <a:pt x="169" y="107"/>
                  <a:pt x="169" y="108"/>
                  <a:pt x="169" y="108"/>
                </a:cubicBezTo>
                <a:cubicBezTo>
                  <a:pt x="170" y="107"/>
                  <a:pt x="171" y="106"/>
                  <a:pt x="171" y="106"/>
                </a:cubicBezTo>
                <a:cubicBezTo>
                  <a:pt x="172" y="105"/>
                  <a:pt x="172" y="105"/>
                  <a:pt x="172" y="105"/>
                </a:cubicBezTo>
                <a:cubicBezTo>
                  <a:pt x="171" y="102"/>
                  <a:pt x="171" y="100"/>
                  <a:pt x="171" y="98"/>
                </a:cubicBezTo>
                <a:cubicBezTo>
                  <a:pt x="170" y="98"/>
                  <a:pt x="169" y="98"/>
                  <a:pt x="169" y="99"/>
                </a:cubicBezTo>
                <a:cubicBezTo>
                  <a:pt x="169" y="102"/>
                  <a:pt x="169" y="105"/>
                  <a:pt x="168" y="107"/>
                </a:cubicBezTo>
                <a:close/>
                <a:moveTo>
                  <a:pt x="15" y="44"/>
                </a:moveTo>
                <a:cubicBezTo>
                  <a:pt x="15" y="44"/>
                  <a:pt x="15" y="44"/>
                  <a:pt x="16" y="44"/>
                </a:cubicBezTo>
                <a:cubicBezTo>
                  <a:pt x="17" y="42"/>
                  <a:pt x="18" y="40"/>
                  <a:pt x="19" y="39"/>
                </a:cubicBezTo>
                <a:cubicBezTo>
                  <a:pt x="20" y="37"/>
                  <a:pt x="19" y="36"/>
                  <a:pt x="19" y="34"/>
                </a:cubicBezTo>
                <a:cubicBezTo>
                  <a:pt x="18" y="36"/>
                  <a:pt x="16" y="37"/>
                  <a:pt x="15" y="39"/>
                </a:cubicBezTo>
                <a:cubicBezTo>
                  <a:pt x="15" y="39"/>
                  <a:pt x="15" y="39"/>
                  <a:pt x="15" y="39"/>
                </a:cubicBezTo>
                <a:cubicBezTo>
                  <a:pt x="15" y="41"/>
                  <a:pt x="15" y="42"/>
                  <a:pt x="15" y="44"/>
                </a:cubicBezTo>
                <a:close/>
                <a:moveTo>
                  <a:pt x="183" y="75"/>
                </a:moveTo>
                <a:cubicBezTo>
                  <a:pt x="183" y="73"/>
                  <a:pt x="183" y="70"/>
                  <a:pt x="183" y="67"/>
                </a:cubicBezTo>
                <a:cubicBezTo>
                  <a:pt x="182" y="67"/>
                  <a:pt x="181" y="68"/>
                  <a:pt x="181" y="68"/>
                </a:cubicBezTo>
                <a:cubicBezTo>
                  <a:pt x="181" y="71"/>
                  <a:pt x="181" y="73"/>
                  <a:pt x="182" y="76"/>
                </a:cubicBezTo>
                <a:cubicBezTo>
                  <a:pt x="182" y="76"/>
                  <a:pt x="183" y="76"/>
                  <a:pt x="183" y="75"/>
                </a:cubicBezTo>
                <a:close/>
                <a:moveTo>
                  <a:pt x="35" y="44"/>
                </a:moveTo>
                <a:cubicBezTo>
                  <a:pt x="35" y="44"/>
                  <a:pt x="35" y="44"/>
                  <a:pt x="36" y="44"/>
                </a:cubicBezTo>
                <a:cubicBezTo>
                  <a:pt x="37" y="43"/>
                  <a:pt x="39" y="43"/>
                  <a:pt x="41" y="43"/>
                </a:cubicBezTo>
                <a:cubicBezTo>
                  <a:pt x="41" y="41"/>
                  <a:pt x="41" y="38"/>
                  <a:pt x="41" y="37"/>
                </a:cubicBezTo>
                <a:cubicBezTo>
                  <a:pt x="39" y="39"/>
                  <a:pt x="37" y="41"/>
                  <a:pt x="35" y="44"/>
                </a:cubicBezTo>
                <a:close/>
                <a:moveTo>
                  <a:pt x="63" y="64"/>
                </a:moveTo>
                <a:cubicBezTo>
                  <a:pt x="62" y="63"/>
                  <a:pt x="62" y="64"/>
                  <a:pt x="61" y="64"/>
                </a:cubicBezTo>
                <a:cubicBezTo>
                  <a:pt x="60" y="65"/>
                  <a:pt x="59" y="67"/>
                  <a:pt x="58" y="68"/>
                </a:cubicBezTo>
                <a:cubicBezTo>
                  <a:pt x="57" y="69"/>
                  <a:pt x="57" y="70"/>
                  <a:pt x="57" y="71"/>
                </a:cubicBezTo>
                <a:cubicBezTo>
                  <a:pt x="58" y="72"/>
                  <a:pt x="58" y="71"/>
                  <a:pt x="59" y="71"/>
                </a:cubicBezTo>
                <a:cubicBezTo>
                  <a:pt x="60" y="69"/>
                  <a:pt x="61" y="68"/>
                  <a:pt x="63" y="66"/>
                </a:cubicBezTo>
                <a:cubicBezTo>
                  <a:pt x="63" y="65"/>
                  <a:pt x="64" y="65"/>
                  <a:pt x="63" y="64"/>
                </a:cubicBezTo>
                <a:close/>
                <a:moveTo>
                  <a:pt x="94" y="199"/>
                </a:moveTo>
                <a:cubicBezTo>
                  <a:pt x="96" y="199"/>
                  <a:pt x="99" y="199"/>
                  <a:pt x="101" y="198"/>
                </a:cubicBezTo>
                <a:cubicBezTo>
                  <a:pt x="101" y="197"/>
                  <a:pt x="101" y="196"/>
                  <a:pt x="101" y="196"/>
                </a:cubicBezTo>
                <a:cubicBezTo>
                  <a:pt x="99" y="196"/>
                  <a:pt x="96" y="196"/>
                  <a:pt x="94" y="196"/>
                </a:cubicBezTo>
                <a:cubicBezTo>
                  <a:pt x="94" y="197"/>
                  <a:pt x="94" y="198"/>
                  <a:pt x="94" y="199"/>
                </a:cubicBezTo>
                <a:close/>
                <a:moveTo>
                  <a:pt x="99" y="79"/>
                </a:moveTo>
                <a:cubicBezTo>
                  <a:pt x="99" y="79"/>
                  <a:pt x="100" y="79"/>
                  <a:pt x="100" y="78"/>
                </a:cubicBezTo>
                <a:cubicBezTo>
                  <a:pt x="100" y="78"/>
                  <a:pt x="100" y="78"/>
                  <a:pt x="100" y="77"/>
                </a:cubicBezTo>
                <a:cubicBezTo>
                  <a:pt x="100" y="76"/>
                  <a:pt x="100" y="75"/>
                  <a:pt x="100" y="73"/>
                </a:cubicBezTo>
                <a:cubicBezTo>
                  <a:pt x="98" y="74"/>
                  <a:pt x="97" y="74"/>
                  <a:pt x="96" y="75"/>
                </a:cubicBezTo>
                <a:cubicBezTo>
                  <a:pt x="95" y="76"/>
                  <a:pt x="95" y="77"/>
                  <a:pt x="97" y="77"/>
                </a:cubicBezTo>
                <a:cubicBezTo>
                  <a:pt x="97" y="78"/>
                  <a:pt x="98" y="79"/>
                  <a:pt x="99" y="79"/>
                </a:cubicBezTo>
                <a:close/>
                <a:moveTo>
                  <a:pt x="130" y="75"/>
                </a:moveTo>
                <a:cubicBezTo>
                  <a:pt x="130" y="74"/>
                  <a:pt x="131" y="74"/>
                  <a:pt x="131" y="74"/>
                </a:cubicBezTo>
                <a:cubicBezTo>
                  <a:pt x="132" y="73"/>
                  <a:pt x="133" y="72"/>
                  <a:pt x="134" y="71"/>
                </a:cubicBezTo>
                <a:cubicBezTo>
                  <a:pt x="136" y="70"/>
                  <a:pt x="136" y="70"/>
                  <a:pt x="135" y="68"/>
                </a:cubicBezTo>
                <a:cubicBezTo>
                  <a:pt x="135" y="68"/>
                  <a:pt x="135" y="68"/>
                  <a:pt x="135" y="68"/>
                </a:cubicBezTo>
                <a:cubicBezTo>
                  <a:pt x="135" y="68"/>
                  <a:pt x="135" y="68"/>
                  <a:pt x="135" y="68"/>
                </a:cubicBezTo>
                <a:cubicBezTo>
                  <a:pt x="134" y="68"/>
                  <a:pt x="133" y="69"/>
                  <a:pt x="132" y="70"/>
                </a:cubicBezTo>
                <a:cubicBezTo>
                  <a:pt x="129" y="71"/>
                  <a:pt x="129" y="71"/>
                  <a:pt x="130" y="75"/>
                </a:cubicBezTo>
                <a:close/>
                <a:moveTo>
                  <a:pt x="153" y="91"/>
                </a:moveTo>
                <a:cubicBezTo>
                  <a:pt x="153" y="91"/>
                  <a:pt x="153" y="91"/>
                  <a:pt x="153" y="90"/>
                </a:cubicBezTo>
                <a:cubicBezTo>
                  <a:pt x="152" y="91"/>
                  <a:pt x="152" y="91"/>
                  <a:pt x="152" y="91"/>
                </a:cubicBezTo>
                <a:cubicBezTo>
                  <a:pt x="150" y="92"/>
                  <a:pt x="149" y="93"/>
                  <a:pt x="147" y="95"/>
                </a:cubicBezTo>
                <a:cubicBezTo>
                  <a:pt x="147" y="95"/>
                  <a:pt x="147" y="95"/>
                  <a:pt x="147" y="95"/>
                </a:cubicBezTo>
                <a:cubicBezTo>
                  <a:pt x="147" y="97"/>
                  <a:pt x="147" y="98"/>
                  <a:pt x="147" y="100"/>
                </a:cubicBezTo>
                <a:cubicBezTo>
                  <a:pt x="149" y="97"/>
                  <a:pt x="151" y="94"/>
                  <a:pt x="153" y="91"/>
                </a:cubicBezTo>
                <a:close/>
                <a:moveTo>
                  <a:pt x="78" y="61"/>
                </a:moveTo>
                <a:cubicBezTo>
                  <a:pt x="77" y="61"/>
                  <a:pt x="77" y="61"/>
                  <a:pt x="77" y="61"/>
                </a:cubicBezTo>
                <a:cubicBezTo>
                  <a:pt x="75" y="61"/>
                  <a:pt x="73" y="62"/>
                  <a:pt x="71" y="62"/>
                </a:cubicBezTo>
                <a:cubicBezTo>
                  <a:pt x="71" y="64"/>
                  <a:pt x="71" y="66"/>
                  <a:pt x="71" y="68"/>
                </a:cubicBezTo>
                <a:cubicBezTo>
                  <a:pt x="74" y="66"/>
                  <a:pt x="76" y="63"/>
                  <a:pt x="78" y="61"/>
                </a:cubicBezTo>
                <a:close/>
                <a:moveTo>
                  <a:pt x="50" y="62"/>
                </a:moveTo>
                <a:cubicBezTo>
                  <a:pt x="50" y="62"/>
                  <a:pt x="51" y="61"/>
                  <a:pt x="51" y="61"/>
                </a:cubicBezTo>
                <a:cubicBezTo>
                  <a:pt x="52" y="60"/>
                  <a:pt x="52" y="59"/>
                  <a:pt x="53" y="59"/>
                </a:cubicBezTo>
                <a:cubicBezTo>
                  <a:pt x="54" y="57"/>
                  <a:pt x="54" y="56"/>
                  <a:pt x="54" y="54"/>
                </a:cubicBezTo>
                <a:cubicBezTo>
                  <a:pt x="53" y="55"/>
                  <a:pt x="52" y="56"/>
                  <a:pt x="51" y="57"/>
                </a:cubicBezTo>
                <a:cubicBezTo>
                  <a:pt x="49" y="59"/>
                  <a:pt x="49" y="59"/>
                  <a:pt x="50" y="62"/>
                </a:cubicBezTo>
                <a:close/>
                <a:moveTo>
                  <a:pt x="28" y="81"/>
                </a:moveTo>
                <a:cubicBezTo>
                  <a:pt x="26" y="82"/>
                  <a:pt x="25" y="82"/>
                  <a:pt x="26" y="84"/>
                </a:cubicBezTo>
                <a:cubicBezTo>
                  <a:pt x="26" y="85"/>
                  <a:pt x="26" y="85"/>
                  <a:pt x="26" y="85"/>
                </a:cubicBezTo>
                <a:cubicBezTo>
                  <a:pt x="26" y="87"/>
                  <a:pt x="26" y="89"/>
                  <a:pt x="26" y="91"/>
                </a:cubicBezTo>
                <a:cubicBezTo>
                  <a:pt x="27" y="90"/>
                  <a:pt x="28" y="90"/>
                  <a:pt x="28" y="88"/>
                </a:cubicBezTo>
                <a:cubicBezTo>
                  <a:pt x="28" y="86"/>
                  <a:pt x="28" y="83"/>
                  <a:pt x="28" y="81"/>
                </a:cubicBezTo>
                <a:close/>
                <a:moveTo>
                  <a:pt x="122" y="73"/>
                </a:moveTo>
                <a:cubicBezTo>
                  <a:pt x="124" y="72"/>
                  <a:pt x="125" y="71"/>
                  <a:pt x="127" y="70"/>
                </a:cubicBezTo>
                <a:cubicBezTo>
                  <a:pt x="127" y="70"/>
                  <a:pt x="127" y="70"/>
                  <a:pt x="127" y="69"/>
                </a:cubicBezTo>
                <a:cubicBezTo>
                  <a:pt x="127" y="68"/>
                  <a:pt x="127" y="67"/>
                  <a:pt x="127" y="66"/>
                </a:cubicBezTo>
                <a:cubicBezTo>
                  <a:pt x="126" y="66"/>
                  <a:pt x="126" y="66"/>
                  <a:pt x="126" y="66"/>
                </a:cubicBezTo>
                <a:cubicBezTo>
                  <a:pt x="125" y="67"/>
                  <a:pt x="124" y="69"/>
                  <a:pt x="123" y="69"/>
                </a:cubicBezTo>
                <a:cubicBezTo>
                  <a:pt x="122" y="70"/>
                  <a:pt x="122" y="71"/>
                  <a:pt x="122" y="72"/>
                </a:cubicBezTo>
                <a:cubicBezTo>
                  <a:pt x="122" y="72"/>
                  <a:pt x="122" y="73"/>
                  <a:pt x="122" y="73"/>
                </a:cubicBezTo>
                <a:close/>
                <a:moveTo>
                  <a:pt x="62" y="134"/>
                </a:moveTo>
                <a:cubicBezTo>
                  <a:pt x="61" y="134"/>
                  <a:pt x="59" y="134"/>
                  <a:pt x="58" y="134"/>
                </a:cubicBezTo>
                <a:cubicBezTo>
                  <a:pt x="57" y="137"/>
                  <a:pt x="56" y="139"/>
                  <a:pt x="56" y="142"/>
                </a:cubicBezTo>
                <a:cubicBezTo>
                  <a:pt x="56" y="142"/>
                  <a:pt x="56" y="142"/>
                  <a:pt x="56" y="142"/>
                </a:cubicBezTo>
                <a:cubicBezTo>
                  <a:pt x="58" y="139"/>
                  <a:pt x="60" y="137"/>
                  <a:pt x="62" y="134"/>
                </a:cubicBezTo>
                <a:close/>
                <a:moveTo>
                  <a:pt x="59" y="113"/>
                </a:moveTo>
                <a:cubicBezTo>
                  <a:pt x="59" y="113"/>
                  <a:pt x="59" y="113"/>
                  <a:pt x="59" y="113"/>
                </a:cubicBezTo>
                <a:cubicBezTo>
                  <a:pt x="58" y="113"/>
                  <a:pt x="57" y="114"/>
                  <a:pt x="55" y="114"/>
                </a:cubicBezTo>
                <a:cubicBezTo>
                  <a:pt x="53" y="114"/>
                  <a:pt x="52" y="116"/>
                  <a:pt x="51" y="117"/>
                </a:cubicBezTo>
                <a:cubicBezTo>
                  <a:pt x="53" y="117"/>
                  <a:pt x="54" y="117"/>
                  <a:pt x="56" y="117"/>
                </a:cubicBezTo>
                <a:cubicBezTo>
                  <a:pt x="56" y="117"/>
                  <a:pt x="57" y="117"/>
                  <a:pt x="57" y="117"/>
                </a:cubicBezTo>
                <a:cubicBezTo>
                  <a:pt x="58" y="116"/>
                  <a:pt x="59" y="115"/>
                  <a:pt x="59" y="113"/>
                </a:cubicBezTo>
                <a:close/>
                <a:moveTo>
                  <a:pt x="69" y="50"/>
                </a:moveTo>
                <a:cubicBezTo>
                  <a:pt x="67" y="50"/>
                  <a:pt x="66" y="50"/>
                  <a:pt x="64" y="50"/>
                </a:cubicBezTo>
                <a:cubicBezTo>
                  <a:pt x="65" y="52"/>
                  <a:pt x="65" y="54"/>
                  <a:pt x="65" y="57"/>
                </a:cubicBezTo>
                <a:cubicBezTo>
                  <a:pt x="66" y="55"/>
                  <a:pt x="67" y="54"/>
                  <a:pt x="68" y="53"/>
                </a:cubicBezTo>
                <a:cubicBezTo>
                  <a:pt x="69" y="53"/>
                  <a:pt x="69" y="53"/>
                  <a:pt x="69" y="52"/>
                </a:cubicBezTo>
                <a:cubicBezTo>
                  <a:pt x="69" y="52"/>
                  <a:pt x="69" y="51"/>
                  <a:pt x="69" y="50"/>
                </a:cubicBezTo>
                <a:close/>
                <a:moveTo>
                  <a:pt x="59" y="120"/>
                </a:moveTo>
                <a:cubicBezTo>
                  <a:pt x="58" y="120"/>
                  <a:pt x="57" y="120"/>
                  <a:pt x="57" y="121"/>
                </a:cubicBezTo>
                <a:cubicBezTo>
                  <a:pt x="56" y="123"/>
                  <a:pt x="54" y="125"/>
                  <a:pt x="53" y="127"/>
                </a:cubicBezTo>
                <a:cubicBezTo>
                  <a:pt x="53" y="127"/>
                  <a:pt x="52" y="127"/>
                  <a:pt x="52" y="128"/>
                </a:cubicBezTo>
                <a:cubicBezTo>
                  <a:pt x="54" y="128"/>
                  <a:pt x="55" y="128"/>
                  <a:pt x="55" y="127"/>
                </a:cubicBezTo>
                <a:cubicBezTo>
                  <a:pt x="57" y="125"/>
                  <a:pt x="59" y="123"/>
                  <a:pt x="59" y="120"/>
                </a:cubicBezTo>
                <a:close/>
                <a:moveTo>
                  <a:pt x="193" y="60"/>
                </a:moveTo>
                <a:cubicBezTo>
                  <a:pt x="192" y="61"/>
                  <a:pt x="192" y="61"/>
                  <a:pt x="192" y="62"/>
                </a:cubicBezTo>
                <a:cubicBezTo>
                  <a:pt x="192" y="64"/>
                  <a:pt x="192" y="66"/>
                  <a:pt x="192" y="68"/>
                </a:cubicBezTo>
                <a:cubicBezTo>
                  <a:pt x="192" y="69"/>
                  <a:pt x="192" y="69"/>
                  <a:pt x="192" y="70"/>
                </a:cubicBezTo>
                <a:cubicBezTo>
                  <a:pt x="192" y="70"/>
                  <a:pt x="193" y="70"/>
                  <a:pt x="193" y="70"/>
                </a:cubicBezTo>
                <a:cubicBezTo>
                  <a:pt x="194" y="70"/>
                  <a:pt x="194" y="70"/>
                  <a:pt x="194" y="70"/>
                </a:cubicBezTo>
                <a:cubicBezTo>
                  <a:pt x="194" y="67"/>
                  <a:pt x="194" y="64"/>
                  <a:pt x="194" y="62"/>
                </a:cubicBezTo>
                <a:cubicBezTo>
                  <a:pt x="194" y="61"/>
                  <a:pt x="193" y="61"/>
                  <a:pt x="193" y="60"/>
                </a:cubicBezTo>
                <a:close/>
                <a:moveTo>
                  <a:pt x="183" y="45"/>
                </a:moveTo>
                <a:cubicBezTo>
                  <a:pt x="183" y="43"/>
                  <a:pt x="183" y="40"/>
                  <a:pt x="183" y="37"/>
                </a:cubicBezTo>
                <a:cubicBezTo>
                  <a:pt x="182" y="38"/>
                  <a:pt x="182" y="38"/>
                  <a:pt x="182" y="39"/>
                </a:cubicBezTo>
                <a:cubicBezTo>
                  <a:pt x="181" y="41"/>
                  <a:pt x="181" y="43"/>
                  <a:pt x="181" y="45"/>
                </a:cubicBezTo>
                <a:cubicBezTo>
                  <a:pt x="181" y="46"/>
                  <a:pt x="181" y="46"/>
                  <a:pt x="181" y="46"/>
                </a:cubicBezTo>
                <a:cubicBezTo>
                  <a:pt x="182" y="46"/>
                  <a:pt x="183" y="46"/>
                  <a:pt x="183" y="45"/>
                </a:cubicBezTo>
                <a:close/>
                <a:moveTo>
                  <a:pt x="30" y="212"/>
                </a:moveTo>
                <a:cubicBezTo>
                  <a:pt x="35" y="216"/>
                  <a:pt x="40" y="219"/>
                  <a:pt x="45" y="222"/>
                </a:cubicBezTo>
                <a:cubicBezTo>
                  <a:pt x="45" y="222"/>
                  <a:pt x="45" y="221"/>
                  <a:pt x="44" y="221"/>
                </a:cubicBezTo>
                <a:cubicBezTo>
                  <a:pt x="43" y="221"/>
                  <a:pt x="43" y="220"/>
                  <a:pt x="43" y="220"/>
                </a:cubicBezTo>
                <a:cubicBezTo>
                  <a:pt x="42" y="219"/>
                  <a:pt x="42" y="218"/>
                  <a:pt x="41" y="218"/>
                </a:cubicBezTo>
                <a:cubicBezTo>
                  <a:pt x="40" y="217"/>
                  <a:pt x="39" y="217"/>
                  <a:pt x="38" y="216"/>
                </a:cubicBezTo>
                <a:cubicBezTo>
                  <a:pt x="35" y="215"/>
                  <a:pt x="33" y="213"/>
                  <a:pt x="30" y="212"/>
                </a:cubicBezTo>
                <a:close/>
                <a:moveTo>
                  <a:pt x="83" y="30"/>
                </a:moveTo>
                <a:cubicBezTo>
                  <a:pt x="83" y="31"/>
                  <a:pt x="83" y="31"/>
                  <a:pt x="83" y="31"/>
                </a:cubicBezTo>
                <a:cubicBezTo>
                  <a:pt x="85" y="31"/>
                  <a:pt x="87" y="31"/>
                  <a:pt x="88" y="32"/>
                </a:cubicBezTo>
                <a:cubicBezTo>
                  <a:pt x="90" y="32"/>
                  <a:pt x="91" y="32"/>
                  <a:pt x="92" y="30"/>
                </a:cubicBezTo>
                <a:cubicBezTo>
                  <a:pt x="92" y="30"/>
                  <a:pt x="92" y="30"/>
                  <a:pt x="92" y="30"/>
                </a:cubicBezTo>
                <a:cubicBezTo>
                  <a:pt x="92" y="30"/>
                  <a:pt x="92" y="29"/>
                  <a:pt x="92" y="29"/>
                </a:cubicBezTo>
                <a:cubicBezTo>
                  <a:pt x="90" y="29"/>
                  <a:pt x="87" y="29"/>
                  <a:pt x="84" y="30"/>
                </a:cubicBezTo>
                <a:cubicBezTo>
                  <a:pt x="84" y="30"/>
                  <a:pt x="83" y="30"/>
                  <a:pt x="83" y="30"/>
                </a:cubicBezTo>
                <a:close/>
                <a:moveTo>
                  <a:pt x="49" y="120"/>
                </a:moveTo>
                <a:cubicBezTo>
                  <a:pt x="49" y="122"/>
                  <a:pt x="49" y="124"/>
                  <a:pt x="50" y="126"/>
                </a:cubicBezTo>
                <a:cubicBezTo>
                  <a:pt x="51" y="125"/>
                  <a:pt x="54" y="121"/>
                  <a:pt x="54" y="120"/>
                </a:cubicBezTo>
                <a:cubicBezTo>
                  <a:pt x="53" y="120"/>
                  <a:pt x="51" y="120"/>
                  <a:pt x="49" y="120"/>
                </a:cubicBezTo>
                <a:close/>
                <a:moveTo>
                  <a:pt x="105" y="26"/>
                </a:moveTo>
                <a:cubicBezTo>
                  <a:pt x="105" y="26"/>
                  <a:pt x="104" y="26"/>
                  <a:pt x="104" y="26"/>
                </a:cubicBezTo>
                <a:cubicBezTo>
                  <a:pt x="102" y="28"/>
                  <a:pt x="100" y="30"/>
                  <a:pt x="98" y="32"/>
                </a:cubicBezTo>
                <a:cubicBezTo>
                  <a:pt x="98" y="33"/>
                  <a:pt x="97" y="33"/>
                  <a:pt x="98" y="33"/>
                </a:cubicBezTo>
                <a:cubicBezTo>
                  <a:pt x="100" y="32"/>
                  <a:pt x="103" y="30"/>
                  <a:pt x="106" y="28"/>
                </a:cubicBezTo>
                <a:cubicBezTo>
                  <a:pt x="106" y="27"/>
                  <a:pt x="105" y="27"/>
                  <a:pt x="105" y="26"/>
                </a:cubicBezTo>
                <a:close/>
                <a:moveTo>
                  <a:pt x="163" y="60"/>
                </a:moveTo>
                <a:cubicBezTo>
                  <a:pt x="163" y="60"/>
                  <a:pt x="163" y="61"/>
                  <a:pt x="163" y="60"/>
                </a:cubicBezTo>
                <a:cubicBezTo>
                  <a:pt x="165" y="60"/>
                  <a:pt x="166" y="59"/>
                  <a:pt x="168" y="58"/>
                </a:cubicBezTo>
                <a:cubicBezTo>
                  <a:pt x="168" y="57"/>
                  <a:pt x="167" y="56"/>
                  <a:pt x="167" y="55"/>
                </a:cubicBezTo>
                <a:cubicBezTo>
                  <a:pt x="166" y="55"/>
                  <a:pt x="165" y="56"/>
                  <a:pt x="164" y="56"/>
                </a:cubicBezTo>
                <a:cubicBezTo>
                  <a:pt x="163" y="56"/>
                  <a:pt x="163" y="57"/>
                  <a:pt x="163" y="57"/>
                </a:cubicBezTo>
                <a:cubicBezTo>
                  <a:pt x="163" y="58"/>
                  <a:pt x="163" y="59"/>
                  <a:pt x="163" y="60"/>
                </a:cubicBezTo>
                <a:close/>
                <a:moveTo>
                  <a:pt x="81" y="37"/>
                </a:moveTo>
                <a:cubicBezTo>
                  <a:pt x="84" y="37"/>
                  <a:pt x="86" y="37"/>
                  <a:pt x="87" y="34"/>
                </a:cubicBezTo>
                <a:cubicBezTo>
                  <a:pt x="85" y="34"/>
                  <a:pt x="83" y="34"/>
                  <a:pt x="81" y="33"/>
                </a:cubicBezTo>
                <a:cubicBezTo>
                  <a:pt x="81" y="35"/>
                  <a:pt x="81" y="36"/>
                  <a:pt x="81" y="37"/>
                </a:cubicBezTo>
                <a:close/>
                <a:moveTo>
                  <a:pt x="162" y="120"/>
                </a:moveTo>
                <a:cubicBezTo>
                  <a:pt x="161" y="120"/>
                  <a:pt x="161" y="120"/>
                  <a:pt x="160" y="121"/>
                </a:cubicBezTo>
                <a:cubicBezTo>
                  <a:pt x="158" y="121"/>
                  <a:pt x="157" y="122"/>
                  <a:pt x="156" y="123"/>
                </a:cubicBezTo>
                <a:cubicBezTo>
                  <a:pt x="154" y="124"/>
                  <a:pt x="154" y="124"/>
                  <a:pt x="154" y="126"/>
                </a:cubicBezTo>
                <a:cubicBezTo>
                  <a:pt x="155" y="126"/>
                  <a:pt x="155" y="125"/>
                  <a:pt x="155" y="125"/>
                </a:cubicBezTo>
                <a:cubicBezTo>
                  <a:pt x="157" y="124"/>
                  <a:pt x="158" y="124"/>
                  <a:pt x="159" y="123"/>
                </a:cubicBezTo>
                <a:cubicBezTo>
                  <a:pt x="160" y="123"/>
                  <a:pt x="160" y="122"/>
                  <a:pt x="161" y="123"/>
                </a:cubicBezTo>
                <a:cubicBezTo>
                  <a:pt x="161" y="123"/>
                  <a:pt x="162" y="123"/>
                  <a:pt x="162" y="123"/>
                </a:cubicBezTo>
                <a:cubicBezTo>
                  <a:pt x="162" y="123"/>
                  <a:pt x="162" y="122"/>
                  <a:pt x="162" y="120"/>
                </a:cubicBezTo>
                <a:close/>
                <a:moveTo>
                  <a:pt x="13" y="16"/>
                </a:moveTo>
                <a:cubicBezTo>
                  <a:pt x="16" y="14"/>
                  <a:pt x="18" y="11"/>
                  <a:pt x="20" y="8"/>
                </a:cubicBezTo>
                <a:cubicBezTo>
                  <a:pt x="19" y="8"/>
                  <a:pt x="18" y="8"/>
                  <a:pt x="17" y="8"/>
                </a:cubicBezTo>
                <a:cubicBezTo>
                  <a:pt x="17" y="10"/>
                  <a:pt x="17" y="11"/>
                  <a:pt x="15" y="11"/>
                </a:cubicBezTo>
                <a:cubicBezTo>
                  <a:pt x="14" y="12"/>
                  <a:pt x="14" y="13"/>
                  <a:pt x="13" y="13"/>
                </a:cubicBezTo>
                <a:cubicBezTo>
                  <a:pt x="13" y="14"/>
                  <a:pt x="13" y="15"/>
                  <a:pt x="13" y="16"/>
                </a:cubicBezTo>
                <a:close/>
                <a:moveTo>
                  <a:pt x="62" y="145"/>
                </a:moveTo>
                <a:cubicBezTo>
                  <a:pt x="59" y="144"/>
                  <a:pt x="58" y="146"/>
                  <a:pt x="56" y="148"/>
                </a:cubicBezTo>
                <a:cubicBezTo>
                  <a:pt x="58" y="148"/>
                  <a:pt x="60" y="148"/>
                  <a:pt x="63" y="148"/>
                </a:cubicBezTo>
                <a:cubicBezTo>
                  <a:pt x="62" y="147"/>
                  <a:pt x="62" y="146"/>
                  <a:pt x="62" y="145"/>
                </a:cubicBezTo>
                <a:close/>
                <a:moveTo>
                  <a:pt x="63" y="103"/>
                </a:moveTo>
                <a:cubicBezTo>
                  <a:pt x="61" y="104"/>
                  <a:pt x="57" y="110"/>
                  <a:pt x="56" y="111"/>
                </a:cubicBezTo>
                <a:cubicBezTo>
                  <a:pt x="58" y="111"/>
                  <a:pt x="59" y="110"/>
                  <a:pt x="60" y="110"/>
                </a:cubicBezTo>
                <a:cubicBezTo>
                  <a:pt x="61" y="110"/>
                  <a:pt x="62" y="109"/>
                  <a:pt x="61" y="109"/>
                </a:cubicBezTo>
                <a:cubicBezTo>
                  <a:pt x="61" y="108"/>
                  <a:pt x="62" y="107"/>
                  <a:pt x="62" y="106"/>
                </a:cubicBezTo>
                <a:cubicBezTo>
                  <a:pt x="62" y="105"/>
                  <a:pt x="63" y="104"/>
                  <a:pt x="63" y="103"/>
                </a:cubicBezTo>
                <a:close/>
                <a:moveTo>
                  <a:pt x="23" y="19"/>
                </a:moveTo>
                <a:cubicBezTo>
                  <a:pt x="23" y="19"/>
                  <a:pt x="23" y="18"/>
                  <a:pt x="23" y="18"/>
                </a:cubicBezTo>
                <a:cubicBezTo>
                  <a:pt x="22" y="19"/>
                  <a:pt x="22" y="19"/>
                  <a:pt x="22" y="20"/>
                </a:cubicBezTo>
                <a:cubicBezTo>
                  <a:pt x="19" y="22"/>
                  <a:pt x="17" y="25"/>
                  <a:pt x="15" y="27"/>
                </a:cubicBezTo>
                <a:cubicBezTo>
                  <a:pt x="14" y="28"/>
                  <a:pt x="14" y="30"/>
                  <a:pt x="14" y="31"/>
                </a:cubicBezTo>
                <a:cubicBezTo>
                  <a:pt x="14" y="31"/>
                  <a:pt x="14" y="31"/>
                  <a:pt x="14" y="31"/>
                </a:cubicBezTo>
                <a:cubicBezTo>
                  <a:pt x="16" y="29"/>
                  <a:pt x="18" y="26"/>
                  <a:pt x="19" y="23"/>
                </a:cubicBezTo>
                <a:cubicBezTo>
                  <a:pt x="20" y="23"/>
                  <a:pt x="20" y="23"/>
                  <a:pt x="20" y="22"/>
                </a:cubicBezTo>
                <a:cubicBezTo>
                  <a:pt x="21" y="21"/>
                  <a:pt x="22" y="20"/>
                  <a:pt x="23" y="19"/>
                </a:cubicBezTo>
                <a:close/>
                <a:moveTo>
                  <a:pt x="130" y="88"/>
                </a:moveTo>
                <a:cubicBezTo>
                  <a:pt x="130" y="88"/>
                  <a:pt x="130" y="88"/>
                  <a:pt x="130" y="88"/>
                </a:cubicBezTo>
                <a:cubicBezTo>
                  <a:pt x="133" y="85"/>
                  <a:pt x="135" y="82"/>
                  <a:pt x="137" y="78"/>
                </a:cubicBezTo>
                <a:cubicBezTo>
                  <a:pt x="137" y="78"/>
                  <a:pt x="137" y="78"/>
                  <a:pt x="137" y="78"/>
                </a:cubicBezTo>
                <a:cubicBezTo>
                  <a:pt x="137" y="78"/>
                  <a:pt x="137" y="78"/>
                  <a:pt x="137" y="78"/>
                </a:cubicBezTo>
                <a:cubicBezTo>
                  <a:pt x="135" y="80"/>
                  <a:pt x="133" y="82"/>
                  <a:pt x="130" y="84"/>
                </a:cubicBezTo>
                <a:cubicBezTo>
                  <a:pt x="130" y="84"/>
                  <a:pt x="130" y="85"/>
                  <a:pt x="130" y="85"/>
                </a:cubicBezTo>
                <a:cubicBezTo>
                  <a:pt x="130" y="86"/>
                  <a:pt x="130" y="87"/>
                  <a:pt x="130" y="88"/>
                </a:cubicBezTo>
                <a:close/>
                <a:moveTo>
                  <a:pt x="47" y="42"/>
                </a:moveTo>
                <a:cubicBezTo>
                  <a:pt x="47" y="42"/>
                  <a:pt x="48" y="42"/>
                  <a:pt x="49" y="42"/>
                </a:cubicBezTo>
                <a:cubicBezTo>
                  <a:pt x="49" y="42"/>
                  <a:pt x="50" y="41"/>
                  <a:pt x="50" y="41"/>
                </a:cubicBezTo>
                <a:cubicBezTo>
                  <a:pt x="51" y="40"/>
                  <a:pt x="52" y="39"/>
                  <a:pt x="53" y="37"/>
                </a:cubicBezTo>
                <a:cubicBezTo>
                  <a:pt x="54" y="37"/>
                  <a:pt x="54" y="36"/>
                  <a:pt x="54" y="35"/>
                </a:cubicBezTo>
                <a:cubicBezTo>
                  <a:pt x="51" y="37"/>
                  <a:pt x="49" y="40"/>
                  <a:pt x="47" y="42"/>
                </a:cubicBezTo>
                <a:close/>
                <a:moveTo>
                  <a:pt x="28" y="20"/>
                </a:moveTo>
                <a:cubicBezTo>
                  <a:pt x="29" y="19"/>
                  <a:pt x="30" y="18"/>
                  <a:pt x="31" y="17"/>
                </a:cubicBezTo>
                <a:cubicBezTo>
                  <a:pt x="32" y="16"/>
                  <a:pt x="33" y="15"/>
                  <a:pt x="34" y="14"/>
                </a:cubicBezTo>
                <a:cubicBezTo>
                  <a:pt x="32" y="14"/>
                  <a:pt x="31" y="13"/>
                  <a:pt x="30" y="13"/>
                </a:cubicBezTo>
                <a:cubicBezTo>
                  <a:pt x="28" y="15"/>
                  <a:pt x="28" y="17"/>
                  <a:pt x="28" y="20"/>
                </a:cubicBezTo>
                <a:close/>
                <a:moveTo>
                  <a:pt x="130" y="156"/>
                </a:moveTo>
                <a:cubicBezTo>
                  <a:pt x="129" y="157"/>
                  <a:pt x="128" y="158"/>
                  <a:pt x="127" y="159"/>
                </a:cubicBezTo>
                <a:cubicBezTo>
                  <a:pt x="126" y="160"/>
                  <a:pt x="125" y="161"/>
                  <a:pt x="124" y="162"/>
                </a:cubicBezTo>
                <a:cubicBezTo>
                  <a:pt x="124" y="163"/>
                  <a:pt x="122" y="163"/>
                  <a:pt x="122" y="165"/>
                </a:cubicBezTo>
                <a:cubicBezTo>
                  <a:pt x="125" y="163"/>
                  <a:pt x="128" y="161"/>
                  <a:pt x="130" y="159"/>
                </a:cubicBezTo>
                <a:cubicBezTo>
                  <a:pt x="131" y="159"/>
                  <a:pt x="131" y="158"/>
                  <a:pt x="131" y="158"/>
                </a:cubicBezTo>
                <a:cubicBezTo>
                  <a:pt x="131" y="157"/>
                  <a:pt x="131" y="157"/>
                  <a:pt x="130" y="156"/>
                </a:cubicBezTo>
                <a:close/>
                <a:moveTo>
                  <a:pt x="51" y="71"/>
                </a:moveTo>
                <a:cubicBezTo>
                  <a:pt x="52" y="70"/>
                  <a:pt x="53" y="69"/>
                  <a:pt x="54" y="68"/>
                </a:cubicBezTo>
                <a:cubicBezTo>
                  <a:pt x="54" y="68"/>
                  <a:pt x="54" y="68"/>
                  <a:pt x="54" y="68"/>
                </a:cubicBezTo>
                <a:cubicBezTo>
                  <a:pt x="54" y="67"/>
                  <a:pt x="54" y="66"/>
                  <a:pt x="54" y="65"/>
                </a:cubicBezTo>
                <a:cubicBezTo>
                  <a:pt x="53" y="65"/>
                  <a:pt x="52" y="65"/>
                  <a:pt x="51" y="66"/>
                </a:cubicBezTo>
                <a:cubicBezTo>
                  <a:pt x="50" y="66"/>
                  <a:pt x="50" y="66"/>
                  <a:pt x="50" y="67"/>
                </a:cubicBezTo>
                <a:cubicBezTo>
                  <a:pt x="51" y="68"/>
                  <a:pt x="51" y="69"/>
                  <a:pt x="51" y="71"/>
                </a:cubicBezTo>
                <a:close/>
                <a:moveTo>
                  <a:pt x="15" y="22"/>
                </a:moveTo>
                <a:cubicBezTo>
                  <a:pt x="18" y="19"/>
                  <a:pt x="21" y="16"/>
                  <a:pt x="24" y="13"/>
                </a:cubicBezTo>
                <a:cubicBezTo>
                  <a:pt x="23" y="13"/>
                  <a:pt x="22" y="13"/>
                  <a:pt x="22" y="12"/>
                </a:cubicBezTo>
                <a:cubicBezTo>
                  <a:pt x="19" y="16"/>
                  <a:pt x="17" y="19"/>
                  <a:pt x="15" y="22"/>
                </a:cubicBezTo>
                <a:close/>
                <a:moveTo>
                  <a:pt x="172" y="108"/>
                </a:moveTo>
                <a:cubicBezTo>
                  <a:pt x="171" y="109"/>
                  <a:pt x="170" y="110"/>
                  <a:pt x="169" y="111"/>
                </a:cubicBezTo>
                <a:cubicBezTo>
                  <a:pt x="168" y="111"/>
                  <a:pt x="168" y="112"/>
                  <a:pt x="168" y="112"/>
                </a:cubicBezTo>
                <a:cubicBezTo>
                  <a:pt x="168" y="114"/>
                  <a:pt x="167" y="116"/>
                  <a:pt x="167" y="118"/>
                </a:cubicBezTo>
                <a:cubicBezTo>
                  <a:pt x="167" y="118"/>
                  <a:pt x="167" y="118"/>
                  <a:pt x="167" y="119"/>
                </a:cubicBezTo>
                <a:cubicBezTo>
                  <a:pt x="168" y="118"/>
                  <a:pt x="168" y="118"/>
                  <a:pt x="168" y="117"/>
                </a:cubicBezTo>
                <a:cubicBezTo>
                  <a:pt x="169" y="116"/>
                  <a:pt x="170" y="114"/>
                  <a:pt x="170" y="112"/>
                </a:cubicBezTo>
                <a:cubicBezTo>
                  <a:pt x="171" y="111"/>
                  <a:pt x="171" y="110"/>
                  <a:pt x="173" y="110"/>
                </a:cubicBezTo>
                <a:cubicBezTo>
                  <a:pt x="172" y="109"/>
                  <a:pt x="172" y="109"/>
                  <a:pt x="172" y="108"/>
                </a:cubicBezTo>
                <a:close/>
                <a:moveTo>
                  <a:pt x="116" y="150"/>
                </a:moveTo>
                <a:cubicBezTo>
                  <a:pt x="115" y="151"/>
                  <a:pt x="113" y="152"/>
                  <a:pt x="112" y="153"/>
                </a:cubicBezTo>
                <a:cubicBezTo>
                  <a:pt x="112" y="153"/>
                  <a:pt x="112" y="154"/>
                  <a:pt x="112" y="154"/>
                </a:cubicBezTo>
                <a:cubicBezTo>
                  <a:pt x="112" y="155"/>
                  <a:pt x="112" y="155"/>
                  <a:pt x="112" y="156"/>
                </a:cubicBezTo>
                <a:cubicBezTo>
                  <a:pt x="112" y="156"/>
                  <a:pt x="112" y="156"/>
                  <a:pt x="112" y="156"/>
                </a:cubicBezTo>
                <a:cubicBezTo>
                  <a:pt x="113" y="156"/>
                  <a:pt x="114" y="155"/>
                  <a:pt x="115" y="154"/>
                </a:cubicBezTo>
                <a:cubicBezTo>
                  <a:pt x="117" y="153"/>
                  <a:pt x="117" y="153"/>
                  <a:pt x="116" y="150"/>
                </a:cubicBezTo>
                <a:cubicBezTo>
                  <a:pt x="116" y="150"/>
                  <a:pt x="116" y="150"/>
                  <a:pt x="116" y="150"/>
                </a:cubicBezTo>
                <a:close/>
                <a:moveTo>
                  <a:pt x="61" y="96"/>
                </a:moveTo>
                <a:cubicBezTo>
                  <a:pt x="63" y="97"/>
                  <a:pt x="65" y="97"/>
                  <a:pt x="66" y="95"/>
                </a:cubicBezTo>
                <a:cubicBezTo>
                  <a:pt x="66" y="95"/>
                  <a:pt x="66" y="94"/>
                  <a:pt x="66" y="94"/>
                </a:cubicBezTo>
                <a:cubicBezTo>
                  <a:pt x="67" y="94"/>
                  <a:pt x="67" y="93"/>
                  <a:pt x="67" y="91"/>
                </a:cubicBezTo>
                <a:cubicBezTo>
                  <a:pt x="66" y="92"/>
                  <a:pt x="65" y="92"/>
                  <a:pt x="64" y="92"/>
                </a:cubicBezTo>
                <a:cubicBezTo>
                  <a:pt x="63" y="93"/>
                  <a:pt x="62" y="95"/>
                  <a:pt x="61" y="96"/>
                </a:cubicBezTo>
                <a:close/>
                <a:moveTo>
                  <a:pt x="101" y="83"/>
                </a:moveTo>
                <a:cubicBezTo>
                  <a:pt x="99" y="85"/>
                  <a:pt x="98" y="87"/>
                  <a:pt x="96" y="88"/>
                </a:cubicBezTo>
                <a:cubicBezTo>
                  <a:pt x="96" y="89"/>
                  <a:pt x="95" y="89"/>
                  <a:pt x="96" y="90"/>
                </a:cubicBezTo>
                <a:cubicBezTo>
                  <a:pt x="97" y="89"/>
                  <a:pt x="99" y="88"/>
                  <a:pt x="100" y="88"/>
                </a:cubicBezTo>
                <a:cubicBezTo>
                  <a:pt x="101" y="87"/>
                  <a:pt x="102" y="87"/>
                  <a:pt x="102" y="86"/>
                </a:cubicBezTo>
                <a:cubicBezTo>
                  <a:pt x="102" y="85"/>
                  <a:pt x="101" y="84"/>
                  <a:pt x="101" y="83"/>
                </a:cubicBezTo>
                <a:close/>
                <a:moveTo>
                  <a:pt x="134" y="145"/>
                </a:moveTo>
                <a:cubicBezTo>
                  <a:pt x="134" y="145"/>
                  <a:pt x="134" y="145"/>
                  <a:pt x="134" y="145"/>
                </a:cubicBezTo>
                <a:cubicBezTo>
                  <a:pt x="136" y="144"/>
                  <a:pt x="137" y="143"/>
                  <a:pt x="139" y="142"/>
                </a:cubicBezTo>
                <a:cubicBezTo>
                  <a:pt x="139" y="142"/>
                  <a:pt x="140" y="142"/>
                  <a:pt x="140" y="141"/>
                </a:cubicBezTo>
                <a:cubicBezTo>
                  <a:pt x="140" y="140"/>
                  <a:pt x="141" y="139"/>
                  <a:pt x="141" y="138"/>
                </a:cubicBezTo>
                <a:cubicBezTo>
                  <a:pt x="139" y="140"/>
                  <a:pt x="137" y="141"/>
                  <a:pt x="134" y="143"/>
                </a:cubicBezTo>
                <a:cubicBezTo>
                  <a:pt x="134" y="143"/>
                  <a:pt x="133" y="144"/>
                  <a:pt x="134" y="145"/>
                </a:cubicBezTo>
                <a:close/>
                <a:moveTo>
                  <a:pt x="78" y="24"/>
                </a:moveTo>
                <a:cubicBezTo>
                  <a:pt x="80" y="24"/>
                  <a:pt x="82" y="25"/>
                  <a:pt x="83" y="22"/>
                </a:cubicBezTo>
                <a:cubicBezTo>
                  <a:pt x="81" y="22"/>
                  <a:pt x="78" y="21"/>
                  <a:pt x="76" y="20"/>
                </a:cubicBezTo>
                <a:cubicBezTo>
                  <a:pt x="77" y="22"/>
                  <a:pt x="77" y="23"/>
                  <a:pt x="78" y="24"/>
                </a:cubicBezTo>
                <a:close/>
                <a:moveTo>
                  <a:pt x="190" y="178"/>
                </a:moveTo>
                <a:cubicBezTo>
                  <a:pt x="191" y="178"/>
                  <a:pt x="193" y="178"/>
                  <a:pt x="194" y="179"/>
                </a:cubicBezTo>
                <a:cubicBezTo>
                  <a:pt x="196" y="178"/>
                  <a:pt x="196" y="175"/>
                  <a:pt x="196" y="173"/>
                </a:cubicBezTo>
                <a:cubicBezTo>
                  <a:pt x="194" y="175"/>
                  <a:pt x="192" y="176"/>
                  <a:pt x="190" y="178"/>
                </a:cubicBezTo>
                <a:close/>
                <a:moveTo>
                  <a:pt x="179" y="92"/>
                </a:moveTo>
                <a:cubicBezTo>
                  <a:pt x="179" y="89"/>
                  <a:pt x="179" y="86"/>
                  <a:pt x="179" y="86"/>
                </a:cubicBezTo>
                <a:cubicBezTo>
                  <a:pt x="178" y="86"/>
                  <a:pt x="178" y="86"/>
                  <a:pt x="178" y="86"/>
                </a:cubicBezTo>
                <a:cubicBezTo>
                  <a:pt x="177" y="86"/>
                  <a:pt x="176" y="87"/>
                  <a:pt x="177" y="88"/>
                </a:cubicBezTo>
                <a:cubicBezTo>
                  <a:pt x="177" y="89"/>
                  <a:pt x="177" y="90"/>
                  <a:pt x="177" y="91"/>
                </a:cubicBezTo>
                <a:cubicBezTo>
                  <a:pt x="177" y="92"/>
                  <a:pt x="177" y="92"/>
                  <a:pt x="177" y="93"/>
                </a:cubicBezTo>
                <a:cubicBezTo>
                  <a:pt x="178" y="92"/>
                  <a:pt x="179" y="92"/>
                  <a:pt x="179" y="92"/>
                </a:cubicBezTo>
                <a:close/>
                <a:moveTo>
                  <a:pt x="42" y="77"/>
                </a:moveTo>
                <a:cubicBezTo>
                  <a:pt x="42" y="77"/>
                  <a:pt x="41" y="77"/>
                  <a:pt x="41" y="77"/>
                </a:cubicBezTo>
                <a:cubicBezTo>
                  <a:pt x="40" y="78"/>
                  <a:pt x="39" y="79"/>
                  <a:pt x="38" y="80"/>
                </a:cubicBezTo>
                <a:cubicBezTo>
                  <a:pt x="38" y="80"/>
                  <a:pt x="38" y="81"/>
                  <a:pt x="38" y="81"/>
                </a:cubicBezTo>
                <a:cubicBezTo>
                  <a:pt x="38" y="82"/>
                  <a:pt x="39" y="83"/>
                  <a:pt x="39" y="84"/>
                </a:cubicBezTo>
                <a:cubicBezTo>
                  <a:pt x="40" y="83"/>
                  <a:pt x="41" y="82"/>
                  <a:pt x="41" y="82"/>
                </a:cubicBezTo>
                <a:cubicBezTo>
                  <a:pt x="42" y="81"/>
                  <a:pt x="42" y="81"/>
                  <a:pt x="42" y="81"/>
                </a:cubicBezTo>
                <a:cubicBezTo>
                  <a:pt x="42" y="80"/>
                  <a:pt x="42" y="78"/>
                  <a:pt x="42" y="77"/>
                </a:cubicBezTo>
                <a:close/>
                <a:moveTo>
                  <a:pt x="60" y="40"/>
                </a:moveTo>
                <a:cubicBezTo>
                  <a:pt x="60" y="38"/>
                  <a:pt x="60" y="37"/>
                  <a:pt x="59" y="35"/>
                </a:cubicBezTo>
                <a:cubicBezTo>
                  <a:pt x="57" y="37"/>
                  <a:pt x="56" y="38"/>
                  <a:pt x="57" y="41"/>
                </a:cubicBezTo>
                <a:cubicBezTo>
                  <a:pt x="58" y="41"/>
                  <a:pt x="59" y="41"/>
                  <a:pt x="60" y="40"/>
                </a:cubicBezTo>
                <a:close/>
                <a:moveTo>
                  <a:pt x="205" y="18"/>
                </a:moveTo>
                <a:cubicBezTo>
                  <a:pt x="205" y="18"/>
                  <a:pt x="205" y="18"/>
                  <a:pt x="205" y="18"/>
                </a:cubicBezTo>
                <a:cubicBezTo>
                  <a:pt x="203" y="16"/>
                  <a:pt x="201" y="13"/>
                  <a:pt x="199" y="11"/>
                </a:cubicBezTo>
                <a:cubicBezTo>
                  <a:pt x="199" y="12"/>
                  <a:pt x="199" y="14"/>
                  <a:pt x="200" y="16"/>
                </a:cubicBezTo>
                <a:cubicBezTo>
                  <a:pt x="200" y="16"/>
                  <a:pt x="200" y="16"/>
                  <a:pt x="200" y="16"/>
                </a:cubicBezTo>
                <a:cubicBezTo>
                  <a:pt x="202" y="17"/>
                  <a:pt x="203" y="18"/>
                  <a:pt x="205" y="18"/>
                </a:cubicBezTo>
                <a:close/>
                <a:moveTo>
                  <a:pt x="167" y="96"/>
                </a:moveTo>
                <a:cubicBezTo>
                  <a:pt x="167" y="95"/>
                  <a:pt x="167" y="94"/>
                  <a:pt x="168" y="92"/>
                </a:cubicBezTo>
                <a:cubicBezTo>
                  <a:pt x="166" y="93"/>
                  <a:pt x="165" y="94"/>
                  <a:pt x="163" y="95"/>
                </a:cubicBezTo>
                <a:cubicBezTo>
                  <a:pt x="163" y="95"/>
                  <a:pt x="163" y="96"/>
                  <a:pt x="163" y="96"/>
                </a:cubicBezTo>
                <a:cubicBezTo>
                  <a:pt x="163" y="97"/>
                  <a:pt x="163" y="97"/>
                  <a:pt x="163" y="98"/>
                </a:cubicBezTo>
                <a:cubicBezTo>
                  <a:pt x="164" y="97"/>
                  <a:pt x="166" y="97"/>
                  <a:pt x="167" y="96"/>
                </a:cubicBezTo>
                <a:close/>
                <a:moveTo>
                  <a:pt x="180" y="95"/>
                </a:moveTo>
                <a:cubicBezTo>
                  <a:pt x="179" y="95"/>
                  <a:pt x="178" y="95"/>
                  <a:pt x="177" y="96"/>
                </a:cubicBezTo>
                <a:cubicBezTo>
                  <a:pt x="177" y="97"/>
                  <a:pt x="177" y="99"/>
                  <a:pt x="177" y="101"/>
                </a:cubicBezTo>
                <a:cubicBezTo>
                  <a:pt x="178" y="101"/>
                  <a:pt x="179" y="100"/>
                  <a:pt x="180" y="100"/>
                </a:cubicBezTo>
                <a:cubicBezTo>
                  <a:pt x="180" y="99"/>
                  <a:pt x="180" y="99"/>
                  <a:pt x="180" y="99"/>
                </a:cubicBezTo>
                <a:cubicBezTo>
                  <a:pt x="180" y="97"/>
                  <a:pt x="180" y="96"/>
                  <a:pt x="180" y="95"/>
                </a:cubicBezTo>
                <a:close/>
                <a:moveTo>
                  <a:pt x="206" y="189"/>
                </a:moveTo>
                <a:cubicBezTo>
                  <a:pt x="205" y="190"/>
                  <a:pt x="205" y="190"/>
                  <a:pt x="206" y="191"/>
                </a:cubicBezTo>
                <a:cubicBezTo>
                  <a:pt x="208" y="192"/>
                  <a:pt x="209" y="194"/>
                  <a:pt x="211" y="195"/>
                </a:cubicBezTo>
                <a:cubicBezTo>
                  <a:pt x="211" y="195"/>
                  <a:pt x="211" y="195"/>
                  <a:pt x="212" y="196"/>
                </a:cubicBezTo>
                <a:cubicBezTo>
                  <a:pt x="212" y="194"/>
                  <a:pt x="212" y="192"/>
                  <a:pt x="210" y="192"/>
                </a:cubicBezTo>
                <a:cubicBezTo>
                  <a:pt x="209" y="191"/>
                  <a:pt x="207" y="190"/>
                  <a:pt x="206" y="189"/>
                </a:cubicBezTo>
                <a:close/>
                <a:moveTo>
                  <a:pt x="220" y="202"/>
                </a:moveTo>
                <a:cubicBezTo>
                  <a:pt x="221" y="201"/>
                  <a:pt x="221" y="200"/>
                  <a:pt x="220" y="200"/>
                </a:cubicBezTo>
                <a:cubicBezTo>
                  <a:pt x="219" y="199"/>
                  <a:pt x="218" y="198"/>
                  <a:pt x="216" y="197"/>
                </a:cubicBezTo>
                <a:cubicBezTo>
                  <a:pt x="216" y="196"/>
                  <a:pt x="215" y="196"/>
                  <a:pt x="215" y="195"/>
                </a:cubicBezTo>
                <a:cubicBezTo>
                  <a:pt x="214" y="196"/>
                  <a:pt x="214" y="197"/>
                  <a:pt x="214" y="197"/>
                </a:cubicBezTo>
                <a:cubicBezTo>
                  <a:pt x="216" y="199"/>
                  <a:pt x="218" y="201"/>
                  <a:pt x="220" y="202"/>
                </a:cubicBezTo>
                <a:close/>
                <a:moveTo>
                  <a:pt x="103" y="76"/>
                </a:moveTo>
                <a:cubicBezTo>
                  <a:pt x="104" y="75"/>
                  <a:pt x="105" y="74"/>
                  <a:pt x="106" y="74"/>
                </a:cubicBezTo>
                <a:cubicBezTo>
                  <a:pt x="108" y="73"/>
                  <a:pt x="108" y="73"/>
                  <a:pt x="107" y="71"/>
                </a:cubicBezTo>
                <a:cubicBezTo>
                  <a:pt x="106" y="71"/>
                  <a:pt x="104" y="72"/>
                  <a:pt x="103" y="73"/>
                </a:cubicBezTo>
                <a:cubicBezTo>
                  <a:pt x="103" y="74"/>
                  <a:pt x="103" y="75"/>
                  <a:pt x="103" y="76"/>
                </a:cubicBezTo>
                <a:close/>
                <a:moveTo>
                  <a:pt x="83" y="199"/>
                </a:moveTo>
                <a:cubicBezTo>
                  <a:pt x="86" y="199"/>
                  <a:pt x="89" y="199"/>
                  <a:pt x="91" y="199"/>
                </a:cubicBezTo>
                <a:cubicBezTo>
                  <a:pt x="91" y="198"/>
                  <a:pt x="91" y="197"/>
                  <a:pt x="91" y="197"/>
                </a:cubicBezTo>
                <a:cubicBezTo>
                  <a:pt x="89" y="197"/>
                  <a:pt x="86" y="197"/>
                  <a:pt x="84" y="198"/>
                </a:cubicBezTo>
                <a:cubicBezTo>
                  <a:pt x="83" y="198"/>
                  <a:pt x="83" y="198"/>
                  <a:pt x="83" y="199"/>
                </a:cubicBezTo>
                <a:close/>
                <a:moveTo>
                  <a:pt x="49" y="47"/>
                </a:moveTo>
                <a:cubicBezTo>
                  <a:pt x="50" y="47"/>
                  <a:pt x="52" y="47"/>
                  <a:pt x="54" y="47"/>
                </a:cubicBezTo>
                <a:cubicBezTo>
                  <a:pt x="54" y="46"/>
                  <a:pt x="54" y="45"/>
                  <a:pt x="54" y="44"/>
                </a:cubicBezTo>
                <a:cubicBezTo>
                  <a:pt x="51" y="44"/>
                  <a:pt x="51" y="44"/>
                  <a:pt x="49" y="47"/>
                </a:cubicBezTo>
                <a:close/>
                <a:moveTo>
                  <a:pt x="48" y="50"/>
                </a:moveTo>
                <a:cubicBezTo>
                  <a:pt x="48" y="51"/>
                  <a:pt x="48" y="53"/>
                  <a:pt x="48" y="54"/>
                </a:cubicBezTo>
                <a:cubicBezTo>
                  <a:pt x="48" y="54"/>
                  <a:pt x="48" y="55"/>
                  <a:pt x="48" y="55"/>
                </a:cubicBezTo>
                <a:cubicBezTo>
                  <a:pt x="50" y="54"/>
                  <a:pt x="52" y="51"/>
                  <a:pt x="53" y="50"/>
                </a:cubicBezTo>
                <a:cubicBezTo>
                  <a:pt x="51" y="50"/>
                  <a:pt x="49" y="50"/>
                  <a:pt x="48" y="50"/>
                </a:cubicBezTo>
                <a:close/>
                <a:moveTo>
                  <a:pt x="63" y="166"/>
                </a:moveTo>
                <a:cubicBezTo>
                  <a:pt x="66" y="166"/>
                  <a:pt x="68" y="166"/>
                  <a:pt x="71" y="166"/>
                </a:cubicBezTo>
                <a:cubicBezTo>
                  <a:pt x="72" y="166"/>
                  <a:pt x="72" y="166"/>
                  <a:pt x="72" y="165"/>
                </a:cubicBezTo>
                <a:cubicBezTo>
                  <a:pt x="69" y="165"/>
                  <a:pt x="66" y="165"/>
                  <a:pt x="63" y="164"/>
                </a:cubicBezTo>
                <a:cubicBezTo>
                  <a:pt x="63" y="165"/>
                  <a:pt x="63" y="166"/>
                  <a:pt x="63" y="166"/>
                </a:cubicBezTo>
                <a:close/>
                <a:moveTo>
                  <a:pt x="219" y="29"/>
                </a:moveTo>
                <a:cubicBezTo>
                  <a:pt x="218" y="29"/>
                  <a:pt x="218" y="29"/>
                  <a:pt x="218" y="29"/>
                </a:cubicBezTo>
                <a:cubicBezTo>
                  <a:pt x="219" y="30"/>
                  <a:pt x="219" y="30"/>
                  <a:pt x="220" y="31"/>
                </a:cubicBezTo>
                <a:cubicBezTo>
                  <a:pt x="220" y="31"/>
                  <a:pt x="221" y="32"/>
                  <a:pt x="221" y="32"/>
                </a:cubicBezTo>
                <a:cubicBezTo>
                  <a:pt x="221" y="34"/>
                  <a:pt x="222" y="35"/>
                  <a:pt x="223" y="36"/>
                </a:cubicBezTo>
                <a:cubicBezTo>
                  <a:pt x="224" y="36"/>
                  <a:pt x="224" y="35"/>
                  <a:pt x="225" y="35"/>
                </a:cubicBezTo>
                <a:cubicBezTo>
                  <a:pt x="223" y="32"/>
                  <a:pt x="221" y="30"/>
                  <a:pt x="219" y="29"/>
                </a:cubicBezTo>
                <a:close/>
                <a:moveTo>
                  <a:pt x="47" y="123"/>
                </a:moveTo>
                <a:cubicBezTo>
                  <a:pt x="47" y="123"/>
                  <a:pt x="47" y="123"/>
                  <a:pt x="46" y="123"/>
                </a:cubicBezTo>
                <a:cubicBezTo>
                  <a:pt x="45" y="125"/>
                  <a:pt x="43" y="126"/>
                  <a:pt x="43" y="129"/>
                </a:cubicBezTo>
                <a:cubicBezTo>
                  <a:pt x="44" y="129"/>
                  <a:pt x="46" y="129"/>
                  <a:pt x="47" y="128"/>
                </a:cubicBezTo>
                <a:cubicBezTo>
                  <a:pt x="47" y="127"/>
                  <a:pt x="47" y="125"/>
                  <a:pt x="47" y="123"/>
                </a:cubicBezTo>
                <a:close/>
                <a:moveTo>
                  <a:pt x="193" y="94"/>
                </a:moveTo>
                <a:cubicBezTo>
                  <a:pt x="192" y="95"/>
                  <a:pt x="192" y="95"/>
                  <a:pt x="192" y="95"/>
                </a:cubicBezTo>
                <a:cubicBezTo>
                  <a:pt x="191" y="96"/>
                  <a:pt x="191" y="96"/>
                  <a:pt x="191" y="97"/>
                </a:cubicBezTo>
                <a:cubicBezTo>
                  <a:pt x="191" y="99"/>
                  <a:pt x="192" y="100"/>
                  <a:pt x="192" y="102"/>
                </a:cubicBezTo>
                <a:cubicBezTo>
                  <a:pt x="192" y="103"/>
                  <a:pt x="192" y="103"/>
                  <a:pt x="192" y="104"/>
                </a:cubicBezTo>
                <a:cubicBezTo>
                  <a:pt x="193" y="103"/>
                  <a:pt x="193" y="97"/>
                  <a:pt x="193" y="94"/>
                </a:cubicBezTo>
                <a:close/>
                <a:moveTo>
                  <a:pt x="126" y="15"/>
                </a:moveTo>
                <a:cubicBezTo>
                  <a:pt x="126" y="15"/>
                  <a:pt x="126" y="15"/>
                  <a:pt x="125" y="15"/>
                </a:cubicBezTo>
                <a:cubicBezTo>
                  <a:pt x="123" y="15"/>
                  <a:pt x="121" y="16"/>
                  <a:pt x="118" y="16"/>
                </a:cubicBezTo>
                <a:cubicBezTo>
                  <a:pt x="118" y="17"/>
                  <a:pt x="118" y="18"/>
                  <a:pt x="118" y="18"/>
                </a:cubicBezTo>
                <a:cubicBezTo>
                  <a:pt x="120" y="18"/>
                  <a:pt x="122" y="17"/>
                  <a:pt x="124" y="17"/>
                </a:cubicBezTo>
                <a:cubicBezTo>
                  <a:pt x="124" y="16"/>
                  <a:pt x="125" y="16"/>
                  <a:pt x="126" y="15"/>
                </a:cubicBezTo>
                <a:close/>
                <a:moveTo>
                  <a:pt x="198" y="125"/>
                </a:moveTo>
                <a:cubicBezTo>
                  <a:pt x="198" y="123"/>
                  <a:pt x="198" y="120"/>
                  <a:pt x="198" y="117"/>
                </a:cubicBezTo>
                <a:cubicBezTo>
                  <a:pt x="197" y="117"/>
                  <a:pt x="197" y="117"/>
                  <a:pt x="196" y="118"/>
                </a:cubicBezTo>
                <a:cubicBezTo>
                  <a:pt x="196" y="119"/>
                  <a:pt x="196" y="120"/>
                  <a:pt x="196" y="122"/>
                </a:cubicBezTo>
                <a:cubicBezTo>
                  <a:pt x="196" y="123"/>
                  <a:pt x="196" y="124"/>
                  <a:pt x="196" y="126"/>
                </a:cubicBezTo>
                <a:cubicBezTo>
                  <a:pt x="197" y="126"/>
                  <a:pt x="197" y="126"/>
                  <a:pt x="198" y="125"/>
                </a:cubicBezTo>
                <a:close/>
                <a:moveTo>
                  <a:pt x="69" y="64"/>
                </a:moveTo>
                <a:cubicBezTo>
                  <a:pt x="69" y="64"/>
                  <a:pt x="68" y="64"/>
                  <a:pt x="68" y="64"/>
                </a:cubicBezTo>
                <a:cubicBezTo>
                  <a:pt x="68" y="65"/>
                  <a:pt x="67" y="65"/>
                  <a:pt x="67" y="66"/>
                </a:cubicBezTo>
                <a:cubicBezTo>
                  <a:pt x="66" y="66"/>
                  <a:pt x="66" y="66"/>
                  <a:pt x="66" y="66"/>
                </a:cubicBezTo>
                <a:cubicBezTo>
                  <a:pt x="67" y="68"/>
                  <a:pt x="67" y="70"/>
                  <a:pt x="67" y="72"/>
                </a:cubicBezTo>
                <a:cubicBezTo>
                  <a:pt x="68" y="71"/>
                  <a:pt x="69" y="71"/>
                  <a:pt x="69" y="70"/>
                </a:cubicBezTo>
                <a:cubicBezTo>
                  <a:pt x="69" y="68"/>
                  <a:pt x="69" y="66"/>
                  <a:pt x="69" y="64"/>
                </a:cubicBezTo>
                <a:close/>
                <a:moveTo>
                  <a:pt x="10" y="23"/>
                </a:moveTo>
                <a:cubicBezTo>
                  <a:pt x="9" y="24"/>
                  <a:pt x="8" y="25"/>
                  <a:pt x="8" y="26"/>
                </a:cubicBezTo>
                <a:cubicBezTo>
                  <a:pt x="7" y="26"/>
                  <a:pt x="7" y="26"/>
                  <a:pt x="7" y="27"/>
                </a:cubicBezTo>
                <a:cubicBezTo>
                  <a:pt x="7" y="28"/>
                  <a:pt x="7" y="29"/>
                  <a:pt x="7" y="31"/>
                </a:cubicBezTo>
                <a:cubicBezTo>
                  <a:pt x="8" y="29"/>
                  <a:pt x="9" y="27"/>
                  <a:pt x="10" y="26"/>
                </a:cubicBezTo>
                <a:cubicBezTo>
                  <a:pt x="11" y="25"/>
                  <a:pt x="11" y="24"/>
                  <a:pt x="10" y="23"/>
                </a:cubicBezTo>
                <a:close/>
                <a:moveTo>
                  <a:pt x="80" y="12"/>
                </a:moveTo>
                <a:cubicBezTo>
                  <a:pt x="80" y="12"/>
                  <a:pt x="80" y="12"/>
                  <a:pt x="80" y="12"/>
                </a:cubicBezTo>
                <a:cubicBezTo>
                  <a:pt x="85" y="12"/>
                  <a:pt x="89" y="12"/>
                  <a:pt x="94" y="12"/>
                </a:cubicBezTo>
                <a:cubicBezTo>
                  <a:pt x="95" y="12"/>
                  <a:pt x="95" y="12"/>
                  <a:pt x="96" y="11"/>
                </a:cubicBezTo>
                <a:cubicBezTo>
                  <a:pt x="90" y="11"/>
                  <a:pt x="85" y="11"/>
                  <a:pt x="80" y="12"/>
                </a:cubicBezTo>
                <a:close/>
                <a:moveTo>
                  <a:pt x="21" y="180"/>
                </a:moveTo>
                <a:cubicBezTo>
                  <a:pt x="21" y="182"/>
                  <a:pt x="20" y="185"/>
                  <a:pt x="23" y="187"/>
                </a:cubicBezTo>
                <a:cubicBezTo>
                  <a:pt x="23" y="185"/>
                  <a:pt x="23" y="182"/>
                  <a:pt x="22" y="179"/>
                </a:cubicBezTo>
                <a:cubicBezTo>
                  <a:pt x="22" y="179"/>
                  <a:pt x="21" y="179"/>
                  <a:pt x="21" y="180"/>
                </a:cubicBezTo>
                <a:close/>
                <a:moveTo>
                  <a:pt x="129" y="53"/>
                </a:moveTo>
                <a:cubicBezTo>
                  <a:pt x="129" y="53"/>
                  <a:pt x="130" y="53"/>
                  <a:pt x="130" y="53"/>
                </a:cubicBezTo>
                <a:cubicBezTo>
                  <a:pt x="130" y="52"/>
                  <a:pt x="131" y="51"/>
                  <a:pt x="132" y="51"/>
                </a:cubicBezTo>
                <a:cubicBezTo>
                  <a:pt x="132" y="50"/>
                  <a:pt x="132" y="50"/>
                  <a:pt x="132" y="50"/>
                </a:cubicBezTo>
                <a:cubicBezTo>
                  <a:pt x="132" y="49"/>
                  <a:pt x="131" y="47"/>
                  <a:pt x="131" y="46"/>
                </a:cubicBezTo>
                <a:cubicBezTo>
                  <a:pt x="129" y="47"/>
                  <a:pt x="129" y="47"/>
                  <a:pt x="129" y="48"/>
                </a:cubicBezTo>
                <a:cubicBezTo>
                  <a:pt x="129" y="49"/>
                  <a:pt x="129" y="50"/>
                  <a:pt x="129" y="51"/>
                </a:cubicBezTo>
                <a:cubicBezTo>
                  <a:pt x="129" y="51"/>
                  <a:pt x="129" y="52"/>
                  <a:pt x="129" y="53"/>
                </a:cubicBezTo>
                <a:close/>
                <a:moveTo>
                  <a:pt x="111" y="174"/>
                </a:moveTo>
                <a:cubicBezTo>
                  <a:pt x="112" y="174"/>
                  <a:pt x="113" y="174"/>
                  <a:pt x="114" y="174"/>
                </a:cubicBezTo>
                <a:cubicBezTo>
                  <a:pt x="115" y="173"/>
                  <a:pt x="115" y="172"/>
                  <a:pt x="115" y="172"/>
                </a:cubicBezTo>
                <a:cubicBezTo>
                  <a:pt x="115" y="171"/>
                  <a:pt x="114" y="171"/>
                  <a:pt x="114" y="170"/>
                </a:cubicBezTo>
                <a:cubicBezTo>
                  <a:pt x="110" y="171"/>
                  <a:pt x="111" y="170"/>
                  <a:pt x="111" y="173"/>
                </a:cubicBezTo>
                <a:cubicBezTo>
                  <a:pt x="111" y="173"/>
                  <a:pt x="111" y="173"/>
                  <a:pt x="111" y="174"/>
                </a:cubicBezTo>
                <a:close/>
                <a:moveTo>
                  <a:pt x="138" y="68"/>
                </a:moveTo>
                <a:cubicBezTo>
                  <a:pt x="139" y="68"/>
                  <a:pt x="139" y="68"/>
                  <a:pt x="139" y="68"/>
                </a:cubicBezTo>
                <a:cubicBezTo>
                  <a:pt x="140" y="67"/>
                  <a:pt x="141" y="66"/>
                  <a:pt x="143" y="65"/>
                </a:cubicBezTo>
                <a:cubicBezTo>
                  <a:pt x="144" y="64"/>
                  <a:pt x="144" y="64"/>
                  <a:pt x="143" y="62"/>
                </a:cubicBezTo>
                <a:cubicBezTo>
                  <a:pt x="141" y="64"/>
                  <a:pt x="140" y="65"/>
                  <a:pt x="138" y="66"/>
                </a:cubicBezTo>
                <a:cubicBezTo>
                  <a:pt x="138" y="67"/>
                  <a:pt x="138" y="67"/>
                  <a:pt x="138" y="68"/>
                </a:cubicBezTo>
                <a:close/>
                <a:moveTo>
                  <a:pt x="126" y="107"/>
                </a:moveTo>
                <a:cubicBezTo>
                  <a:pt x="126" y="107"/>
                  <a:pt x="126" y="106"/>
                  <a:pt x="126" y="106"/>
                </a:cubicBezTo>
                <a:cubicBezTo>
                  <a:pt x="126" y="106"/>
                  <a:pt x="126" y="105"/>
                  <a:pt x="126" y="105"/>
                </a:cubicBezTo>
                <a:cubicBezTo>
                  <a:pt x="122" y="107"/>
                  <a:pt x="122" y="108"/>
                  <a:pt x="122" y="111"/>
                </a:cubicBezTo>
                <a:cubicBezTo>
                  <a:pt x="124" y="110"/>
                  <a:pt x="125" y="109"/>
                  <a:pt x="126" y="107"/>
                </a:cubicBezTo>
                <a:close/>
                <a:moveTo>
                  <a:pt x="144" y="40"/>
                </a:moveTo>
                <a:cubicBezTo>
                  <a:pt x="142" y="40"/>
                  <a:pt x="141" y="40"/>
                  <a:pt x="141" y="42"/>
                </a:cubicBezTo>
                <a:cubicBezTo>
                  <a:pt x="141" y="43"/>
                  <a:pt x="140" y="44"/>
                  <a:pt x="140" y="44"/>
                </a:cubicBezTo>
                <a:cubicBezTo>
                  <a:pt x="139" y="45"/>
                  <a:pt x="139" y="45"/>
                  <a:pt x="139" y="46"/>
                </a:cubicBezTo>
                <a:cubicBezTo>
                  <a:pt x="140" y="45"/>
                  <a:pt x="141" y="44"/>
                  <a:pt x="142" y="43"/>
                </a:cubicBezTo>
                <a:cubicBezTo>
                  <a:pt x="144" y="42"/>
                  <a:pt x="144" y="41"/>
                  <a:pt x="144" y="40"/>
                </a:cubicBezTo>
                <a:close/>
                <a:moveTo>
                  <a:pt x="171" y="64"/>
                </a:moveTo>
                <a:cubicBezTo>
                  <a:pt x="172" y="64"/>
                  <a:pt x="173" y="63"/>
                  <a:pt x="173" y="63"/>
                </a:cubicBezTo>
                <a:cubicBezTo>
                  <a:pt x="173" y="61"/>
                  <a:pt x="173" y="60"/>
                  <a:pt x="173" y="58"/>
                </a:cubicBezTo>
                <a:cubicBezTo>
                  <a:pt x="172" y="58"/>
                  <a:pt x="171" y="59"/>
                  <a:pt x="171" y="59"/>
                </a:cubicBezTo>
                <a:cubicBezTo>
                  <a:pt x="171" y="61"/>
                  <a:pt x="171" y="62"/>
                  <a:pt x="171" y="64"/>
                </a:cubicBezTo>
                <a:close/>
                <a:moveTo>
                  <a:pt x="167" y="132"/>
                </a:moveTo>
                <a:cubicBezTo>
                  <a:pt x="168" y="131"/>
                  <a:pt x="169" y="130"/>
                  <a:pt x="169" y="129"/>
                </a:cubicBezTo>
                <a:cubicBezTo>
                  <a:pt x="169" y="128"/>
                  <a:pt x="169" y="127"/>
                  <a:pt x="169" y="126"/>
                </a:cubicBezTo>
                <a:cubicBezTo>
                  <a:pt x="169" y="125"/>
                  <a:pt x="169" y="125"/>
                  <a:pt x="169" y="124"/>
                </a:cubicBezTo>
                <a:cubicBezTo>
                  <a:pt x="169" y="124"/>
                  <a:pt x="168" y="125"/>
                  <a:pt x="168" y="125"/>
                </a:cubicBezTo>
                <a:cubicBezTo>
                  <a:pt x="168" y="126"/>
                  <a:pt x="167" y="127"/>
                  <a:pt x="167" y="128"/>
                </a:cubicBezTo>
                <a:cubicBezTo>
                  <a:pt x="166" y="130"/>
                  <a:pt x="167" y="131"/>
                  <a:pt x="167" y="132"/>
                </a:cubicBezTo>
                <a:close/>
                <a:moveTo>
                  <a:pt x="65" y="149"/>
                </a:moveTo>
                <a:cubicBezTo>
                  <a:pt x="66" y="148"/>
                  <a:pt x="66" y="148"/>
                  <a:pt x="66" y="148"/>
                </a:cubicBezTo>
                <a:cubicBezTo>
                  <a:pt x="67" y="147"/>
                  <a:pt x="68" y="145"/>
                  <a:pt x="69" y="143"/>
                </a:cubicBezTo>
                <a:cubicBezTo>
                  <a:pt x="68" y="143"/>
                  <a:pt x="66" y="144"/>
                  <a:pt x="65" y="144"/>
                </a:cubicBezTo>
                <a:cubicBezTo>
                  <a:pt x="65" y="145"/>
                  <a:pt x="65" y="147"/>
                  <a:pt x="65" y="149"/>
                </a:cubicBezTo>
                <a:close/>
                <a:moveTo>
                  <a:pt x="79" y="196"/>
                </a:moveTo>
                <a:cubicBezTo>
                  <a:pt x="79" y="195"/>
                  <a:pt x="79" y="194"/>
                  <a:pt x="78" y="194"/>
                </a:cubicBezTo>
                <a:cubicBezTo>
                  <a:pt x="77" y="194"/>
                  <a:pt x="75" y="194"/>
                  <a:pt x="73" y="194"/>
                </a:cubicBezTo>
                <a:cubicBezTo>
                  <a:pt x="73" y="195"/>
                  <a:pt x="73" y="195"/>
                  <a:pt x="73" y="196"/>
                </a:cubicBezTo>
                <a:cubicBezTo>
                  <a:pt x="75" y="196"/>
                  <a:pt x="77" y="196"/>
                  <a:pt x="79" y="196"/>
                </a:cubicBezTo>
                <a:close/>
                <a:moveTo>
                  <a:pt x="77" y="55"/>
                </a:moveTo>
                <a:cubicBezTo>
                  <a:pt x="77" y="55"/>
                  <a:pt x="77" y="55"/>
                  <a:pt x="77" y="55"/>
                </a:cubicBezTo>
                <a:cubicBezTo>
                  <a:pt x="78" y="55"/>
                  <a:pt x="80" y="54"/>
                  <a:pt x="82" y="54"/>
                </a:cubicBezTo>
                <a:cubicBezTo>
                  <a:pt x="82" y="53"/>
                  <a:pt x="82" y="52"/>
                  <a:pt x="81" y="51"/>
                </a:cubicBezTo>
                <a:cubicBezTo>
                  <a:pt x="81" y="51"/>
                  <a:pt x="80" y="51"/>
                  <a:pt x="80" y="51"/>
                </a:cubicBezTo>
                <a:cubicBezTo>
                  <a:pt x="79" y="52"/>
                  <a:pt x="78" y="53"/>
                  <a:pt x="77" y="55"/>
                </a:cubicBezTo>
                <a:close/>
                <a:moveTo>
                  <a:pt x="150" y="132"/>
                </a:moveTo>
                <a:cubicBezTo>
                  <a:pt x="150" y="132"/>
                  <a:pt x="150" y="132"/>
                  <a:pt x="150" y="132"/>
                </a:cubicBezTo>
                <a:cubicBezTo>
                  <a:pt x="149" y="133"/>
                  <a:pt x="147" y="134"/>
                  <a:pt x="145" y="135"/>
                </a:cubicBezTo>
                <a:cubicBezTo>
                  <a:pt x="145" y="135"/>
                  <a:pt x="145" y="135"/>
                  <a:pt x="145" y="136"/>
                </a:cubicBezTo>
                <a:cubicBezTo>
                  <a:pt x="144" y="137"/>
                  <a:pt x="144" y="138"/>
                  <a:pt x="144" y="139"/>
                </a:cubicBezTo>
                <a:cubicBezTo>
                  <a:pt x="146" y="137"/>
                  <a:pt x="148" y="135"/>
                  <a:pt x="150" y="133"/>
                </a:cubicBezTo>
                <a:cubicBezTo>
                  <a:pt x="150" y="133"/>
                  <a:pt x="150" y="132"/>
                  <a:pt x="150" y="132"/>
                </a:cubicBezTo>
                <a:close/>
                <a:moveTo>
                  <a:pt x="102" y="61"/>
                </a:moveTo>
                <a:cubicBezTo>
                  <a:pt x="103" y="61"/>
                  <a:pt x="103" y="61"/>
                  <a:pt x="103" y="61"/>
                </a:cubicBezTo>
                <a:cubicBezTo>
                  <a:pt x="104" y="60"/>
                  <a:pt x="106" y="58"/>
                  <a:pt x="107" y="57"/>
                </a:cubicBezTo>
                <a:cubicBezTo>
                  <a:pt x="108" y="56"/>
                  <a:pt x="108" y="55"/>
                  <a:pt x="108" y="54"/>
                </a:cubicBezTo>
                <a:cubicBezTo>
                  <a:pt x="106" y="56"/>
                  <a:pt x="105" y="57"/>
                  <a:pt x="103" y="59"/>
                </a:cubicBezTo>
                <a:cubicBezTo>
                  <a:pt x="102" y="59"/>
                  <a:pt x="102" y="60"/>
                  <a:pt x="102" y="61"/>
                </a:cubicBezTo>
                <a:close/>
                <a:moveTo>
                  <a:pt x="130" y="103"/>
                </a:moveTo>
                <a:cubicBezTo>
                  <a:pt x="131" y="103"/>
                  <a:pt x="139" y="96"/>
                  <a:pt x="139" y="95"/>
                </a:cubicBezTo>
                <a:cubicBezTo>
                  <a:pt x="136" y="97"/>
                  <a:pt x="134" y="99"/>
                  <a:pt x="131" y="101"/>
                </a:cubicBezTo>
                <a:cubicBezTo>
                  <a:pt x="130" y="101"/>
                  <a:pt x="130" y="102"/>
                  <a:pt x="130" y="103"/>
                </a:cubicBezTo>
                <a:close/>
                <a:moveTo>
                  <a:pt x="118" y="119"/>
                </a:moveTo>
                <a:cubicBezTo>
                  <a:pt x="117" y="120"/>
                  <a:pt x="116" y="122"/>
                  <a:pt x="116" y="123"/>
                </a:cubicBezTo>
                <a:cubicBezTo>
                  <a:pt x="115" y="124"/>
                  <a:pt x="115" y="125"/>
                  <a:pt x="116" y="126"/>
                </a:cubicBezTo>
                <a:cubicBezTo>
                  <a:pt x="118" y="125"/>
                  <a:pt x="118" y="125"/>
                  <a:pt x="118" y="124"/>
                </a:cubicBezTo>
                <a:cubicBezTo>
                  <a:pt x="118" y="123"/>
                  <a:pt x="118" y="121"/>
                  <a:pt x="118" y="119"/>
                </a:cubicBezTo>
                <a:close/>
                <a:moveTo>
                  <a:pt x="77" y="89"/>
                </a:moveTo>
                <a:cubicBezTo>
                  <a:pt x="77" y="89"/>
                  <a:pt x="77" y="89"/>
                  <a:pt x="77" y="89"/>
                </a:cubicBezTo>
                <a:cubicBezTo>
                  <a:pt x="75" y="89"/>
                  <a:pt x="74" y="90"/>
                  <a:pt x="73" y="91"/>
                </a:cubicBezTo>
                <a:cubicBezTo>
                  <a:pt x="72" y="92"/>
                  <a:pt x="72" y="92"/>
                  <a:pt x="72" y="92"/>
                </a:cubicBezTo>
                <a:cubicBezTo>
                  <a:pt x="71" y="93"/>
                  <a:pt x="71" y="94"/>
                  <a:pt x="71" y="95"/>
                </a:cubicBezTo>
                <a:cubicBezTo>
                  <a:pt x="73" y="93"/>
                  <a:pt x="75" y="91"/>
                  <a:pt x="77" y="89"/>
                </a:cubicBezTo>
                <a:close/>
                <a:moveTo>
                  <a:pt x="198" y="147"/>
                </a:moveTo>
                <a:cubicBezTo>
                  <a:pt x="199" y="147"/>
                  <a:pt x="199" y="146"/>
                  <a:pt x="199" y="146"/>
                </a:cubicBezTo>
                <a:cubicBezTo>
                  <a:pt x="199" y="143"/>
                  <a:pt x="198" y="140"/>
                  <a:pt x="198" y="138"/>
                </a:cubicBezTo>
                <a:cubicBezTo>
                  <a:pt x="198" y="137"/>
                  <a:pt x="198" y="137"/>
                  <a:pt x="198" y="136"/>
                </a:cubicBezTo>
                <a:cubicBezTo>
                  <a:pt x="197" y="137"/>
                  <a:pt x="197" y="137"/>
                  <a:pt x="197" y="138"/>
                </a:cubicBezTo>
                <a:cubicBezTo>
                  <a:pt x="197" y="140"/>
                  <a:pt x="197" y="142"/>
                  <a:pt x="198" y="145"/>
                </a:cubicBezTo>
                <a:cubicBezTo>
                  <a:pt x="198" y="145"/>
                  <a:pt x="198" y="146"/>
                  <a:pt x="198" y="147"/>
                </a:cubicBezTo>
                <a:close/>
                <a:moveTo>
                  <a:pt x="39" y="8"/>
                </a:moveTo>
                <a:cubicBezTo>
                  <a:pt x="39" y="8"/>
                  <a:pt x="39" y="8"/>
                  <a:pt x="39" y="8"/>
                </a:cubicBezTo>
                <a:cubicBezTo>
                  <a:pt x="37" y="8"/>
                  <a:pt x="36" y="8"/>
                  <a:pt x="34" y="8"/>
                </a:cubicBezTo>
                <a:cubicBezTo>
                  <a:pt x="33" y="8"/>
                  <a:pt x="33" y="8"/>
                  <a:pt x="32" y="10"/>
                </a:cubicBezTo>
                <a:cubicBezTo>
                  <a:pt x="33" y="10"/>
                  <a:pt x="34" y="10"/>
                  <a:pt x="35" y="10"/>
                </a:cubicBezTo>
                <a:cubicBezTo>
                  <a:pt x="37" y="10"/>
                  <a:pt x="38" y="10"/>
                  <a:pt x="39" y="8"/>
                </a:cubicBezTo>
                <a:cubicBezTo>
                  <a:pt x="39" y="8"/>
                  <a:pt x="39" y="8"/>
                  <a:pt x="39" y="8"/>
                </a:cubicBezTo>
                <a:close/>
                <a:moveTo>
                  <a:pt x="66" y="125"/>
                </a:moveTo>
                <a:cubicBezTo>
                  <a:pt x="67" y="124"/>
                  <a:pt x="68" y="123"/>
                  <a:pt x="68" y="123"/>
                </a:cubicBezTo>
                <a:cubicBezTo>
                  <a:pt x="69" y="122"/>
                  <a:pt x="70" y="122"/>
                  <a:pt x="71" y="121"/>
                </a:cubicBezTo>
                <a:cubicBezTo>
                  <a:pt x="69" y="121"/>
                  <a:pt x="68" y="121"/>
                  <a:pt x="66" y="121"/>
                </a:cubicBezTo>
                <a:cubicBezTo>
                  <a:pt x="66" y="122"/>
                  <a:pt x="66" y="123"/>
                  <a:pt x="66" y="125"/>
                </a:cubicBezTo>
                <a:close/>
                <a:moveTo>
                  <a:pt x="45" y="52"/>
                </a:moveTo>
                <a:cubicBezTo>
                  <a:pt x="44" y="53"/>
                  <a:pt x="44" y="53"/>
                  <a:pt x="44" y="54"/>
                </a:cubicBezTo>
                <a:cubicBezTo>
                  <a:pt x="44" y="55"/>
                  <a:pt x="44" y="57"/>
                  <a:pt x="44" y="59"/>
                </a:cubicBezTo>
                <a:cubicBezTo>
                  <a:pt x="44" y="59"/>
                  <a:pt x="44" y="59"/>
                  <a:pt x="44" y="60"/>
                </a:cubicBezTo>
                <a:cubicBezTo>
                  <a:pt x="45" y="59"/>
                  <a:pt x="45" y="59"/>
                  <a:pt x="46" y="58"/>
                </a:cubicBezTo>
                <a:cubicBezTo>
                  <a:pt x="46" y="58"/>
                  <a:pt x="46" y="58"/>
                  <a:pt x="46" y="57"/>
                </a:cubicBezTo>
                <a:cubicBezTo>
                  <a:pt x="46" y="55"/>
                  <a:pt x="45" y="54"/>
                  <a:pt x="45" y="52"/>
                </a:cubicBezTo>
                <a:close/>
                <a:moveTo>
                  <a:pt x="38" y="120"/>
                </a:moveTo>
                <a:cubicBezTo>
                  <a:pt x="38" y="121"/>
                  <a:pt x="38" y="123"/>
                  <a:pt x="38" y="125"/>
                </a:cubicBezTo>
                <a:cubicBezTo>
                  <a:pt x="38" y="125"/>
                  <a:pt x="38" y="125"/>
                  <a:pt x="39" y="125"/>
                </a:cubicBezTo>
                <a:cubicBezTo>
                  <a:pt x="39" y="123"/>
                  <a:pt x="41" y="122"/>
                  <a:pt x="41" y="120"/>
                </a:cubicBezTo>
                <a:cubicBezTo>
                  <a:pt x="40" y="120"/>
                  <a:pt x="39" y="120"/>
                  <a:pt x="38" y="120"/>
                </a:cubicBezTo>
                <a:close/>
                <a:moveTo>
                  <a:pt x="44" y="78"/>
                </a:moveTo>
                <a:cubicBezTo>
                  <a:pt x="46" y="77"/>
                  <a:pt x="47" y="75"/>
                  <a:pt x="49" y="74"/>
                </a:cubicBezTo>
                <a:cubicBezTo>
                  <a:pt x="47" y="73"/>
                  <a:pt x="46" y="73"/>
                  <a:pt x="44" y="73"/>
                </a:cubicBezTo>
                <a:cubicBezTo>
                  <a:pt x="44" y="75"/>
                  <a:pt x="44" y="77"/>
                  <a:pt x="44" y="78"/>
                </a:cubicBezTo>
                <a:close/>
                <a:moveTo>
                  <a:pt x="234" y="120"/>
                </a:moveTo>
                <a:cubicBezTo>
                  <a:pt x="233" y="120"/>
                  <a:pt x="233" y="120"/>
                  <a:pt x="233" y="121"/>
                </a:cubicBezTo>
                <a:cubicBezTo>
                  <a:pt x="233" y="123"/>
                  <a:pt x="233" y="125"/>
                  <a:pt x="234" y="128"/>
                </a:cubicBezTo>
                <a:cubicBezTo>
                  <a:pt x="234" y="128"/>
                  <a:pt x="234" y="129"/>
                  <a:pt x="235" y="129"/>
                </a:cubicBezTo>
                <a:cubicBezTo>
                  <a:pt x="235" y="126"/>
                  <a:pt x="235" y="123"/>
                  <a:pt x="234" y="120"/>
                </a:cubicBezTo>
                <a:close/>
                <a:moveTo>
                  <a:pt x="53" y="195"/>
                </a:moveTo>
                <a:cubicBezTo>
                  <a:pt x="51" y="195"/>
                  <a:pt x="50" y="195"/>
                  <a:pt x="49" y="195"/>
                </a:cubicBezTo>
                <a:cubicBezTo>
                  <a:pt x="48" y="195"/>
                  <a:pt x="47" y="195"/>
                  <a:pt x="46" y="196"/>
                </a:cubicBezTo>
                <a:cubicBezTo>
                  <a:pt x="46" y="196"/>
                  <a:pt x="46" y="196"/>
                  <a:pt x="47" y="196"/>
                </a:cubicBezTo>
                <a:cubicBezTo>
                  <a:pt x="48" y="197"/>
                  <a:pt x="50" y="197"/>
                  <a:pt x="52" y="197"/>
                </a:cubicBezTo>
                <a:cubicBezTo>
                  <a:pt x="52" y="196"/>
                  <a:pt x="52" y="196"/>
                  <a:pt x="53" y="195"/>
                </a:cubicBezTo>
                <a:close/>
                <a:moveTo>
                  <a:pt x="119" y="73"/>
                </a:moveTo>
                <a:cubicBezTo>
                  <a:pt x="117" y="75"/>
                  <a:pt x="115" y="78"/>
                  <a:pt x="112" y="80"/>
                </a:cubicBezTo>
                <a:cubicBezTo>
                  <a:pt x="112" y="80"/>
                  <a:pt x="112" y="80"/>
                  <a:pt x="113" y="80"/>
                </a:cubicBezTo>
                <a:cubicBezTo>
                  <a:pt x="115" y="79"/>
                  <a:pt x="117" y="77"/>
                  <a:pt x="120" y="75"/>
                </a:cubicBezTo>
                <a:cubicBezTo>
                  <a:pt x="120" y="74"/>
                  <a:pt x="120" y="74"/>
                  <a:pt x="119" y="73"/>
                </a:cubicBezTo>
                <a:close/>
                <a:moveTo>
                  <a:pt x="40" y="98"/>
                </a:moveTo>
                <a:cubicBezTo>
                  <a:pt x="39" y="99"/>
                  <a:pt x="38" y="100"/>
                  <a:pt x="37" y="101"/>
                </a:cubicBezTo>
                <a:cubicBezTo>
                  <a:pt x="37" y="102"/>
                  <a:pt x="37" y="103"/>
                  <a:pt x="37" y="104"/>
                </a:cubicBezTo>
                <a:cubicBezTo>
                  <a:pt x="38" y="103"/>
                  <a:pt x="40" y="102"/>
                  <a:pt x="41" y="101"/>
                </a:cubicBezTo>
                <a:cubicBezTo>
                  <a:pt x="40" y="100"/>
                  <a:pt x="40" y="99"/>
                  <a:pt x="40" y="98"/>
                </a:cubicBezTo>
                <a:close/>
                <a:moveTo>
                  <a:pt x="177" y="71"/>
                </a:moveTo>
                <a:cubicBezTo>
                  <a:pt x="176" y="71"/>
                  <a:pt x="176" y="71"/>
                  <a:pt x="176" y="72"/>
                </a:cubicBezTo>
                <a:cubicBezTo>
                  <a:pt x="176" y="73"/>
                  <a:pt x="176" y="75"/>
                  <a:pt x="176" y="76"/>
                </a:cubicBezTo>
                <a:cubicBezTo>
                  <a:pt x="176" y="77"/>
                  <a:pt x="176" y="77"/>
                  <a:pt x="176" y="78"/>
                </a:cubicBezTo>
                <a:cubicBezTo>
                  <a:pt x="177" y="78"/>
                  <a:pt x="177" y="78"/>
                  <a:pt x="178" y="78"/>
                </a:cubicBezTo>
                <a:cubicBezTo>
                  <a:pt x="178" y="75"/>
                  <a:pt x="178" y="73"/>
                  <a:pt x="177" y="71"/>
                </a:cubicBezTo>
                <a:close/>
                <a:moveTo>
                  <a:pt x="164" y="173"/>
                </a:moveTo>
                <a:cubicBezTo>
                  <a:pt x="162" y="173"/>
                  <a:pt x="160" y="173"/>
                  <a:pt x="159" y="174"/>
                </a:cubicBezTo>
                <a:cubicBezTo>
                  <a:pt x="158" y="174"/>
                  <a:pt x="157" y="175"/>
                  <a:pt x="157" y="176"/>
                </a:cubicBezTo>
                <a:cubicBezTo>
                  <a:pt x="158" y="176"/>
                  <a:pt x="159" y="176"/>
                  <a:pt x="160" y="176"/>
                </a:cubicBezTo>
                <a:cubicBezTo>
                  <a:pt x="161" y="175"/>
                  <a:pt x="162" y="174"/>
                  <a:pt x="164" y="173"/>
                </a:cubicBezTo>
                <a:close/>
                <a:moveTo>
                  <a:pt x="179" y="35"/>
                </a:moveTo>
                <a:cubicBezTo>
                  <a:pt x="179" y="35"/>
                  <a:pt x="179" y="35"/>
                  <a:pt x="179" y="35"/>
                </a:cubicBezTo>
                <a:cubicBezTo>
                  <a:pt x="179" y="32"/>
                  <a:pt x="180" y="30"/>
                  <a:pt x="180" y="27"/>
                </a:cubicBezTo>
                <a:cubicBezTo>
                  <a:pt x="179" y="27"/>
                  <a:pt x="179" y="27"/>
                  <a:pt x="178" y="28"/>
                </a:cubicBezTo>
                <a:cubicBezTo>
                  <a:pt x="178" y="30"/>
                  <a:pt x="178" y="32"/>
                  <a:pt x="179" y="35"/>
                </a:cubicBezTo>
                <a:close/>
                <a:moveTo>
                  <a:pt x="48" y="139"/>
                </a:moveTo>
                <a:cubicBezTo>
                  <a:pt x="46" y="141"/>
                  <a:pt x="45" y="143"/>
                  <a:pt x="44" y="144"/>
                </a:cubicBezTo>
                <a:cubicBezTo>
                  <a:pt x="46" y="144"/>
                  <a:pt x="47" y="144"/>
                  <a:pt x="49" y="143"/>
                </a:cubicBezTo>
                <a:cubicBezTo>
                  <a:pt x="49" y="142"/>
                  <a:pt x="48" y="141"/>
                  <a:pt x="48" y="139"/>
                </a:cubicBezTo>
                <a:close/>
                <a:moveTo>
                  <a:pt x="177" y="124"/>
                </a:moveTo>
                <a:cubicBezTo>
                  <a:pt x="179" y="122"/>
                  <a:pt x="182" y="121"/>
                  <a:pt x="184" y="119"/>
                </a:cubicBezTo>
                <a:cubicBezTo>
                  <a:pt x="184" y="119"/>
                  <a:pt x="184" y="119"/>
                  <a:pt x="183" y="119"/>
                </a:cubicBezTo>
                <a:cubicBezTo>
                  <a:pt x="181" y="120"/>
                  <a:pt x="179" y="121"/>
                  <a:pt x="177" y="122"/>
                </a:cubicBezTo>
                <a:cubicBezTo>
                  <a:pt x="177" y="122"/>
                  <a:pt x="177" y="123"/>
                  <a:pt x="177" y="124"/>
                </a:cubicBezTo>
                <a:close/>
                <a:moveTo>
                  <a:pt x="29" y="108"/>
                </a:moveTo>
                <a:cubicBezTo>
                  <a:pt x="29" y="107"/>
                  <a:pt x="29" y="107"/>
                  <a:pt x="29" y="106"/>
                </a:cubicBezTo>
                <a:cubicBezTo>
                  <a:pt x="29" y="106"/>
                  <a:pt x="29" y="105"/>
                  <a:pt x="29" y="104"/>
                </a:cubicBezTo>
                <a:cubicBezTo>
                  <a:pt x="29" y="103"/>
                  <a:pt x="29" y="102"/>
                  <a:pt x="29" y="100"/>
                </a:cubicBezTo>
                <a:cubicBezTo>
                  <a:pt x="28" y="101"/>
                  <a:pt x="27" y="101"/>
                  <a:pt x="27" y="102"/>
                </a:cubicBezTo>
                <a:cubicBezTo>
                  <a:pt x="27" y="104"/>
                  <a:pt x="27" y="106"/>
                  <a:pt x="29" y="108"/>
                </a:cubicBezTo>
                <a:close/>
                <a:moveTo>
                  <a:pt x="198" y="128"/>
                </a:moveTo>
                <a:cubicBezTo>
                  <a:pt x="196" y="129"/>
                  <a:pt x="196" y="129"/>
                  <a:pt x="196" y="131"/>
                </a:cubicBezTo>
                <a:cubicBezTo>
                  <a:pt x="196" y="131"/>
                  <a:pt x="196" y="132"/>
                  <a:pt x="197" y="132"/>
                </a:cubicBezTo>
                <a:cubicBezTo>
                  <a:pt x="197" y="133"/>
                  <a:pt x="197" y="133"/>
                  <a:pt x="197" y="133"/>
                </a:cubicBezTo>
                <a:cubicBezTo>
                  <a:pt x="197" y="134"/>
                  <a:pt x="197" y="134"/>
                  <a:pt x="197" y="135"/>
                </a:cubicBezTo>
                <a:cubicBezTo>
                  <a:pt x="197" y="134"/>
                  <a:pt x="198" y="134"/>
                  <a:pt x="198" y="134"/>
                </a:cubicBezTo>
                <a:cubicBezTo>
                  <a:pt x="198" y="132"/>
                  <a:pt x="198" y="130"/>
                  <a:pt x="198" y="128"/>
                </a:cubicBezTo>
                <a:close/>
                <a:moveTo>
                  <a:pt x="167" y="30"/>
                </a:moveTo>
                <a:cubicBezTo>
                  <a:pt x="168" y="30"/>
                  <a:pt x="169" y="30"/>
                  <a:pt x="169" y="29"/>
                </a:cubicBezTo>
                <a:cubicBezTo>
                  <a:pt x="169" y="29"/>
                  <a:pt x="170" y="29"/>
                  <a:pt x="170" y="29"/>
                </a:cubicBezTo>
                <a:cubicBezTo>
                  <a:pt x="170" y="28"/>
                  <a:pt x="170" y="27"/>
                  <a:pt x="170" y="25"/>
                </a:cubicBezTo>
                <a:cubicBezTo>
                  <a:pt x="168" y="26"/>
                  <a:pt x="168" y="27"/>
                  <a:pt x="166" y="28"/>
                </a:cubicBezTo>
                <a:cubicBezTo>
                  <a:pt x="167" y="29"/>
                  <a:pt x="167" y="29"/>
                  <a:pt x="167" y="30"/>
                </a:cubicBezTo>
                <a:close/>
                <a:moveTo>
                  <a:pt x="193" y="82"/>
                </a:moveTo>
                <a:cubicBezTo>
                  <a:pt x="193" y="80"/>
                  <a:pt x="193" y="79"/>
                  <a:pt x="193" y="77"/>
                </a:cubicBezTo>
                <a:cubicBezTo>
                  <a:pt x="193" y="77"/>
                  <a:pt x="192" y="77"/>
                  <a:pt x="192" y="78"/>
                </a:cubicBezTo>
                <a:cubicBezTo>
                  <a:pt x="192" y="78"/>
                  <a:pt x="191" y="78"/>
                  <a:pt x="191" y="78"/>
                </a:cubicBezTo>
                <a:cubicBezTo>
                  <a:pt x="191" y="80"/>
                  <a:pt x="191" y="81"/>
                  <a:pt x="191" y="82"/>
                </a:cubicBezTo>
                <a:cubicBezTo>
                  <a:pt x="192" y="82"/>
                  <a:pt x="193" y="82"/>
                  <a:pt x="193" y="82"/>
                </a:cubicBezTo>
                <a:close/>
                <a:moveTo>
                  <a:pt x="108" y="148"/>
                </a:moveTo>
                <a:cubicBezTo>
                  <a:pt x="108" y="148"/>
                  <a:pt x="108" y="148"/>
                  <a:pt x="108" y="148"/>
                </a:cubicBezTo>
                <a:cubicBezTo>
                  <a:pt x="107" y="150"/>
                  <a:pt x="105" y="152"/>
                  <a:pt x="104" y="155"/>
                </a:cubicBezTo>
                <a:cubicBezTo>
                  <a:pt x="106" y="154"/>
                  <a:pt x="107" y="152"/>
                  <a:pt x="108" y="151"/>
                </a:cubicBezTo>
                <a:cubicBezTo>
                  <a:pt x="109" y="151"/>
                  <a:pt x="109" y="150"/>
                  <a:pt x="109" y="150"/>
                </a:cubicBezTo>
                <a:cubicBezTo>
                  <a:pt x="109" y="149"/>
                  <a:pt x="109" y="149"/>
                  <a:pt x="108" y="148"/>
                </a:cubicBezTo>
                <a:close/>
                <a:moveTo>
                  <a:pt x="106" y="93"/>
                </a:moveTo>
                <a:cubicBezTo>
                  <a:pt x="107" y="93"/>
                  <a:pt x="107" y="92"/>
                  <a:pt x="108" y="92"/>
                </a:cubicBezTo>
                <a:cubicBezTo>
                  <a:pt x="108" y="90"/>
                  <a:pt x="108" y="89"/>
                  <a:pt x="108" y="88"/>
                </a:cubicBezTo>
                <a:cubicBezTo>
                  <a:pt x="107" y="88"/>
                  <a:pt x="106" y="89"/>
                  <a:pt x="105" y="89"/>
                </a:cubicBezTo>
                <a:cubicBezTo>
                  <a:pt x="105" y="91"/>
                  <a:pt x="105" y="92"/>
                  <a:pt x="106" y="93"/>
                </a:cubicBezTo>
                <a:close/>
                <a:moveTo>
                  <a:pt x="30" y="66"/>
                </a:moveTo>
                <a:cubicBezTo>
                  <a:pt x="31" y="65"/>
                  <a:pt x="32" y="65"/>
                  <a:pt x="32" y="64"/>
                </a:cubicBezTo>
                <a:cubicBezTo>
                  <a:pt x="31" y="62"/>
                  <a:pt x="31" y="60"/>
                  <a:pt x="31" y="59"/>
                </a:cubicBezTo>
                <a:cubicBezTo>
                  <a:pt x="30" y="59"/>
                  <a:pt x="30" y="59"/>
                  <a:pt x="30" y="60"/>
                </a:cubicBezTo>
                <a:cubicBezTo>
                  <a:pt x="30" y="62"/>
                  <a:pt x="30" y="64"/>
                  <a:pt x="30" y="66"/>
                </a:cubicBezTo>
                <a:close/>
                <a:moveTo>
                  <a:pt x="50" y="146"/>
                </a:moveTo>
                <a:cubicBezTo>
                  <a:pt x="47" y="146"/>
                  <a:pt x="42" y="147"/>
                  <a:pt x="41" y="148"/>
                </a:cubicBezTo>
                <a:cubicBezTo>
                  <a:pt x="43" y="148"/>
                  <a:pt x="46" y="148"/>
                  <a:pt x="48" y="148"/>
                </a:cubicBezTo>
                <a:cubicBezTo>
                  <a:pt x="48" y="148"/>
                  <a:pt x="49" y="148"/>
                  <a:pt x="50" y="148"/>
                </a:cubicBezTo>
                <a:cubicBezTo>
                  <a:pt x="50" y="147"/>
                  <a:pt x="50" y="147"/>
                  <a:pt x="50" y="146"/>
                </a:cubicBezTo>
                <a:close/>
                <a:moveTo>
                  <a:pt x="172" y="128"/>
                </a:moveTo>
                <a:cubicBezTo>
                  <a:pt x="172" y="128"/>
                  <a:pt x="172" y="128"/>
                  <a:pt x="172" y="128"/>
                </a:cubicBezTo>
                <a:cubicBezTo>
                  <a:pt x="173" y="127"/>
                  <a:pt x="173" y="127"/>
                  <a:pt x="174" y="126"/>
                </a:cubicBezTo>
                <a:cubicBezTo>
                  <a:pt x="174" y="126"/>
                  <a:pt x="175" y="126"/>
                  <a:pt x="175" y="126"/>
                </a:cubicBezTo>
                <a:cubicBezTo>
                  <a:pt x="175" y="125"/>
                  <a:pt x="174" y="124"/>
                  <a:pt x="174" y="123"/>
                </a:cubicBezTo>
                <a:cubicBezTo>
                  <a:pt x="173" y="123"/>
                  <a:pt x="173" y="123"/>
                  <a:pt x="172" y="124"/>
                </a:cubicBezTo>
                <a:cubicBezTo>
                  <a:pt x="172" y="125"/>
                  <a:pt x="172" y="126"/>
                  <a:pt x="172" y="128"/>
                </a:cubicBezTo>
                <a:close/>
                <a:moveTo>
                  <a:pt x="53" y="161"/>
                </a:moveTo>
                <a:cubicBezTo>
                  <a:pt x="53" y="161"/>
                  <a:pt x="53" y="160"/>
                  <a:pt x="53" y="159"/>
                </a:cubicBezTo>
                <a:cubicBezTo>
                  <a:pt x="53" y="159"/>
                  <a:pt x="52" y="159"/>
                  <a:pt x="52" y="159"/>
                </a:cubicBezTo>
                <a:cubicBezTo>
                  <a:pt x="52" y="159"/>
                  <a:pt x="51" y="159"/>
                  <a:pt x="50" y="159"/>
                </a:cubicBezTo>
                <a:cubicBezTo>
                  <a:pt x="48" y="160"/>
                  <a:pt x="48" y="160"/>
                  <a:pt x="48" y="161"/>
                </a:cubicBezTo>
                <a:cubicBezTo>
                  <a:pt x="50" y="161"/>
                  <a:pt x="51" y="161"/>
                  <a:pt x="53" y="161"/>
                </a:cubicBezTo>
                <a:close/>
                <a:moveTo>
                  <a:pt x="117" y="46"/>
                </a:moveTo>
                <a:cubicBezTo>
                  <a:pt x="120" y="43"/>
                  <a:pt x="124" y="40"/>
                  <a:pt x="127" y="36"/>
                </a:cubicBezTo>
                <a:cubicBezTo>
                  <a:pt x="127" y="36"/>
                  <a:pt x="127" y="36"/>
                  <a:pt x="127" y="36"/>
                </a:cubicBezTo>
                <a:cubicBezTo>
                  <a:pt x="126" y="37"/>
                  <a:pt x="125" y="38"/>
                  <a:pt x="124" y="39"/>
                </a:cubicBezTo>
                <a:cubicBezTo>
                  <a:pt x="121" y="41"/>
                  <a:pt x="119" y="43"/>
                  <a:pt x="117" y="45"/>
                </a:cubicBezTo>
                <a:cubicBezTo>
                  <a:pt x="117" y="45"/>
                  <a:pt x="117" y="46"/>
                  <a:pt x="117" y="46"/>
                </a:cubicBezTo>
                <a:close/>
                <a:moveTo>
                  <a:pt x="194" y="52"/>
                </a:moveTo>
                <a:cubicBezTo>
                  <a:pt x="193" y="52"/>
                  <a:pt x="192" y="52"/>
                  <a:pt x="192" y="53"/>
                </a:cubicBezTo>
                <a:cubicBezTo>
                  <a:pt x="192" y="54"/>
                  <a:pt x="192" y="56"/>
                  <a:pt x="192" y="57"/>
                </a:cubicBezTo>
                <a:cubicBezTo>
                  <a:pt x="193" y="57"/>
                  <a:pt x="193" y="57"/>
                  <a:pt x="194" y="57"/>
                </a:cubicBezTo>
                <a:cubicBezTo>
                  <a:pt x="194" y="55"/>
                  <a:pt x="194" y="54"/>
                  <a:pt x="194" y="52"/>
                </a:cubicBezTo>
                <a:close/>
                <a:moveTo>
                  <a:pt x="92" y="148"/>
                </a:moveTo>
                <a:cubicBezTo>
                  <a:pt x="96" y="146"/>
                  <a:pt x="97" y="143"/>
                  <a:pt x="97" y="141"/>
                </a:cubicBezTo>
                <a:cubicBezTo>
                  <a:pt x="95" y="143"/>
                  <a:pt x="94" y="145"/>
                  <a:pt x="92" y="147"/>
                </a:cubicBezTo>
                <a:cubicBezTo>
                  <a:pt x="92" y="147"/>
                  <a:pt x="92" y="147"/>
                  <a:pt x="92" y="148"/>
                </a:cubicBezTo>
                <a:close/>
                <a:moveTo>
                  <a:pt x="77" y="51"/>
                </a:moveTo>
                <a:cubicBezTo>
                  <a:pt x="75" y="50"/>
                  <a:pt x="75" y="51"/>
                  <a:pt x="74" y="51"/>
                </a:cubicBezTo>
                <a:cubicBezTo>
                  <a:pt x="73" y="52"/>
                  <a:pt x="73" y="53"/>
                  <a:pt x="72" y="53"/>
                </a:cubicBezTo>
                <a:cubicBezTo>
                  <a:pt x="71" y="54"/>
                  <a:pt x="71" y="55"/>
                  <a:pt x="72" y="56"/>
                </a:cubicBezTo>
                <a:cubicBezTo>
                  <a:pt x="73" y="54"/>
                  <a:pt x="75" y="53"/>
                  <a:pt x="77" y="51"/>
                </a:cubicBezTo>
                <a:close/>
                <a:moveTo>
                  <a:pt x="160" y="118"/>
                </a:moveTo>
                <a:cubicBezTo>
                  <a:pt x="161" y="118"/>
                  <a:pt x="162" y="118"/>
                  <a:pt x="163" y="118"/>
                </a:cubicBezTo>
                <a:cubicBezTo>
                  <a:pt x="163" y="118"/>
                  <a:pt x="164" y="118"/>
                  <a:pt x="165" y="119"/>
                </a:cubicBezTo>
                <a:cubicBezTo>
                  <a:pt x="165" y="117"/>
                  <a:pt x="165" y="116"/>
                  <a:pt x="165" y="114"/>
                </a:cubicBezTo>
                <a:cubicBezTo>
                  <a:pt x="163" y="115"/>
                  <a:pt x="162" y="116"/>
                  <a:pt x="160" y="118"/>
                </a:cubicBezTo>
                <a:close/>
                <a:moveTo>
                  <a:pt x="74" y="146"/>
                </a:moveTo>
                <a:cubicBezTo>
                  <a:pt x="76" y="145"/>
                  <a:pt x="77" y="143"/>
                  <a:pt x="79" y="141"/>
                </a:cubicBezTo>
                <a:cubicBezTo>
                  <a:pt x="78" y="141"/>
                  <a:pt x="77" y="141"/>
                  <a:pt x="76" y="142"/>
                </a:cubicBezTo>
                <a:cubicBezTo>
                  <a:pt x="76" y="143"/>
                  <a:pt x="75" y="144"/>
                  <a:pt x="74" y="145"/>
                </a:cubicBezTo>
                <a:cubicBezTo>
                  <a:pt x="74" y="145"/>
                  <a:pt x="73" y="146"/>
                  <a:pt x="74" y="146"/>
                </a:cubicBezTo>
                <a:close/>
                <a:moveTo>
                  <a:pt x="89" y="124"/>
                </a:moveTo>
                <a:cubicBezTo>
                  <a:pt x="89" y="124"/>
                  <a:pt x="89" y="123"/>
                  <a:pt x="89" y="123"/>
                </a:cubicBezTo>
                <a:cubicBezTo>
                  <a:pt x="88" y="124"/>
                  <a:pt x="86" y="124"/>
                  <a:pt x="85" y="124"/>
                </a:cubicBezTo>
                <a:cubicBezTo>
                  <a:pt x="85" y="125"/>
                  <a:pt x="85" y="127"/>
                  <a:pt x="85" y="128"/>
                </a:cubicBezTo>
                <a:cubicBezTo>
                  <a:pt x="85" y="128"/>
                  <a:pt x="85" y="128"/>
                  <a:pt x="85" y="128"/>
                </a:cubicBezTo>
                <a:cubicBezTo>
                  <a:pt x="86" y="127"/>
                  <a:pt x="88" y="125"/>
                  <a:pt x="89" y="124"/>
                </a:cubicBezTo>
                <a:close/>
                <a:moveTo>
                  <a:pt x="53" y="152"/>
                </a:moveTo>
                <a:cubicBezTo>
                  <a:pt x="51" y="154"/>
                  <a:pt x="50" y="155"/>
                  <a:pt x="50" y="157"/>
                </a:cubicBezTo>
                <a:cubicBezTo>
                  <a:pt x="51" y="156"/>
                  <a:pt x="52" y="156"/>
                  <a:pt x="53" y="156"/>
                </a:cubicBezTo>
                <a:cubicBezTo>
                  <a:pt x="53" y="155"/>
                  <a:pt x="53" y="153"/>
                  <a:pt x="53" y="152"/>
                </a:cubicBezTo>
                <a:close/>
                <a:moveTo>
                  <a:pt x="102" y="120"/>
                </a:moveTo>
                <a:cubicBezTo>
                  <a:pt x="103" y="120"/>
                  <a:pt x="103" y="119"/>
                  <a:pt x="104" y="119"/>
                </a:cubicBezTo>
                <a:cubicBezTo>
                  <a:pt x="107" y="116"/>
                  <a:pt x="110" y="114"/>
                  <a:pt x="113" y="111"/>
                </a:cubicBezTo>
                <a:cubicBezTo>
                  <a:pt x="114" y="111"/>
                  <a:pt x="114" y="111"/>
                  <a:pt x="114" y="111"/>
                </a:cubicBezTo>
                <a:cubicBezTo>
                  <a:pt x="110" y="113"/>
                  <a:pt x="106" y="116"/>
                  <a:pt x="102" y="120"/>
                </a:cubicBezTo>
                <a:close/>
                <a:moveTo>
                  <a:pt x="186" y="18"/>
                </a:moveTo>
                <a:cubicBezTo>
                  <a:pt x="186" y="18"/>
                  <a:pt x="186" y="18"/>
                  <a:pt x="186" y="18"/>
                </a:cubicBezTo>
                <a:cubicBezTo>
                  <a:pt x="187" y="17"/>
                  <a:pt x="188" y="15"/>
                  <a:pt x="188" y="13"/>
                </a:cubicBezTo>
                <a:cubicBezTo>
                  <a:pt x="187" y="13"/>
                  <a:pt x="186" y="12"/>
                  <a:pt x="185" y="12"/>
                </a:cubicBezTo>
                <a:cubicBezTo>
                  <a:pt x="186" y="14"/>
                  <a:pt x="186" y="16"/>
                  <a:pt x="186" y="18"/>
                </a:cubicBezTo>
                <a:close/>
                <a:moveTo>
                  <a:pt x="122" y="145"/>
                </a:moveTo>
                <a:cubicBezTo>
                  <a:pt x="122" y="145"/>
                  <a:pt x="122" y="145"/>
                  <a:pt x="122" y="145"/>
                </a:cubicBezTo>
                <a:cubicBezTo>
                  <a:pt x="121" y="146"/>
                  <a:pt x="120" y="146"/>
                  <a:pt x="119" y="147"/>
                </a:cubicBezTo>
                <a:cubicBezTo>
                  <a:pt x="119" y="147"/>
                  <a:pt x="119" y="147"/>
                  <a:pt x="119" y="148"/>
                </a:cubicBezTo>
                <a:cubicBezTo>
                  <a:pt x="119" y="149"/>
                  <a:pt x="119" y="150"/>
                  <a:pt x="119" y="151"/>
                </a:cubicBezTo>
                <a:cubicBezTo>
                  <a:pt x="121" y="149"/>
                  <a:pt x="121" y="147"/>
                  <a:pt x="122" y="145"/>
                </a:cubicBezTo>
                <a:close/>
                <a:moveTo>
                  <a:pt x="189" y="43"/>
                </a:moveTo>
                <a:cubicBezTo>
                  <a:pt x="189" y="43"/>
                  <a:pt x="190" y="43"/>
                  <a:pt x="190" y="42"/>
                </a:cubicBezTo>
                <a:cubicBezTo>
                  <a:pt x="190" y="40"/>
                  <a:pt x="190" y="37"/>
                  <a:pt x="190" y="35"/>
                </a:cubicBezTo>
                <a:cubicBezTo>
                  <a:pt x="190" y="34"/>
                  <a:pt x="190" y="34"/>
                  <a:pt x="190" y="34"/>
                </a:cubicBezTo>
                <a:cubicBezTo>
                  <a:pt x="189" y="35"/>
                  <a:pt x="188" y="41"/>
                  <a:pt x="189" y="43"/>
                </a:cubicBezTo>
                <a:close/>
                <a:moveTo>
                  <a:pt x="102" y="162"/>
                </a:moveTo>
                <a:cubicBezTo>
                  <a:pt x="102" y="162"/>
                  <a:pt x="102" y="162"/>
                  <a:pt x="102" y="163"/>
                </a:cubicBezTo>
                <a:cubicBezTo>
                  <a:pt x="104" y="162"/>
                  <a:pt x="106" y="161"/>
                  <a:pt x="108" y="159"/>
                </a:cubicBezTo>
                <a:cubicBezTo>
                  <a:pt x="108" y="159"/>
                  <a:pt x="109" y="159"/>
                  <a:pt x="109" y="158"/>
                </a:cubicBezTo>
                <a:cubicBezTo>
                  <a:pt x="108" y="158"/>
                  <a:pt x="106" y="158"/>
                  <a:pt x="105" y="159"/>
                </a:cubicBezTo>
                <a:cubicBezTo>
                  <a:pt x="104" y="160"/>
                  <a:pt x="103" y="161"/>
                  <a:pt x="102" y="162"/>
                </a:cubicBezTo>
                <a:close/>
                <a:moveTo>
                  <a:pt x="32" y="170"/>
                </a:moveTo>
                <a:cubicBezTo>
                  <a:pt x="32" y="170"/>
                  <a:pt x="31" y="171"/>
                  <a:pt x="31" y="171"/>
                </a:cubicBezTo>
                <a:cubicBezTo>
                  <a:pt x="31" y="173"/>
                  <a:pt x="31" y="176"/>
                  <a:pt x="31" y="178"/>
                </a:cubicBezTo>
                <a:cubicBezTo>
                  <a:pt x="32" y="178"/>
                  <a:pt x="32" y="178"/>
                  <a:pt x="32" y="177"/>
                </a:cubicBezTo>
                <a:cubicBezTo>
                  <a:pt x="32" y="175"/>
                  <a:pt x="32" y="173"/>
                  <a:pt x="32" y="170"/>
                </a:cubicBezTo>
                <a:close/>
                <a:moveTo>
                  <a:pt x="109" y="30"/>
                </a:moveTo>
                <a:cubicBezTo>
                  <a:pt x="106" y="31"/>
                  <a:pt x="104" y="33"/>
                  <a:pt x="101" y="34"/>
                </a:cubicBezTo>
                <a:cubicBezTo>
                  <a:pt x="105" y="34"/>
                  <a:pt x="107" y="33"/>
                  <a:pt x="109" y="30"/>
                </a:cubicBezTo>
                <a:close/>
                <a:moveTo>
                  <a:pt x="146" y="72"/>
                </a:moveTo>
                <a:cubicBezTo>
                  <a:pt x="149" y="71"/>
                  <a:pt x="151" y="69"/>
                  <a:pt x="153" y="67"/>
                </a:cubicBezTo>
                <a:cubicBezTo>
                  <a:pt x="153" y="67"/>
                  <a:pt x="153" y="67"/>
                  <a:pt x="153" y="67"/>
                </a:cubicBezTo>
                <a:cubicBezTo>
                  <a:pt x="151" y="67"/>
                  <a:pt x="148" y="69"/>
                  <a:pt x="146" y="70"/>
                </a:cubicBezTo>
                <a:cubicBezTo>
                  <a:pt x="146" y="71"/>
                  <a:pt x="146" y="71"/>
                  <a:pt x="146" y="72"/>
                </a:cubicBezTo>
                <a:close/>
                <a:moveTo>
                  <a:pt x="196" y="115"/>
                </a:moveTo>
                <a:cubicBezTo>
                  <a:pt x="197" y="115"/>
                  <a:pt x="198" y="114"/>
                  <a:pt x="198" y="114"/>
                </a:cubicBezTo>
                <a:cubicBezTo>
                  <a:pt x="197" y="111"/>
                  <a:pt x="197" y="108"/>
                  <a:pt x="197" y="105"/>
                </a:cubicBezTo>
                <a:cubicBezTo>
                  <a:pt x="197" y="105"/>
                  <a:pt x="197" y="105"/>
                  <a:pt x="197" y="105"/>
                </a:cubicBezTo>
                <a:cubicBezTo>
                  <a:pt x="197" y="105"/>
                  <a:pt x="197" y="105"/>
                  <a:pt x="197" y="105"/>
                </a:cubicBezTo>
                <a:cubicBezTo>
                  <a:pt x="197" y="108"/>
                  <a:pt x="196" y="112"/>
                  <a:pt x="196" y="115"/>
                </a:cubicBezTo>
                <a:close/>
                <a:moveTo>
                  <a:pt x="60" y="167"/>
                </a:moveTo>
                <a:cubicBezTo>
                  <a:pt x="60" y="166"/>
                  <a:pt x="60" y="165"/>
                  <a:pt x="60" y="164"/>
                </a:cubicBezTo>
                <a:cubicBezTo>
                  <a:pt x="59" y="165"/>
                  <a:pt x="57" y="165"/>
                  <a:pt x="56" y="165"/>
                </a:cubicBezTo>
                <a:cubicBezTo>
                  <a:pt x="56" y="166"/>
                  <a:pt x="56" y="166"/>
                  <a:pt x="56" y="167"/>
                </a:cubicBezTo>
                <a:cubicBezTo>
                  <a:pt x="57" y="167"/>
                  <a:pt x="58" y="167"/>
                  <a:pt x="60" y="167"/>
                </a:cubicBezTo>
                <a:close/>
                <a:moveTo>
                  <a:pt x="239" y="208"/>
                </a:moveTo>
                <a:cubicBezTo>
                  <a:pt x="240" y="208"/>
                  <a:pt x="240" y="208"/>
                  <a:pt x="240" y="208"/>
                </a:cubicBezTo>
                <a:cubicBezTo>
                  <a:pt x="240" y="207"/>
                  <a:pt x="239" y="206"/>
                  <a:pt x="239" y="204"/>
                </a:cubicBezTo>
                <a:cubicBezTo>
                  <a:pt x="238" y="205"/>
                  <a:pt x="237" y="205"/>
                  <a:pt x="236" y="205"/>
                </a:cubicBezTo>
                <a:cubicBezTo>
                  <a:pt x="236" y="205"/>
                  <a:pt x="235" y="205"/>
                  <a:pt x="235" y="205"/>
                </a:cubicBezTo>
                <a:cubicBezTo>
                  <a:pt x="237" y="206"/>
                  <a:pt x="238" y="207"/>
                  <a:pt x="239" y="208"/>
                </a:cubicBezTo>
                <a:close/>
                <a:moveTo>
                  <a:pt x="156" y="70"/>
                </a:moveTo>
                <a:cubicBezTo>
                  <a:pt x="157" y="69"/>
                  <a:pt x="159" y="69"/>
                  <a:pt x="160" y="69"/>
                </a:cubicBezTo>
                <a:cubicBezTo>
                  <a:pt x="160" y="68"/>
                  <a:pt x="160" y="67"/>
                  <a:pt x="160" y="66"/>
                </a:cubicBezTo>
                <a:cubicBezTo>
                  <a:pt x="159" y="67"/>
                  <a:pt x="158" y="68"/>
                  <a:pt x="156" y="68"/>
                </a:cubicBezTo>
                <a:cubicBezTo>
                  <a:pt x="156" y="69"/>
                  <a:pt x="156" y="69"/>
                  <a:pt x="156" y="70"/>
                </a:cubicBezTo>
                <a:close/>
                <a:moveTo>
                  <a:pt x="181" y="191"/>
                </a:moveTo>
                <a:cubicBezTo>
                  <a:pt x="184" y="190"/>
                  <a:pt x="186" y="189"/>
                  <a:pt x="188" y="188"/>
                </a:cubicBezTo>
                <a:cubicBezTo>
                  <a:pt x="186" y="188"/>
                  <a:pt x="184" y="188"/>
                  <a:pt x="182" y="188"/>
                </a:cubicBezTo>
                <a:cubicBezTo>
                  <a:pt x="182" y="189"/>
                  <a:pt x="181" y="190"/>
                  <a:pt x="181" y="191"/>
                </a:cubicBezTo>
                <a:close/>
                <a:moveTo>
                  <a:pt x="183" y="25"/>
                </a:moveTo>
                <a:cubicBezTo>
                  <a:pt x="183" y="25"/>
                  <a:pt x="183" y="25"/>
                  <a:pt x="183" y="25"/>
                </a:cubicBezTo>
                <a:cubicBezTo>
                  <a:pt x="183" y="28"/>
                  <a:pt x="182" y="31"/>
                  <a:pt x="182" y="34"/>
                </a:cubicBezTo>
                <a:cubicBezTo>
                  <a:pt x="183" y="33"/>
                  <a:pt x="183" y="33"/>
                  <a:pt x="183" y="33"/>
                </a:cubicBezTo>
                <a:cubicBezTo>
                  <a:pt x="183" y="30"/>
                  <a:pt x="183" y="28"/>
                  <a:pt x="183" y="25"/>
                </a:cubicBezTo>
                <a:close/>
                <a:moveTo>
                  <a:pt x="56" y="162"/>
                </a:moveTo>
                <a:cubicBezTo>
                  <a:pt x="56" y="161"/>
                  <a:pt x="57" y="161"/>
                  <a:pt x="57" y="161"/>
                </a:cubicBezTo>
                <a:cubicBezTo>
                  <a:pt x="58" y="160"/>
                  <a:pt x="59" y="159"/>
                  <a:pt x="60" y="158"/>
                </a:cubicBezTo>
                <a:cubicBezTo>
                  <a:pt x="58" y="158"/>
                  <a:pt x="57" y="158"/>
                  <a:pt x="56" y="158"/>
                </a:cubicBezTo>
                <a:cubicBezTo>
                  <a:pt x="56" y="159"/>
                  <a:pt x="56" y="160"/>
                  <a:pt x="56" y="162"/>
                </a:cubicBezTo>
                <a:close/>
                <a:moveTo>
                  <a:pt x="193" y="44"/>
                </a:moveTo>
                <a:cubicBezTo>
                  <a:pt x="192" y="46"/>
                  <a:pt x="192" y="48"/>
                  <a:pt x="192" y="50"/>
                </a:cubicBezTo>
                <a:cubicBezTo>
                  <a:pt x="193" y="50"/>
                  <a:pt x="193" y="49"/>
                  <a:pt x="194" y="49"/>
                </a:cubicBezTo>
                <a:cubicBezTo>
                  <a:pt x="194" y="47"/>
                  <a:pt x="194" y="46"/>
                  <a:pt x="194" y="44"/>
                </a:cubicBezTo>
                <a:cubicBezTo>
                  <a:pt x="194" y="44"/>
                  <a:pt x="194" y="44"/>
                  <a:pt x="193" y="44"/>
                </a:cubicBezTo>
                <a:close/>
                <a:moveTo>
                  <a:pt x="108" y="171"/>
                </a:moveTo>
                <a:cubicBezTo>
                  <a:pt x="106" y="172"/>
                  <a:pt x="104" y="172"/>
                  <a:pt x="102" y="173"/>
                </a:cubicBezTo>
                <a:cubicBezTo>
                  <a:pt x="104" y="173"/>
                  <a:pt x="107" y="173"/>
                  <a:pt x="108" y="173"/>
                </a:cubicBezTo>
                <a:cubicBezTo>
                  <a:pt x="108" y="173"/>
                  <a:pt x="108" y="172"/>
                  <a:pt x="108" y="171"/>
                </a:cubicBezTo>
                <a:close/>
                <a:moveTo>
                  <a:pt x="127" y="73"/>
                </a:moveTo>
                <a:cubicBezTo>
                  <a:pt x="126" y="74"/>
                  <a:pt x="125" y="75"/>
                  <a:pt x="124" y="76"/>
                </a:cubicBezTo>
                <a:cubicBezTo>
                  <a:pt x="123" y="76"/>
                  <a:pt x="123" y="76"/>
                  <a:pt x="123" y="77"/>
                </a:cubicBezTo>
                <a:cubicBezTo>
                  <a:pt x="125" y="77"/>
                  <a:pt x="126" y="76"/>
                  <a:pt x="127" y="76"/>
                </a:cubicBezTo>
                <a:cubicBezTo>
                  <a:pt x="127" y="75"/>
                  <a:pt x="127" y="74"/>
                  <a:pt x="127" y="73"/>
                </a:cubicBezTo>
                <a:close/>
                <a:moveTo>
                  <a:pt x="37" y="77"/>
                </a:moveTo>
                <a:cubicBezTo>
                  <a:pt x="39" y="76"/>
                  <a:pt x="39" y="75"/>
                  <a:pt x="41" y="73"/>
                </a:cubicBezTo>
                <a:cubicBezTo>
                  <a:pt x="39" y="73"/>
                  <a:pt x="38" y="73"/>
                  <a:pt x="36" y="73"/>
                </a:cubicBezTo>
                <a:cubicBezTo>
                  <a:pt x="37" y="74"/>
                  <a:pt x="37" y="76"/>
                  <a:pt x="37" y="77"/>
                </a:cubicBezTo>
                <a:close/>
                <a:moveTo>
                  <a:pt x="42" y="86"/>
                </a:moveTo>
                <a:cubicBezTo>
                  <a:pt x="42" y="86"/>
                  <a:pt x="42" y="86"/>
                  <a:pt x="41" y="86"/>
                </a:cubicBezTo>
                <a:cubicBezTo>
                  <a:pt x="41" y="86"/>
                  <a:pt x="41" y="86"/>
                  <a:pt x="40" y="87"/>
                </a:cubicBezTo>
                <a:cubicBezTo>
                  <a:pt x="40" y="87"/>
                  <a:pt x="40" y="88"/>
                  <a:pt x="40" y="88"/>
                </a:cubicBezTo>
                <a:cubicBezTo>
                  <a:pt x="40" y="89"/>
                  <a:pt x="40" y="91"/>
                  <a:pt x="41" y="92"/>
                </a:cubicBezTo>
                <a:cubicBezTo>
                  <a:pt x="41" y="92"/>
                  <a:pt x="42" y="91"/>
                  <a:pt x="42" y="91"/>
                </a:cubicBezTo>
                <a:cubicBezTo>
                  <a:pt x="42" y="89"/>
                  <a:pt x="42" y="87"/>
                  <a:pt x="42" y="86"/>
                </a:cubicBezTo>
                <a:close/>
                <a:moveTo>
                  <a:pt x="74" y="139"/>
                </a:moveTo>
                <a:cubicBezTo>
                  <a:pt x="75" y="139"/>
                  <a:pt x="76" y="138"/>
                  <a:pt x="76" y="138"/>
                </a:cubicBezTo>
                <a:cubicBezTo>
                  <a:pt x="77" y="137"/>
                  <a:pt x="78" y="137"/>
                  <a:pt x="78" y="136"/>
                </a:cubicBezTo>
                <a:cubicBezTo>
                  <a:pt x="77" y="135"/>
                  <a:pt x="76" y="135"/>
                  <a:pt x="75" y="135"/>
                </a:cubicBezTo>
                <a:cubicBezTo>
                  <a:pt x="75" y="137"/>
                  <a:pt x="74" y="138"/>
                  <a:pt x="74" y="139"/>
                </a:cubicBezTo>
                <a:close/>
                <a:moveTo>
                  <a:pt x="93" y="79"/>
                </a:moveTo>
                <a:cubicBezTo>
                  <a:pt x="91" y="78"/>
                  <a:pt x="91" y="78"/>
                  <a:pt x="91" y="79"/>
                </a:cubicBezTo>
                <a:cubicBezTo>
                  <a:pt x="90" y="80"/>
                  <a:pt x="90" y="81"/>
                  <a:pt x="91" y="82"/>
                </a:cubicBezTo>
                <a:cubicBezTo>
                  <a:pt x="91" y="82"/>
                  <a:pt x="92" y="82"/>
                  <a:pt x="93" y="81"/>
                </a:cubicBezTo>
                <a:cubicBezTo>
                  <a:pt x="93" y="80"/>
                  <a:pt x="93" y="80"/>
                  <a:pt x="93" y="79"/>
                </a:cubicBezTo>
                <a:close/>
                <a:moveTo>
                  <a:pt x="53" y="165"/>
                </a:moveTo>
                <a:cubicBezTo>
                  <a:pt x="52" y="165"/>
                  <a:pt x="50" y="165"/>
                  <a:pt x="49" y="166"/>
                </a:cubicBezTo>
                <a:cubicBezTo>
                  <a:pt x="47" y="166"/>
                  <a:pt x="47" y="166"/>
                  <a:pt x="46" y="167"/>
                </a:cubicBezTo>
                <a:cubicBezTo>
                  <a:pt x="49" y="167"/>
                  <a:pt x="51" y="167"/>
                  <a:pt x="53" y="167"/>
                </a:cubicBezTo>
                <a:cubicBezTo>
                  <a:pt x="53" y="166"/>
                  <a:pt x="53" y="166"/>
                  <a:pt x="53" y="165"/>
                </a:cubicBezTo>
                <a:close/>
                <a:moveTo>
                  <a:pt x="157" y="163"/>
                </a:moveTo>
                <a:cubicBezTo>
                  <a:pt x="156" y="163"/>
                  <a:pt x="156" y="164"/>
                  <a:pt x="156" y="164"/>
                </a:cubicBezTo>
                <a:cubicBezTo>
                  <a:pt x="156" y="165"/>
                  <a:pt x="156" y="166"/>
                  <a:pt x="157" y="167"/>
                </a:cubicBezTo>
                <a:cubicBezTo>
                  <a:pt x="157" y="167"/>
                  <a:pt x="158" y="167"/>
                  <a:pt x="159" y="167"/>
                </a:cubicBezTo>
                <a:cubicBezTo>
                  <a:pt x="160" y="167"/>
                  <a:pt x="160" y="166"/>
                  <a:pt x="160" y="166"/>
                </a:cubicBezTo>
                <a:cubicBezTo>
                  <a:pt x="159" y="166"/>
                  <a:pt x="157" y="165"/>
                  <a:pt x="157" y="163"/>
                </a:cubicBezTo>
                <a:close/>
                <a:moveTo>
                  <a:pt x="57" y="198"/>
                </a:moveTo>
                <a:cubicBezTo>
                  <a:pt x="57" y="198"/>
                  <a:pt x="58" y="198"/>
                  <a:pt x="59" y="198"/>
                </a:cubicBezTo>
                <a:cubicBezTo>
                  <a:pt x="59" y="198"/>
                  <a:pt x="59" y="198"/>
                  <a:pt x="60" y="198"/>
                </a:cubicBezTo>
                <a:cubicBezTo>
                  <a:pt x="58" y="197"/>
                  <a:pt x="59" y="196"/>
                  <a:pt x="60" y="195"/>
                </a:cubicBezTo>
                <a:cubicBezTo>
                  <a:pt x="58" y="195"/>
                  <a:pt x="57" y="195"/>
                  <a:pt x="57" y="195"/>
                </a:cubicBezTo>
                <a:cubicBezTo>
                  <a:pt x="57" y="196"/>
                  <a:pt x="57" y="197"/>
                  <a:pt x="57" y="198"/>
                </a:cubicBezTo>
                <a:close/>
                <a:moveTo>
                  <a:pt x="105" y="104"/>
                </a:moveTo>
                <a:cubicBezTo>
                  <a:pt x="105" y="103"/>
                  <a:pt x="105" y="102"/>
                  <a:pt x="104" y="100"/>
                </a:cubicBezTo>
                <a:cubicBezTo>
                  <a:pt x="104" y="100"/>
                  <a:pt x="103" y="101"/>
                  <a:pt x="103" y="101"/>
                </a:cubicBezTo>
                <a:cubicBezTo>
                  <a:pt x="103" y="102"/>
                  <a:pt x="103" y="104"/>
                  <a:pt x="103" y="105"/>
                </a:cubicBezTo>
                <a:cubicBezTo>
                  <a:pt x="104" y="105"/>
                  <a:pt x="104" y="105"/>
                  <a:pt x="105" y="104"/>
                </a:cubicBezTo>
                <a:close/>
                <a:moveTo>
                  <a:pt x="126" y="12"/>
                </a:moveTo>
                <a:cubicBezTo>
                  <a:pt x="126" y="12"/>
                  <a:pt x="126" y="12"/>
                  <a:pt x="126" y="12"/>
                </a:cubicBezTo>
                <a:cubicBezTo>
                  <a:pt x="124" y="12"/>
                  <a:pt x="121" y="12"/>
                  <a:pt x="119" y="12"/>
                </a:cubicBezTo>
                <a:cubicBezTo>
                  <a:pt x="118" y="12"/>
                  <a:pt x="117" y="12"/>
                  <a:pt x="116" y="14"/>
                </a:cubicBezTo>
                <a:cubicBezTo>
                  <a:pt x="120" y="13"/>
                  <a:pt x="123" y="12"/>
                  <a:pt x="126" y="12"/>
                </a:cubicBezTo>
                <a:close/>
                <a:moveTo>
                  <a:pt x="184" y="149"/>
                </a:moveTo>
                <a:cubicBezTo>
                  <a:pt x="184" y="149"/>
                  <a:pt x="184" y="149"/>
                  <a:pt x="184" y="149"/>
                </a:cubicBezTo>
                <a:cubicBezTo>
                  <a:pt x="183" y="151"/>
                  <a:pt x="182" y="152"/>
                  <a:pt x="182" y="155"/>
                </a:cubicBezTo>
                <a:cubicBezTo>
                  <a:pt x="183" y="154"/>
                  <a:pt x="183" y="154"/>
                  <a:pt x="184" y="154"/>
                </a:cubicBezTo>
                <a:cubicBezTo>
                  <a:pt x="184" y="152"/>
                  <a:pt x="184" y="150"/>
                  <a:pt x="184" y="149"/>
                </a:cubicBezTo>
                <a:close/>
                <a:moveTo>
                  <a:pt x="130" y="165"/>
                </a:moveTo>
                <a:cubicBezTo>
                  <a:pt x="130" y="164"/>
                  <a:pt x="130" y="163"/>
                  <a:pt x="131" y="162"/>
                </a:cubicBezTo>
                <a:cubicBezTo>
                  <a:pt x="129" y="163"/>
                  <a:pt x="127" y="164"/>
                  <a:pt x="126" y="166"/>
                </a:cubicBezTo>
                <a:cubicBezTo>
                  <a:pt x="127" y="165"/>
                  <a:pt x="129" y="165"/>
                  <a:pt x="130" y="165"/>
                </a:cubicBezTo>
                <a:close/>
                <a:moveTo>
                  <a:pt x="166" y="175"/>
                </a:moveTo>
                <a:cubicBezTo>
                  <a:pt x="168" y="174"/>
                  <a:pt x="170" y="173"/>
                  <a:pt x="172" y="171"/>
                </a:cubicBezTo>
                <a:cubicBezTo>
                  <a:pt x="172" y="171"/>
                  <a:pt x="172" y="171"/>
                  <a:pt x="173" y="170"/>
                </a:cubicBezTo>
                <a:cubicBezTo>
                  <a:pt x="172" y="171"/>
                  <a:pt x="171" y="171"/>
                  <a:pt x="170" y="171"/>
                </a:cubicBezTo>
                <a:cubicBezTo>
                  <a:pt x="170" y="171"/>
                  <a:pt x="169" y="171"/>
                  <a:pt x="169" y="172"/>
                </a:cubicBezTo>
                <a:cubicBezTo>
                  <a:pt x="168" y="173"/>
                  <a:pt x="167" y="174"/>
                  <a:pt x="166" y="175"/>
                </a:cubicBezTo>
                <a:close/>
                <a:moveTo>
                  <a:pt x="127" y="87"/>
                </a:moveTo>
                <a:cubicBezTo>
                  <a:pt x="127" y="88"/>
                  <a:pt x="126" y="88"/>
                  <a:pt x="126" y="89"/>
                </a:cubicBezTo>
                <a:cubicBezTo>
                  <a:pt x="126" y="89"/>
                  <a:pt x="125" y="89"/>
                  <a:pt x="125" y="90"/>
                </a:cubicBezTo>
                <a:cubicBezTo>
                  <a:pt x="126" y="91"/>
                  <a:pt x="126" y="92"/>
                  <a:pt x="126" y="93"/>
                </a:cubicBezTo>
                <a:cubicBezTo>
                  <a:pt x="127" y="93"/>
                  <a:pt x="127" y="92"/>
                  <a:pt x="127" y="92"/>
                </a:cubicBezTo>
                <a:cubicBezTo>
                  <a:pt x="127" y="90"/>
                  <a:pt x="127" y="89"/>
                  <a:pt x="127" y="87"/>
                </a:cubicBezTo>
                <a:close/>
                <a:moveTo>
                  <a:pt x="7" y="16"/>
                </a:moveTo>
                <a:cubicBezTo>
                  <a:pt x="8" y="15"/>
                  <a:pt x="9" y="13"/>
                  <a:pt x="9" y="11"/>
                </a:cubicBezTo>
                <a:cubicBezTo>
                  <a:pt x="8" y="11"/>
                  <a:pt x="8" y="11"/>
                  <a:pt x="7" y="11"/>
                </a:cubicBezTo>
                <a:cubicBezTo>
                  <a:pt x="7" y="11"/>
                  <a:pt x="7" y="12"/>
                  <a:pt x="7" y="12"/>
                </a:cubicBezTo>
                <a:cubicBezTo>
                  <a:pt x="7" y="14"/>
                  <a:pt x="7" y="15"/>
                  <a:pt x="7" y="16"/>
                </a:cubicBezTo>
                <a:close/>
                <a:moveTo>
                  <a:pt x="26" y="56"/>
                </a:moveTo>
                <a:cubicBezTo>
                  <a:pt x="26" y="58"/>
                  <a:pt x="25" y="58"/>
                  <a:pt x="24" y="59"/>
                </a:cubicBezTo>
                <a:cubicBezTo>
                  <a:pt x="23" y="61"/>
                  <a:pt x="23" y="61"/>
                  <a:pt x="23" y="62"/>
                </a:cubicBezTo>
                <a:cubicBezTo>
                  <a:pt x="24" y="62"/>
                  <a:pt x="25" y="61"/>
                  <a:pt x="26" y="60"/>
                </a:cubicBezTo>
                <a:cubicBezTo>
                  <a:pt x="27" y="59"/>
                  <a:pt x="27" y="58"/>
                  <a:pt x="26" y="56"/>
                </a:cubicBezTo>
                <a:close/>
                <a:moveTo>
                  <a:pt x="65" y="176"/>
                </a:moveTo>
                <a:cubicBezTo>
                  <a:pt x="65" y="176"/>
                  <a:pt x="65" y="176"/>
                  <a:pt x="65" y="176"/>
                </a:cubicBezTo>
                <a:cubicBezTo>
                  <a:pt x="67" y="177"/>
                  <a:pt x="69" y="177"/>
                  <a:pt x="71" y="178"/>
                </a:cubicBezTo>
                <a:cubicBezTo>
                  <a:pt x="72" y="177"/>
                  <a:pt x="71" y="176"/>
                  <a:pt x="70" y="176"/>
                </a:cubicBezTo>
                <a:cubicBezTo>
                  <a:pt x="68" y="176"/>
                  <a:pt x="67" y="176"/>
                  <a:pt x="65" y="176"/>
                </a:cubicBezTo>
                <a:close/>
                <a:moveTo>
                  <a:pt x="198" y="80"/>
                </a:moveTo>
                <a:cubicBezTo>
                  <a:pt x="197" y="78"/>
                  <a:pt x="198" y="76"/>
                  <a:pt x="197" y="75"/>
                </a:cubicBezTo>
                <a:cubicBezTo>
                  <a:pt x="197" y="75"/>
                  <a:pt x="196" y="75"/>
                  <a:pt x="196" y="76"/>
                </a:cubicBezTo>
                <a:cubicBezTo>
                  <a:pt x="196" y="77"/>
                  <a:pt x="196" y="79"/>
                  <a:pt x="196" y="80"/>
                </a:cubicBezTo>
                <a:cubicBezTo>
                  <a:pt x="197" y="80"/>
                  <a:pt x="197" y="80"/>
                  <a:pt x="198" y="80"/>
                </a:cubicBezTo>
                <a:close/>
                <a:moveTo>
                  <a:pt x="41" y="67"/>
                </a:moveTo>
                <a:cubicBezTo>
                  <a:pt x="40" y="68"/>
                  <a:pt x="39" y="69"/>
                  <a:pt x="38" y="70"/>
                </a:cubicBezTo>
                <a:cubicBezTo>
                  <a:pt x="38" y="70"/>
                  <a:pt x="38" y="70"/>
                  <a:pt x="38" y="70"/>
                </a:cubicBezTo>
                <a:cubicBezTo>
                  <a:pt x="39" y="70"/>
                  <a:pt x="40" y="71"/>
                  <a:pt x="41" y="71"/>
                </a:cubicBezTo>
                <a:cubicBezTo>
                  <a:pt x="41" y="69"/>
                  <a:pt x="41" y="68"/>
                  <a:pt x="41" y="67"/>
                </a:cubicBezTo>
                <a:close/>
                <a:moveTo>
                  <a:pt x="104" y="83"/>
                </a:moveTo>
                <a:cubicBezTo>
                  <a:pt x="105" y="81"/>
                  <a:pt x="106" y="80"/>
                  <a:pt x="107" y="79"/>
                </a:cubicBezTo>
                <a:cubicBezTo>
                  <a:pt x="108" y="79"/>
                  <a:pt x="108" y="78"/>
                  <a:pt x="108" y="78"/>
                </a:cubicBezTo>
                <a:cubicBezTo>
                  <a:pt x="108" y="78"/>
                  <a:pt x="107" y="77"/>
                  <a:pt x="107" y="77"/>
                </a:cubicBezTo>
                <a:cubicBezTo>
                  <a:pt x="106" y="78"/>
                  <a:pt x="106" y="79"/>
                  <a:pt x="105" y="80"/>
                </a:cubicBezTo>
                <a:cubicBezTo>
                  <a:pt x="104" y="81"/>
                  <a:pt x="104" y="81"/>
                  <a:pt x="104" y="83"/>
                </a:cubicBezTo>
                <a:close/>
                <a:moveTo>
                  <a:pt x="233" y="104"/>
                </a:moveTo>
                <a:cubicBezTo>
                  <a:pt x="233" y="104"/>
                  <a:pt x="233" y="104"/>
                  <a:pt x="233" y="104"/>
                </a:cubicBezTo>
                <a:cubicBezTo>
                  <a:pt x="233" y="108"/>
                  <a:pt x="233" y="112"/>
                  <a:pt x="233" y="116"/>
                </a:cubicBezTo>
                <a:cubicBezTo>
                  <a:pt x="234" y="116"/>
                  <a:pt x="234" y="115"/>
                  <a:pt x="234" y="115"/>
                </a:cubicBezTo>
                <a:cubicBezTo>
                  <a:pt x="234" y="111"/>
                  <a:pt x="234" y="107"/>
                  <a:pt x="233" y="104"/>
                </a:cubicBezTo>
                <a:close/>
                <a:moveTo>
                  <a:pt x="137" y="43"/>
                </a:moveTo>
                <a:cubicBezTo>
                  <a:pt x="137" y="43"/>
                  <a:pt x="137" y="43"/>
                  <a:pt x="137" y="43"/>
                </a:cubicBezTo>
                <a:cubicBezTo>
                  <a:pt x="136" y="43"/>
                  <a:pt x="135" y="44"/>
                  <a:pt x="133" y="45"/>
                </a:cubicBezTo>
                <a:cubicBezTo>
                  <a:pt x="134" y="46"/>
                  <a:pt x="134" y="46"/>
                  <a:pt x="134" y="48"/>
                </a:cubicBezTo>
                <a:cubicBezTo>
                  <a:pt x="135" y="46"/>
                  <a:pt x="136" y="44"/>
                  <a:pt x="137" y="43"/>
                </a:cubicBezTo>
                <a:close/>
                <a:moveTo>
                  <a:pt x="54" y="74"/>
                </a:moveTo>
                <a:cubicBezTo>
                  <a:pt x="54" y="74"/>
                  <a:pt x="53" y="74"/>
                  <a:pt x="53" y="74"/>
                </a:cubicBezTo>
                <a:cubicBezTo>
                  <a:pt x="52" y="74"/>
                  <a:pt x="52" y="74"/>
                  <a:pt x="52" y="75"/>
                </a:cubicBezTo>
                <a:cubicBezTo>
                  <a:pt x="52" y="76"/>
                  <a:pt x="52" y="77"/>
                  <a:pt x="53" y="78"/>
                </a:cubicBezTo>
                <a:cubicBezTo>
                  <a:pt x="54" y="77"/>
                  <a:pt x="55" y="76"/>
                  <a:pt x="54" y="74"/>
                </a:cubicBezTo>
                <a:close/>
                <a:moveTo>
                  <a:pt x="139" y="54"/>
                </a:moveTo>
                <a:cubicBezTo>
                  <a:pt x="139" y="54"/>
                  <a:pt x="139" y="54"/>
                  <a:pt x="139" y="54"/>
                </a:cubicBezTo>
                <a:cubicBezTo>
                  <a:pt x="140" y="53"/>
                  <a:pt x="142" y="53"/>
                  <a:pt x="143" y="52"/>
                </a:cubicBezTo>
                <a:cubicBezTo>
                  <a:pt x="143" y="52"/>
                  <a:pt x="143" y="52"/>
                  <a:pt x="143" y="51"/>
                </a:cubicBezTo>
                <a:cubicBezTo>
                  <a:pt x="143" y="51"/>
                  <a:pt x="143" y="50"/>
                  <a:pt x="143" y="49"/>
                </a:cubicBezTo>
                <a:cubicBezTo>
                  <a:pt x="142" y="51"/>
                  <a:pt x="140" y="52"/>
                  <a:pt x="139" y="54"/>
                </a:cubicBezTo>
                <a:close/>
                <a:moveTo>
                  <a:pt x="63" y="123"/>
                </a:moveTo>
                <a:cubicBezTo>
                  <a:pt x="63" y="123"/>
                  <a:pt x="63" y="123"/>
                  <a:pt x="63" y="123"/>
                </a:cubicBezTo>
                <a:cubicBezTo>
                  <a:pt x="62" y="124"/>
                  <a:pt x="60" y="125"/>
                  <a:pt x="60" y="127"/>
                </a:cubicBezTo>
                <a:cubicBezTo>
                  <a:pt x="61" y="127"/>
                  <a:pt x="62" y="127"/>
                  <a:pt x="63" y="126"/>
                </a:cubicBezTo>
                <a:cubicBezTo>
                  <a:pt x="63" y="125"/>
                  <a:pt x="63" y="124"/>
                  <a:pt x="63" y="123"/>
                </a:cubicBezTo>
                <a:close/>
                <a:moveTo>
                  <a:pt x="28" y="39"/>
                </a:moveTo>
                <a:cubicBezTo>
                  <a:pt x="27" y="40"/>
                  <a:pt x="27" y="40"/>
                  <a:pt x="27" y="41"/>
                </a:cubicBezTo>
                <a:cubicBezTo>
                  <a:pt x="27" y="42"/>
                  <a:pt x="27" y="44"/>
                  <a:pt x="28" y="45"/>
                </a:cubicBezTo>
                <a:cubicBezTo>
                  <a:pt x="28" y="46"/>
                  <a:pt x="28" y="47"/>
                  <a:pt x="28" y="49"/>
                </a:cubicBezTo>
                <a:cubicBezTo>
                  <a:pt x="29" y="48"/>
                  <a:pt x="29" y="48"/>
                  <a:pt x="29" y="48"/>
                </a:cubicBezTo>
                <a:cubicBezTo>
                  <a:pt x="28" y="45"/>
                  <a:pt x="28" y="42"/>
                  <a:pt x="28" y="39"/>
                </a:cubicBezTo>
                <a:close/>
                <a:moveTo>
                  <a:pt x="60" y="50"/>
                </a:moveTo>
                <a:cubicBezTo>
                  <a:pt x="58" y="49"/>
                  <a:pt x="56" y="51"/>
                  <a:pt x="57" y="54"/>
                </a:cubicBezTo>
                <a:cubicBezTo>
                  <a:pt x="58" y="53"/>
                  <a:pt x="59" y="52"/>
                  <a:pt x="60" y="50"/>
                </a:cubicBezTo>
                <a:close/>
                <a:moveTo>
                  <a:pt x="192" y="162"/>
                </a:moveTo>
                <a:cubicBezTo>
                  <a:pt x="191" y="163"/>
                  <a:pt x="191" y="166"/>
                  <a:pt x="191" y="168"/>
                </a:cubicBezTo>
                <a:cubicBezTo>
                  <a:pt x="192" y="168"/>
                  <a:pt x="192" y="168"/>
                  <a:pt x="192" y="167"/>
                </a:cubicBezTo>
                <a:cubicBezTo>
                  <a:pt x="193" y="165"/>
                  <a:pt x="192" y="164"/>
                  <a:pt x="192" y="162"/>
                </a:cubicBezTo>
                <a:close/>
                <a:moveTo>
                  <a:pt x="64" y="47"/>
                </a:moveTo>
                <a:cubicBezTo>
                  <a:pt x="65" y="45"/>
                  <a:pt x="67" y="44"/>
                  <a:pt x="68" y="42"/>
                </a:cubicBezTo>
                <a:cubicBezTo>
                  <a:pt x="65" y="42"/>
                  <a:pt x="63" y="44"/>
                  <a:pt x="64" y="47"/>
                </a:cubicBezTo>
                <a:close/>
                <a:moveTo>
                  <a:pt x="125" y="182"/>
                </a:moveTo>
                <a:cubicBezTo>
                  <a:pt x="121" y="181"/>
                  <a:pt x="118" y="182"/>
                  <a:pt x="114" y="183"/>
                </a:cubicBezTo>
                <a:cubicBezTo>
                  <a:pt x="118" y="182"/>
                  <a:pt x="121" y="182"/>
                  <a:pt x="125" y="182"/>
                </a:cubicBezTo>
                <a:close/>
                <a:moveTo>
                  <a:pt x="64" y="179"/>
                </a:moveTo>
                <a:cubicBezTo>
                  <a:pt x="64" y="179"/>
                  <a:pt x="64" y="179"/>
                  <a:pt x="64" y="179"/>
                </a:cubicBezTo>
                <a:cubicBezTo>
                  <a:pt x="63" y="179"/>
                  <a:pt x="61" y="178"/>
                  <a:pt x="59" y="178"/>
                </a:cubicBezTo>
                <a:cubicBezTo>
                  <a:pt x="59" y="179"/>
                  <a:pt x="58" y="179"/>
                  <a:pt x="58" y="180"/>
                </a:cubicBezTo>
                <a:cubicBezTo>
                  <a:pt x="60" y="180"/>
                  <a:pt x="62" y="180"/>
                  <a:pt x="64" y="179"/>
                </a:cubicBezTo>
                <a:close/>
                <a:moveTo>
                  <a:pt x="23" y="106"/>
                </a:moveTo>
                <a:cubicBezTo>
                  <a:pt x="22" y="106"/>
                  <a:pt x="22" y="107"/>
                  <a:pt x="22" y="107"/>
                </a:cubicBezTo>
                <a:cubicBezTo>
                  <a:pt x="22" y="109"/>
                  <a:pt x="22" y="111"/>
                  <a:pt x="22" y="113"/>
                </a:cubicBezTo>
                <a:cubicBezTo>
                  <a:pt x="22" y="114"/>
                  <a:pt x="22" y="116"/>
                  <a:pt x="22" y="117"/>
                </a:cubicBezTo>
                <a:cubicBezTo>
                  <a:pt x="23" y="117"/>
                  <a:pt x="23" y="116"/>
                  <a:pt x="23" y="116"/>
                </a:cubicBezTo>
                <a:cubicBezTo>
                  <a:pt x="23" y="113"/>
                  <a:pt x="23" y="110"/>
                  <a:pt x="23" y="108"/>
                </a:cubicBezTo>
                <a:cubicBezTo>
                  <a:pt x="23" y="107"/>
                  <a:pt x="23" y="107"/>
                  <a:pt x="23" y="106"/>
                </a:cubicBezTo>
                <a:close/>
                <a:moveTo>
                  <a:pt x="83" y="195"/>
                </a:moveTo>
                <a:cubicBezTo>
                  <a:pt x="86" y="195"/>
                  <a:pt x="89" y="194"/>
                  <a:pt x="91" y="194"/>
                </a:cubicBezTo>
                <a:cubicBezTo>
                  <a:pt x="88" y="194"/>
                  <a:pt x="86" y="194"/>
                  <a:pt x="83" y="194"/>
                </a:cubicBezTo>
                <a:cubicBezTo>
                  <a:pt x="83" y="194"/>
                  <a:pt x="83" y="194"/>
                  <a:pt x="83" y="195"/>
                </a:cubicBezTo>
                <a:close/>
                <a:moveTo>
                  <a:pt x="55" y="80"/>
                </a:moveTo>
                <a:cubicBezTo>
                  <a:pt x="54" y="81"/>
                  <a:pt x="53" y="81"/>
                  <a:pt x="53" y="82"/>
                </a:cubicBezTo>
                <a:cubicBezTo>
                  <a:pt x="53" y="83"/>
                  <a:pt x="54" y="85"/>
                  <a:pt x="54" y="86"/>
                </a:cubicBezTo>
                <a:cubicBezTo>
                  <a:pt x="54" y="86"/>
                  <a:pt x="55" y="85"/>
                  <a:pt x="55" y="85"/>
                </a:cubicBezTo>
                <a:cubicBezTo>
                  <a:pt x="55" y="83"/>
                  <a:pt x="55" y="82"/>
                  <a:pt x="55" y="80"/>
                </a:cubicBezTo>
                <a:close/>
                <a:moveTo>
                  <a:pt x="173" y="55"/>
                </a:moveTo>
                <a:cubicBezTo>
                  <a:pt x="173" y="54"/>
                  <a:pt x="173" y="53"/>
                  <a:pt x="173" y="53"/>
                </a:cubicBezTo>
                <a:cubicBezTo>
                  <a:pt x="172" y="53"/>
                  <a:pt x="171" y="53"/>
                  <a:pt x="170" y="54"/>
                </a:cubicBezTo>
                <a:cubicBezTo>
                  <a:pt x="170" y="55"/>
                  <a:pt x="170" y="55"/>
                  <a:pt x="170" y="56"/>
                </a:cubicBezTo>
                <a:cubicBezTo>
                  <a:pt x="171" y="56"/>
                  <a:pt x="172" y="55"/>
                  <a:pt x="173" y="55"/>
                </a:cubicBezTo>
                <a:close/>
                <a:moveTo>
                  <a:pt x="167" y="181"/>
                </a:moveTo>
                <a:cubicBezTo>
                  <a:pt x="167" y="181"/>
                  <a:pt x="167" y="182"/>
                  <a:pt x="167" y="182"/>
                </a:cubicBezTo>
                <a:cubicBezTo>
                  <a:pt x="169" y="181"/>
                  <a:pt x="171" y="181"/>
                  <a:pt x="173" y="181"/>
                </a:cubicBezTo>
                <a:cubicBezTo>
                  <a:pt x="174" y="181"/>
                  <a:pt x="174" y="181"/>
                  <a:pt x="174" y="180"/>
                </a:cubicBezTo>
                <a:cubicBezTo>
                  <a:pt x="173" y="180"/>
                  <a:pt x="173" y="180"/>
                  <a:pt x="172" y="180"/>
                </a:cubicBezTo>
                <a:cubicBezTo>
                  <a:pt x="170" y="180"/>
                  <a:pt x="169" y="181"/>
                  <a:pt x="167" y="181"/>
                </a:cubicBezTo>
                <a:close/>
                <a:moveTo>
                  <a:pt x="152" y="64"/>
                </a:moveTo>
                <a:cubicBezTo>
                  <a:pt x="152" y="63"/>
                  <a:pt x="152" y="62"/>
                  <a:pt x="152" y="60"/>
                </a:cubicBezTo>
                <a:cubicBezTo>
                  <a:pt x="151" y="61"/>
                  <a:pt x="151" y="61"/>
                  <a:pt x="151" y="61"/>
                </a:cubicBezTo>
                <a:cubicBezTo>
                  <a:pt x="151" y="62"/>
                  <a:pt x="151" y="63"/>
                  <a:pt x="150" y="63"/>
                </a:cubicBezTo>
                <a:cubicBezTo>
                  <a:pt x="150" y="64"/>
                  <a:pt x="149" y="65"/>
                  <a:pt x="149" y="65"/>
                </a:cubicBezTo>
                <a:cubicBezTo>
                  <a:pt x="149" y="65"/>
                  <a:pt x="149" y="65"/>
                  <a:pt x="149" y="66"/>
                </a:cubicBezTo>
                <a:cubicBezTo>
                  <a:pt x="150" y="65"/>
                  <a:pt x="151" y="64"/>
                  <a:pt x="152" y="64"/>
                </a:cubicBezTo>
                <a:close/>
                <a:moveTo>
                  <a:pt x="165" y="144"/>
                </a:moveTo>
                <a:cubicBezTo>
                  <a:pt x="165" y="143"/>
                  <a:pt x="165" y="142"/>
                  <a:pt x="164" y="141"/>
                </a:cubicBezTo>
                <a:cubicBezTo>
                  <a:pt x="163" y="142"/>
                  <a:pt x="162" y="144"/>
                  <a:pt x="161" y="145"/>
                </a:cubicBezTo>
                <a:cubicBezTo>
                  <a:pt x="161" y="145"/>
                  <a:pt x="161" y="145"/>
                  <a:pt x="161" y="145"/>
                </a:cubicBezTo>
                <a:cubicBezTo>
                  <a:pt x="162" y="145"/>
                  <a:pt x="163" y="144"/>
                  <a:pt x="165" y="144"/>
                </a:cubicBezTo>
                <a:close/>
                <a:moveTo>
                  <a:pt x="73" y="59"/>
                </a:moveTo>
                <a:cubicBezTo>
                  <a:pt x="73" y="59"/>
                  <a:pt x="73" y="59"/>
                  <a:pt x="73" y="59"/>
                </a:cubicBezTo>
                <a:cubicBezTo>
                  <a:pt x="76" y="59"/>
                  <a:pt x="78" y="58"/>
                  <a:pt x="81" y="58"/>
                </a:cubicBezTo>
                <a:cubicBezTo>
                  <a:pt x="81" y="58"/>
                  <a:pt x="81" y="57"/>
                  <a:pt x="82" y="57"/>
                </a:cubicBezTo>
                <a:cubicBezTo>
                  <a:pt x="79" y="57"/>
                  <a:pt x="74" y="58"/>
                  <a:pt x="73" y="59"/>
                </a:cubicBezTo>
                <a:close/>
                <a:moveTo>
                  <a:pt x="36" y="83"/>
                </a:moveTo>
                <a:cubicBezTo>
                  <a:pt x="35" y="84"/>
                  <a:pt x="34" y="85"/>
                  <a:pt x="33" y="87"/>
                </a:cubicBezTo>
                <a:cubicBezTo>
                  <a:pt x="35" y="86"/>
                  <a:pt x="35" y="87"/>
                  <a:pt x="36" y="88"/>
                </a:cubicBezTo>
                <a:cubicBezTo>
                  <a:pt x="37" y="87"/>
                  <a:pt x="37" y="87"/>
                  <a:pt x="37" y="86"/>
                </a:cubicBezTo>
                <a:cubicBezTo>
                  <a:pt x="36" y="85"/>
                  <a:pt x="36" y="84"/>
                  <a:pt x="36" y="83"/>
                </a:cubicBezTo>
                <a:close/>
                <a:moveTo>
                  <a:pt x="77" y="170"/>
                </a:moveTo>
                <a:cubicBezTo>
                  <a:pt x="76" y="170"/>
                  <a:pt x="75" y="170"/>
                  <a:pt x="75" y="170"/>
                </a:cubicBezTo>
                <a:cubicBezTo>
                  <a:pt x="75" y="171"/>
                  <a:pt x="75" y="172"/>
                  <a:pt x="75" y="173"/>
                </a:cubicBezTo>
                <a:cubicBezTo>
                  <a:pt x="75" y="173"/>
                  <a:pt x="76" y="174"/>
                  <a:pt x="76" y="173"/>
                </a:cubicBezTo>
                <a:cubicBezTo>
                  <a:pt x="76" y="172"/>
                  <a:pt x="77" y="171"/>
                  <a:pt x="77" y="170"/>
                </a:cubicBezTo>
                <a:close/>
                <a:moveTo>
                  <a:pt x="213" y="26"/>
                </a:moveTo>
                <a:cubicBezTo>
                  <a:pt x="212" y="25"/>
                  <a:pt x="209" y="23"/>
                  <a:pt x="207" y="23"/>
                </a:cubicBezTo>
                <a:cubicBezTo>
                  <a:pt x="209" y="24"/>
                  <a:pt x="210" y="25"/>
                  <a:pt x="211" y="27"/>
                </a:cubicBezTo>
                <a:cubicBezTo>
                  <a:pt x="212" y="26"/>
                  <a:pt x="212" y="26"/>
                  <a:pt x="213" y="26"/>
                </a:cubicBezTo>
                <a:close/>
                <a:moveTo>
                  <a:pt x="228" y="44"/>
                </a:moveTo>
                <a:cubicBezTo>
                  <a:pt x="228" y="44"/>
                  <a:pt x="228" y="44"/>
                  <a:pt x="228" y="44"/>
                </a:cubicBezTo>
                <a:cubicBezTo>
                  <a:pt x="228" y="43"/>
                  <a:pt x="228" y="42"/>
                  <a:pt x="228" y="41"/>
                </a:cubicBezTo>
                <a:cubicBezTo>
                  <a:pt x="227" y="39"/>
                  <a:pt x="227" y="39"/>
                  <a:pt x="225" y="39"/>
                </a:cubicBezTo>
                <a:cubicBezTo>
                  <a:pt x="226" y="41"/>
                  <a:pt x="227" y="42"/>
                  <a:pt x="228" y="44"/>
                </a:cubicBezTo>
                <a:close/>
                <a:moveTo>
                  <a:pt x="67" y="114"/>
                </a:moveTo>
                <a:cubicBezTo>
                  <a:pt x="67" y="114"/>
                  <a:pt x="67" y="114"/>
                  <a:pt x="67" y="114"/>
                </a:cubicBezTo>
                <a:cubicBezTo>
                  <a:pt x="68" y="113"/>
                  <a:pt x="69" y="111"/>
                  <a:pt x="71" y="110"/>
                </a:cubicBezTo>
                <a:cubicBezTo>
                  <a:pt x="69" y="110"/>
                  <a:pt x="69" y="110"/>
                  <a:pt x="68" y="111"/>
                </a:cubicBezTo>
                <a:cubicBezTo>
                  <a:pt x="67" y="111"/>
                  <a:pt x="67" y="111"/>
                  <a:pt x="67" y="112"/>
                </a:cubicBezTo>
                <a:cubicBezTo>
                  <a:pt x="67" y="112"/>
                  <a:pt x="67" y="113"/>
                  <a:pt x="67" y="114"/>
                </a:cubicBezTo>
                <a:close/>
                <a:moveTo>
                  <a:pt x="54" y="20"/>
                </a:moveTo>
                <a:cubicBezTo>
                  <a:pt x="54" y="20"/>
                  <a:pt x="54" y="20"/>
                  <a:pt x="54" y="19"/>
                </a:cubicBezTo>
                <a:cubicBezTo>
                  <a:pt x="53" y="21"/>
                  <a:pt x="52" y="22"/>
                  <a:pt x="51" y="23"/>
                </a:cubicBezTo>
                <a:cubicBezTo>
                  <a:pt x="52" y="23"/>
                  <a:pt x="53" y="23"/>
                  <a:pt x="54" y="23"/>
                </a:cubicBezTo>
                <a:cubicBezTo>
                  <a:pt x="54" y="22"/>
                  <a:pt x="54" y="21"/>
                  <a:pt x="54" y="20"/>
                </a:cubicBezTo>
                <a:close/>
                <a:moveTo>
                  <a:pt x="35" y="50"/>
                </a:moveTo>
                <a:cubicBezTo>
                  <a:pt x="35" y="50"/>
                  <a:pt x="35" y="50"/>
                  <a:pt x="35" y="49"/>
                </a:cubicBezTo>
                <a:cubicBezTo>
                  <a:pt x="34" y="49"/>
                  <a:pt x="33" y="49"/>
                  <a:pt x="32" y="49"/>
                </a:cubicBezTo>
                <a:cubicBezTo>
                  <a:pt x="32" y="50"/>
                  <a:pt x="32" y="51"/>
                  <a:pt x="32" y="53"/>
                </a:cubicBezTo>
                <a:cubicBezTo>
                  <a:pt x="33" y="52"/>
                  <a:pt x="34" y="51"/>
                  <a:pt x="35" y="50"/>
                </a:cubicBezTo>
                <a:close/>
                <a:moveTo>
                  <a:pt x="160" y="85"/>
                </a:moveTo>
                <a:cubicBezTo>
                  <a:pt x="160" y="84"/>
                  <a:pt x="160" y="83"/>
                  <a:pt x="160" y="82"/>
                </a:cubicBezTo>
                <a:cubicBezTo>
                  <a:pt x="158" y="82"/>
                  <a:pt x="157" y="83"/>
                  <a:pt x="158" y="85"/>
                </a:cubicBezTo>
                <a:cubicBezTo>
                  <a:pt x="159" y="85"/>
                  <a:pt x="159" y="85"/>
                  <a:pt x="160" y="85"/>
                </a:cubicBezTo>
                <a:close/>
                <a:moveTo>
                  <a:pt x="41" y="138"/>
                </a:moveTo>
                <a:cubicBezTo>
                  <a:pt x="41" y="138"/>
                  <a:pt x="42" y="138"/>
                  <a:pt x="42" y="138"/>
                </a:cubicBezTo>
                <a:cubicBezTo>
                  <a:pt x="43" y="136"/>
                  <a:pt x="44" y="135"/>
                  <a:pt x="45" y="133"/>
                </a:cubicBezTo>
                <a:cubicBezTo>
                  <a:pt x="44" y="133"/>
                  <a:pt x="43" y="133"/>
                  <a:pt x="42" y="133"/>
                </a:cubicBezTo>
                <a:cubicBezTo>
                  <a:pt x="42" y="135"/>
                  <a:pt x="42" y="136"/>
                  <a:pt x="41" y="138"/>
                </a:cubicBezTo>
                <a:close/>
                <a:moveTo>
                  <a:pt x="62" y="131"/>
                </a:moveTo>
                <a:cubicBezTo>
                  <a:pt x="62" y="130"/>
                  <a:pt x="62" y="130"/>
                  <a:pt x="62" y="129"/>
                </a:cubicBezTo>
                <a:cubicBezTo>
                  <a:pt x="62" y="129"/>
                  <a:pt x="61" y="129"/>
                  <a:pt x="60" y="129"/>
                </a:cubicBezTo>
                <a:cubicBezTo>
                  <a:pt x="59" y="130"/>
                  <a:pt x="59" y="130"/>
                  <a:pt x="59" y="131"/>
                </a:cubicBezTo>
                <a:cubicBezTo>
                  <a:pt x="60" y="131"/>
                  <a:pt x="61" y="131"/>
                  <a:pt x="62" y="131"/>
                </a:cubicBezTo>
                <a:close/>
                <a:moveTo>
                  <a:pt x="33" y="116"/>
                </a:moveTo>
                <a:cubicBezTo>
                  <a:pt x="34" y="116"/>
                  <a:pt x="34" y="115"/>
                  <a:pt x="35" y="115"/>
                </a:cubicBezTo>
                <a:cubicBezTo>
                  <a:pt x="35" y="114"/>
                  <a:pt x="35" y="113"/>
                  <a:pt x="35" y="112"/>
                </a:cubicBezTo>
                <a:cubicBezTo>
                  <a:pt x="33" y="113"/>
                  <a:pt x="32" y="114"/>
                  <a:pt x="33" y="116"/>
                </a:cubicBezTo>
                <a:close/>
                <a:moveTo>
                  <a:pt x="198" y="86"/>
                </a:moveTo>
                <a:cubicBezTo>
                  <a:pt x="198" y="85"/>
                  <a:pt x="198" y="84"/>
                  <a:pt x="198" y="82"/>
                </a:cubicBezTo>
                <a:cubicBezTo>
                  <a:pt x="197" y="82"/>
                  <a:pt x="197" y="83"/>
                  <a:pt x="196" y="83"/>
                </a:cubicBezTo>
                <a:cubicBezTo>
                  <a:pt x="196" y="84"/>
                  <a:pt x="196" y="84"/>
                  <a:pt x="196" y="85"/>
                </a:cubicBezTo>
                <a:cubicBezTo>
                  <a:pt x="196" y="85"/>
                  <a:pt x="196" y="86"/>
                  <a:pt x="196" y="86"/>
                </a:cubicBezTo>
                <a:cubicBezTo>
                  <a:pt x="197" y="86"/>
                  <a:pt x="197" y="86"/>
                  <a:pt x="198" y="86"/>
                </a:cubicBezTo>
                <a:close/>
                <a:moveTo>
                  <a:pt x="235" y="132"/>
                </a:moveTo>
                <a:cubicBezTo>
                  <a:pt x="234" y="132"/>
                  <a:pt x="234" y="132"/>
                  <a:pt x="234" y="132"/>
                </a:cubicBezTo>
                <a:cubicBezTo>
                  <a:pt x="234" y="133"/>
                  <a:pt x="234" y="140"/>
                  <a:pt x="235" y="140"/>
                </a:cubicBezTo>
                <a:cubicBezTo>
                  <a:pt x="235" y="138"/>
                  <a:pt x="235" y="135"/>
                  <a:pt x="235" y="132"/>
                </a:cubicBezTo>
                <a:close/>
                <a:moveTo>
                  <a:pt x="125" y="86"/>
                </a:moveTo>
                <a:cubicBezTo>
                  <a:pt x="127" y="84"/>
                  <a:pt x="127" y="84"/>
                  <a:pt x="127" y="82"/>
                </a:cubicBezTo>
                <a:cubicBezTo>
                  <a:pt x="126" y="83"/>
                  <a:pt x="125" y="83"/>
                  <a:pt x="124" y="84"/>
                </a:cubicBezTo>
                <a:cubicBezTo>
                  <a:pt x="124" y="84"/>
                  <a:pt x="125" y="85"/>
                  <a:pt x="125" y="86"/>
                </a:cubicBezTo>
                <a:close/>
                <a:moveTo>
                  <a:pt x="38" y="94"/>
                </a:moveTo>
                <a:cubicBezTo>
                  <a:pt x="38" y="93"/>
                  <a:pt x="38" y="91"/>
                  <a:pt x="37" y="90"/>
                </a:cubicBezTo>
                <a:cubicBezTo>
                  <a:pt x="36" y="91"/>
                  <a:pt x="36" y="93"/>
                  <a:pt x="37" y="94"/>
                </a:cubicBezTo>
                <a:cubicBezTo>
                  <a:pt x="37" y="94"/>
                  <a:pt x="38" y="94"/>
                  <a:pt x="38" y="94"/>
                </a:cubicBezTo>
                <a:close/>
                <a:moveTo>
                  <a:pt x="88" y="39"/>
                </a:moveTo>
                <a:cubicBezTo>
                  <a:pt x="88" y="39"/>
                  <a:pt x="88" y="39"/>
                  <a:pt x="88" y="39"/>
                </a:cubicBezTo>
                <a:cubicBezTo>
                  <a:pt x="87" y="39"/>
                  <a:pt x="87" y="39"/>
                  <a:pt x="86" y="39"/>
                </a:cubicBezTo>
                <a:cubicBezTo>
                  <a:pt x="85" y="40"/>
                  <a:pt x="84" y="41"/>
                  <a:pt x="83" y="42"/>
                </a:cubicBezTo>
                <a:cubicBezTo>
                  <a:pt x="83" y="43"/>
                  <a:pt x="83" y="43"/>
                  <a:pt x="83" y="44"/>
                </a:cubicBezTo>
                <a:cubicBezTo>
                  <a:pt x="85" y="42"/>
                  <a:pt x="86" y="41"/>
                  <a:pt x="88" y="39"/>
                </a:cubicBezTo>
                <a:close/>
                <a:moveTo>
                  <a:pt x="64" y="118"/>
                </a:moveTo>
                <a:cubicBezTo>
                  <a:pt x="64" y="116"/>
                  <a:pt x="64" y="114"/>
                  <a:pt x="64" y="112"/>
                </a:cubicBezTo>
                <a:cubicBezTo>
                  <a:pt x="64" y="112"/>
                  <a:pt x="64" y="112"/>
                  <a:pt x="64" y="112"/>
                </a:cubicBezTo>
                <a:cubicBezTo>
                  <a:pt x="63" y="114"/>
                  <a:pt x="63" y="116"/>
                  <a:pt x="62" y="117"/>
                </a:cubicBezTo>
                <a:cubicBezTo>
                  <a:pt x="62" y="118"/>
                  <a:pt x="63" y="118"/>
                  <a:pt x="63" y="118"/>
                </a:cubicBezTo>
                <a:cubicBezTo>
                  <a:pt x="63" y="118"/>
                  <a:pt x="63" y="118"/>
                  <a:pt x="64" y="118"/>
                </a:cubicBezTo>
                <a:close/>
                <a:moveTo>
                  <a:pt x="173" y="80"/>
                </a:moveTo>
                <a:cubicBezTo>
                  <a:pt x="174" y="78"/>
                  <a:pt x="174" y="75"/>
                  <a:pt x="173" y="73"/>
                </a:cubicBezTo>
                <a:cubicBezTo>
                  <a:pt x="173" y="73"/>
                  <a:pt x="172" y="73"/>
                  <a:pt x="172" y="74"/>
                </a:cubicBezTo>
                <a:cubicBezTo>
                  <a:pt x="172" y="76"/>
                  <a:pt x="173" y="77"/>
                  <a:pt x="173" y="79"/>
                </a:cubicBezTo>
                <a:cubicBezTo>
                  <a:pt x="173" y="79"/>
                  <a:pt x="173" y="79"/>
                  <a:pt x="173" y="80"/>
                </a:cubicBezTo>
                <a:close/>
                <a:moveTo>
                  <a:pt x="171" y="67"/>
                </a:moveTo>
                <a:cubicBezTo>
                  <a:pt x="172" y="68"/>
                  <a:pt x="172" y="69"/>
                  <a:pt x="172" y="70"/>
                </a:cubicBezTo>
                <a:cubicBezTo>
                  <a:pt x="173" y="70"/>
                  <a:pt x="173" y="70"/>
                  <a:pt x="173" y="69"/>
                </a:cubicBezTo>
                <a:cubicBezTo>
                  <a:pt x="173" y="68"/>
                  <a:pt x="173" y="67"/>
                  <a:pt x="173" y="66"/>
                </a:cubicBezTo>
                <a:cubicBezTo>
                  <a:pt x="172" y="66"/>
                  <a:pt x="172" y="67"/>
                  <a:pt x="171" y="67"/>
                </a:cubicBezTo>
                <a:close/>
                <a:moveTo>
                  <a:pt x="54" y="96"/>
                </a:moveTo>
                <a:cubicBezTo>
                  <a:pt x="53" y="95"/>
                  <a:pt x="53" y="95"/>
                  <a:pt x="53" y="94"/>
                </a:cubicBezTo>
                <a:cubicBezTo>
                  <a:pt x="50" y="95"/>
                  <a:pt x="50" y="95"/>
                  <a:pt x="49" y="96"/>
                </a:cubicBezTo>
                <a:cubicBezTo>
                  <a:pt x="51" y="96"/>
                  <a:pt x="52" y="96"/>
                  <a:pt x="54" y="96"/>
                </a:cubicBezTo>
                <a:close/>
                <a:moveTo>
                  <a:pt x="77" y="33"/>
                </a:moveTo>
                <a:cubicBezTo>
                  <a:pt x="77" y="33"/>
                  <a:pt x="77" y="33"/>
                  <a:pt x="76" y="33"/>
                </a:cubicBezTo>
                <a:cubicBezTo>
                  <a:pt x="76" y="33"/>
                  <a:pt x="76" y="33"/>
                  <a:pt x="75" y="33"/>
                </a:cubicBezTo>
                <a:cubicBezTo>
                  <a:pt x="74" y="34"/>
                  <a:pt x="73" y="35"/>
                  <a:pt x="72" y="36"/>
                </a:cubicBezTo>
                <a:cubicBezTo>
                  <a:pt x="72" y="37"/>
                  <a:pt x="72" y="37"/>
                  <a:pt x="72" y="38"/>
                </a:cubicBezTo>
                <a:cubicBezTo>
                  <a:pt x="74" y="36"/>
                  <a:pt x="75" y="35"/>
                  <a:pt x="77" y="33"/>
                </a:cubicBezTo>
                <a:close/>
                <a:moveTo>
                  <a:pt x="107" y="9"/>
                </a:moveTo>
                <a:cubicBezTo>
                  <a:pt x="107" y="8"/>
                  <a:pt x="108" y="7"/>
                  <a:pt x="108" y="6"/>
                </a:cubicBezTo>
                <a:cubicBezTo>
                  <a:pt x="107" y="6"/>
                  <a:pt x="107" y="6"/>
                  <a:pt x="106" y="6"/>
                </a:cubicBezTo>
                <a:cubicBezTo>
                  <a:pt x="106" y="7"/>
                  <a:pt x="105" y="8"/>
                  <a:pt x="105" y="9"/>
                </a:cubicBezTo>
                <a:cubicBezTo>
                  <a:pt x="105" y="9"/>
                  <a:pt x="106" y="9"/>
                  <a:pt x="107" y="9"/>
                </a:cubicBezTo>
                <a:close/>
                <a:moveTo>
                  <a:pt x="134" y="156"/>
                </a:moveTo>
                <a:cubicBezTo>
                  <a:pt x="134" y="156"/>
                  <a:pt x="134" y="156"/>
                  <a:pt x="134" y="156"/>
                </a:cubicBezTo>
                <a:cubicBezTo>
                  <a:pt x="135" y="154"/>
                  <a:pt x="136" y="152"/>
                  <a:pt x="137" y="150"/>
                </a:cubicBezTo>
                <a:cubicBezTo>
                  <a:pt x="136" y="150"/>
                  <a:pt x="136" y="150"/>
                  <a:pt x="136" y="150"/>
                </a:cubicBezTo>
                <a:cubicBezTo>
                  <a:pt x="136" y="151"/>
                  <a:pt x="135" y="151"/>
                  <a:pt x="134" y="152"/>
                </a:cubicBezTo>
                <a:cubicBezTo>
                  <a:pt x="134" y="152"/>
                  <a:pt x="134" y="153"/>
                  <a:pt x="134" y="153"/>
                </a:cubicBezTo>
                <a:cubicBezTo>
                  <a:pt x="134" y="154"/>
                  <a:pt x="134" y="155"/>
                  <a:pt x="134" y="156"/>
                </a:cubicBezTo>
                <a:close/>
                <a:moveTo>
                  <a:pt x="28" y="183"/>
                </a:moveTo>
                <a:cubicBezTo>
                  <a:pt x="28" y="184"/>
                  <a:pt x="28" y="185"/>
                  <a:pt x="28" y="186"/>
                </a:cubicBezTo>
                <a:cubicBezTo>
                  <a:pt x="29" y="185"/>
                  <a:pt x="30" y="185"/>
                  <a:pt x="32" y="185"/>
                </a:cubicBezTo>
                <a:cubicBezTo>
                  <a:pt x="30" y="184"/>
                  <a:pt x="29" y="184"/>
                  <a:pt x="28" y="183"/>
                </a:cubicBezTo>
                <a:close/>
                <a:moveTo>
                  <a:pt x="35" y="182"/>
                </a:moveTo>
                <a:cubicBezTo>
                  <a:pt x="36" y="182"/>
                  <a:pt x="37" y="182"/>
                  <a:pt x="39" y="182"/>
                </a:cubicBezTo>
                <a:cubicBezTo>
                  <a:pt x="39" y="181"/>
                  <a:pt x="39" y="180"/>
                  <a:pt x="39" y="180"/>
                </a:cubicBezTo>
                <a:cubicBezTo>
                  <a:pt x="36" y="180"/>
                  <a:pt x="35" y="181"/>
                  <a:pt x="35" y="182"/>
                </a:cubicBezTo>
                <a:close/>
                <a:moveTo>
                  <a:pt x="143" y="106"/>
                </a:moveTo>
                <a:cubicBezTo>
                  <a:pt x="141" y="107"/>
                  <a:pt x="140" y="107"/>
                  <a:pt x="139" y="108"/>
                </a:cubicBezTo>
                <a:cubicBezTo>
                  <a:pt x="138" y="108"/>
                  <a:pt x="138" y="108"/>
                  <a:pt x="138" y="110"/>
                </a:cubicBezTo>
                <a:cubicBezTo>
                  <a:pt x="140" y="109"/>
                  <a:pt x="142" y="107"/>
                  <a:pt x="143" y="106"/>
                </a:cubicBezTo>
                <a:close/>
                <a:moveTo>
                  <a:pt x="159" y="94"/>
                </a:moveTo>
                <a:cubicBezTo>
                  <a:pt x="160" y="94"/>
                  <a:pt x="160" y="94"/>
                  <a:pt x="160" y="94"/>
                </a:cubicBezTo>
                <a:cubicBezTo>
                  <a:pt x="160" y="92"/>
                  <a:pt x="160" y="90"/>
                  <a:pt x="160" y="88"/>
                </a:cubicBezTo>
                <a:cubicBezTo>
                  <a:pt x="159" y="88"/>
                  <a:pt x="159" y="88"/>
                  <a:pt x="159" y="88"/>
                </a:cubicBezTo>
                <a:cubicBezTo>
                  <a:pt x="159" y="90"/>
                  <a:pt x="159" y="92"/>
                  <a:pt x="159" y="94"/>
                </a:cubicBezTo>
                <a:close/>
                <a:moveTo>
                  <a:pt x="127" y="43"/>
                </a:moveTo>
                <a:cubicBezTo>
                  <a:pt x="127" y="42"/>
                  <a:pt x="127" y="42"/>
                  <a:pt x="127" y="41"/>
                </a:cubicBezTo>
                <a:cubicBezTo>
                  <a:pt x="125" y="42"/>
                  <a:pt x="124" y="43"/>
                  <a:pt x="123" y="44"/>
                </a:cubicBezTo>
                <a:cubicBezTo>
                  <a:pt x="123" y="44"/>
                  <a:pt x="123" y="44"/>
                  <a:pt x="123" y="44"/>
                </a:cubicBezTo>
                <a:cubicBezTo>
                  <a:pt x="124" y="44"/>
                  <a:pt x="125" y="44"/>
                  <a:pt x="127" y="43"/>
                </a:cubicBezTo>
                <a:close/>
                <a:moveTo>
                  <a:pt x="101" y="13"/>
                </a:moveTo>
                <a:cubicBezTo>
                  <a:pt x="102" y="13"/>
                  <a:pt x="104" y="13"/>
                  <a:pt x="105" y="13"/>
                </a:cubicBezTo>
                <a:cubicBezTo>
                  <a:pt x="105" y="12"/>
                  <a:pt x="106" y="12"/>
                  <a:pt x="106" y="11"/>
                </a:cubicBezTo>
                <a:cubicBezTo>
                  <a:pt x="105" y="11"/>
                  <a:pt x="104" y="11"/>
                  <a:pt x="103" y="11"/>
                </a:cubicBezTo>
                <a:cubicBezTo>
                  <a:pt x="102" y="11"/>
                  <a:pt x="101" y="12"/>
                  <a:pt x="101" y="13"/>
                </a:cubicBezTo>
                <a:close/>
                <a:moveTo>
                  <a:pt x="69" y="173"/>
                </a:moveTo>
                <a:cubicBezTo>
                  <a:pt x="69" y="173"/>
                  <a:pt x="69" y="172"/>
                  <a:pt x="69" y="172"/>
                </a:cubicBezTo>
                <a:cubicBezTo>
                  <a:pt x="67" y="172"/>
                  <a:pt x="65" y="173"/>
                  <a:pt x="63" y="173"/>
                </a:cubicBezTo>
                <a:cubicBezTo>
                  <a:pt x="63" y="173"/>
                  <a:pt x="63" y="173"/>
                  <a:pt x="63" y="173"/>
                </a:cubicBezTo>
                <a:cubicBezTo>
                  <a:pt x="65" y="173"/>
                  <a:pt x="67" y="173"/>
                  <a:pt x="69" y="173"/>
                </a:cubicBezTo>
                <a:close/>
                <a:moveTo>
                  <a:pt x="112" y="36"/>
                </a:moveTo>
                <a:cubicBezTo>
                  <a:pt x="110" y="38"/>
                  <a:pt x="111" y="39"/>
                  <a:pt x="111" y="41"/>
                </a:cubicBezTo>
                <a:cubicBezTo>
                  <a:pt x="112" y="40"/>
                  <a:pt x="112" y="40"/>
                  <a:pt x="113" y="40"/>
                </a:cubicBezTo>
                <a:cubicBezTo>
                  <a:pt x="113" y="39"/>
                  <a:pt x="112" y="38"/>
                  <a:pt x="112" y="36"/>
                </a:cubicBezTo>
                <a:close/>
                <a:moveTo>
                  <a:pt x="152" y="148"/>
                </a:moveTo>
                <a:cubicBezTo>
                  <a:pt x="155" y="148"/>
                  <a:pt x="155" y="148"/>
                  <a:pt x="156" y="144"/>
                </a:cubicBezTo>
                <a:cubicBezTo>
                  <a:pt x="154" y="146"/>
                  <a:pt x="153" y="147"/>
                  <a:pt x="152" y="148"/>
                </a:cubicBezTo>
                <a:close/>
                <a:moveTo>
                  <a:pt x="116" y="23"/>
                </a:moveTo>
                <a:cubicBezTo>
                  <a:pt x="115" y="23"/>
                  <a:pt x="110" y="25"/>
                  <a:pt x="109" y="26"/>
                </a:cubicBezTo>
                <a:cubicBezTo>
                  <a:pt x="109" y="26"/>
                  <a:pt x="109" y="26"/>
                  <a:pt x="109" y="26"/>
                </a:cubicBezTo>
                <a:cubicBezTo>
                  <a:pt x="111" y="25"/>
                  <a:pt x="114" y="24"/>
                  <a:pt x="116" y="23"/>
                </a:cubicBezTo>
                <a:close/>
                <a:moveTo>
                  <a:pt x="133" y="174"/>
                </a:moveTo>
                <a:cubicBezTo>
                  <a:pt x="135" y="174"/>
                  <a:pt x="136" y="174"/>
                  <a:pt x="137" y="171"/>
                </a:cubicBezTo>
                <a:cubicBezTo>
                  <a:pt x="135" y="171"/>
                  <a:pt x="134" y="173"/>
                  <a:pt x="133" y="174"/>
                </a:cubicBezTo>
                <a:close/>
                <a:moveTo>
                  <a:pt x="56" y="169"/>
                </a:moveTo>
                <a:cubicBezTo>
                  <a:pt x="56" y="170"/>
                  <a:pt x="56" y="171"/>
                  <a:pt x="56" y="171"/>
                </a:cubicBezTo>
                <a:cubicBezTo>
                  <a:pt x="56" y="171"/>
                  <a:pt x="57" y="171"/>
                  <a:pt x="58" y="171"/>
                </a:cubicBezTo>
                <a:cubicBezTo>
                  <a:pt x="58" y="171"/>
                  <a:pt x="59" y="171"/>
                  <a:pt x="58" y="169"/>
                </a:cubicBezTo>
                <a:cubicBezTo>
                  <a:pt x="58" y="169"/>
                  <a:pt x="57" y="169"/>
                  <a:pt x="56" y="169"/>
                </a:cubicBezTo>
                <a:close/>
                <a:moveTo>
                  <a:pt x="84" y="51"/>
                </a:moveTo>
                <a:cubicBezTo>
                  <a:pt x="84" y="52"/>
                  <a:pt x="85" y="53"/>
                  <a:pt x="85" y="54"/>
                </a:cubicBezTo>
                <a:cubicBezTo>
                  <a:pt x="86" y="53"/>
                  <a:pt x="87" y="52"/>
                  <a:pt x="87" y="51"/>
                </a:cubicBezTo>
                <a:cubicBezTo>
                  <a:pt x="86" y="51"/>
                  <a:pt x="85" y="51"/>
                  <a:pt x="84" y="51"/>
                </a:cubicBezTo>
                <a:close/>
                <a:moveTo>
                  <a:pt x="95" y="8"/>
                </a:moveTo>
                <a:cubicBezTo>
                  <a:pt x="97" y="9"/>
                  <a:pt x="100" y="9"/>
                  <a:pt x="101" y="7"/>
                </a:cubicBezTo>
                <a:cubicBezTo>
                  <a:pt x="99" y="7"/>
                  <a:pt x="97" y="8"/>
                  <a:pt x="95" y="8"/>
                </a:cubicBezTo>
                <a:close/>
                <a:moveTo>
                  <a:pt x="188" y="54"/>
                </a:moveTo>
                <a:cubicBezTo>
                  <a:pt x="188" y="56"/>
                  <a:pt x="188" y="57"/>
                  <a:pt x="188" y="58"/>
                </a:cubicBezTo>
                <a:cubicBezTo>
                  <a:pt x="189" y="58"/>
                  <a:pt x="189" y="58"/>
                  <a:pt x="189" y="57"/>
                </a:cubicBezTo>
                <a:cubicBezTo>
                  <a:pt x="189" y="56"/>
                  <a:pt x="189" y="55"/>
                  <a:pt x="189" y="55"/>
                </a:cubicBezTo>
                <a:cubicBezTo>
                  <a:pt x="189" y="55"/>
                  <a:pt x="189" y="54"/>
                  <a:pt x="188" y="54"/>
                </a:cubicBezTo>
                <a:close/>
                <a:moveTo>
                  <a:pt x="108" y="46"/>
                </a:moveTo>
                <a:cubicBezTo>
                  <a:pt x="108" y="46"/>
                  <a:pt x="108" y="46"/>
                  <a:pt x="108" y="46"/>
                </a:cubicBezTo>
                <a:cubicBezTo>
                  <a:pt x="106" y="47"/>
                  <a:pt x="104" y="48"/>
                  <a:pt x="103" y="49"/>
                </a:cubicBezTo>
                <a:cubicBezTo>
                  <a:pt x="104" y="50"/>
                  <a:pt x="104" y="50"/>
                  <a:pt x="104" y="50"/>
                </a:cubicBezTo>
                <a:cubicBezTo>
                  <a:pt x="106" y="48"/>
                  <a:pt x="107" y="47"/>
                  <a:pt x="108" y="46"/>
                </a:cubicBezTo>
                <a:close/>
                <a:moveTo>
                  <a:pt x="108" y="13"/>
                </a:moveTo>
                <a:cubicBezTo>
                  <a:pt x="111" y="13"/>
                  <a:pt x="111" y="13"/>
                  <a:pt x="112" y="12"/>
                </a:cubicBezTo>
                <a:cubicBezTo>
                  <a:pt x="112" y="12"/>
                  <a:pt x="111" y="12"/>
                  <a:pt x="110" y="12"/>
                </a:cubicBezTo>
                <a:cubicBezTo>
                  <a:pt x="110" y="12"/>
                  <a:pt x="109" y="11"/>
                  <a:pt x="109" y="11"/>
                </a:cubicBezTo>
                <a:cubicBezTo>
                  <a:pt x="108" y="12"/>
                  <a:pt x="108" y="12"/>
                  <a:pt x="108" y="13"/>
                </a:cubicBezTo>
                <a:close/>
                <a:moveTo>
                  <a:pt x="197" y="61"/>
                </a:moveTo>
                <a:cubicBezTo>
                  <a:pt x="197" y="61"/>
                  <a:pt x="197" y="61"/>
                  <a:pt x="197" y="61"/>
                </a:cubicBezTo>
                <a:cubicBezTo>
                  <a:pt x="196" y="63"/>
                  <a:pt x="196" y="68"/>
                  <a:pt x="197" y="69"/>
                </a:cubicBezTo>
                <a:cubicBezTo>
                  <a:pt x="197" y="69"/>
                  <a:pt x="197" y="69"/>
                  <a:pt x="197" y="69"/>
                </a:cubicBezTo>
                <a:cubicBezTo>
                  <a:pt x="197" y="66"/>
                  <a:pt x="197" y="64"/>
                  <a:pt x="197" y="61"/>
                </a:cubicBezTo>
                <a:close/>
                <a:moveTo>
                  <a:pt x="85" y="177"/>
                </a:moveTo>
                <a:cubicBezTo>
                  <a:pt x="85" y="177"/>
                  <a:pt x="85" y="177"/>
                  <a:pt x="85" y="178"/>
                </a:cubicBezTo>
                <a:cubicBezTo>
                  <a:pt x="87" y="178"/>
                  <a:pt x="88" y="178"/>
                  <a:pt x="90" y="178"/>
                </a:cubicBezTo>
                <a:cubicBezTo>
                  <a:pt x="90" y="177"/>
                  <a:pt x="90" y="177"/>
                  <a:pt x="90" y="176"/>
                </a:cubicBezTo>
                <a:cubicBezTo>
                  <a:pt x="88" y="176"/>
                  <a:pt x="87" y="177"/>
                  <a:pt x="85" y="177"/>
                </a:cubicBezTo>
                <a:close/>
                <a:moveTo>
                  <a:pt x="57" y="96"/>
                </a:moveTo>
                <a:cubicBezTo>
                  <a:pt x="59" y="96"/>
                  <a:pt x="60" y="94"/>
                  <a:pt x="60" y="93"/>
                </a:cubicBezTo>
                <a:cubicBezTo>
                  <a:pt x="59" y="93"/>
                  <a:pt x="58" y="93"/>
                  <a:pt x="58" y="93"/>
                </a:cubicBezTo>
                <a:cubicBezTo>
                  <a:pt x="57" y="94"/>
                  <a:pt x="57" y="95"/>
                  <a:pt x="57" y="96"/>
                </a:cubicBezTo>
                <a:close/>
                <a:moveTo>
                  <a:pt x="43" y="140"/>
                </a:moveTo>
                <a:cubicBezTo>
                  <a:pt x="43" y="140"/>
                  <a:pt x="43" y="141"/>
                  <a:pt x="43" y="141"/>
                </a:cubicBezTo>
                <a:cubicBezTo>
                  <a:pt x="45" y="139"/>
                  <a:pt x="46" y="137"/>
                  <a:pt x="47" y="136"/>
                </a:cubicBezTo>
                <a:cubicBezTo>
                  <a:pt x="48" y="135"/>
                  <a:pt x="48" y="135"/>
                  <a:pt x="47" y="134"/>
                </a:cubicBezTo>
                <a:cubicBezTo>
                  <a:pt x="46" y="136"/>
                  <a:pt x="44" y="138"/>
                  <a:pt x="43" y="140"/>
                </a:cubicBezTo>
                <a:close/>
                <a:moveTo>
                  <a:pt x="73" y="132"/>
                </a:moveTo>
                <a:cubicBezTo>
                  <a:pt x="74" y="131"/>
                  <a:pt x="74" y="130"/>
                  <a:pt x="74" y="129"/>
                </a:cubicBezTo>
                <a:cubicBezTo>
                  <a:pt x="73" y="130"/>
                  <a:pt x="72" y="131"/>
                  <a:pt x="71" y="132"/>
                </a:cubicBezTo>
                <a:cubicBezTo>
                  <a:pt x="72" y="132"/>
                  <a:pt x="73" y="132"/>
                  <a:pt x="73" y="132"/>
                </a:cubicBezTo>
                <a:close/>
                <a:moveTo>
                  <a:pt x="180" y="65"/>
                </a:moveTo>
                <a:cubicBezTo>
                  <a:pt x="181" y="65"/>
                  <a:pt x="182" y="64"/>
                  <a:pt x="183" y="64"/>
                </a:cubicBezTo>
                <a:cubicBezTo>
                  <a:pt x="183" y="63"/>
                  <a:pt x="184" y="63"/>
                  <a:pt x="183" y="63"/>
                </a:cubicBezTo>
                <a:cubicBezTo>
                  <a:pt x="182" y="63"/>
                  <a:pt x="181" y="63"/>
                  <a:pt x="180" y="64"/>
                </a:cubicBezTo>
                <a:cubicBezTo>
                  <a:pt x="180" y="64"/>
                  <a:pt x="180" y="65"/>
                  <a:pt x="180" y="65"/>
                </a:cubicBezTo>
                <a:close/>
                <a:moveTo>
                  <a:pt x="89" y="75"/>
                </a:moveTo>
                <a:cubicBezTo>
                  <a:pt x="91" y="75"/>
                  <a:pt x="91" y="73"/>
                  <a:pt x="91" y="71"/>
                </a:cubicBezTo>
                <a:cubicBezTo>
                  <a:pt x="90" y="73"/>
                  <a:pt x="88" y="73"/>
                  <a:pt x="89" y="75"/>
                </a:cubicBezTo>
                <a:close/>
                <a:moveTo>
                  <a:pt x="95" y="43"/>
                </a:moveTo>
                <a:cubicBezTo>
                  <a:pt x="95" y="43"/>
                  <a:pt x="95" y="43"/>
                  <a:pt x="96" y="43"/>
                </a:cubicBezTo>
                <a:cubicBezTo>
                  <a:pt x="96" y="42"/>
                  <a:pt x="96" y="41"/>
                  <a:pt x="96" y="40"/>
                </a:cubicBezTo>
                <a:cubicBezTo>
                  <a:pt x="96" y="38"/>
                  <a:pt x="95" y="37"/>
                  <a:pt x="95" y="36"/>
                </a:cubicBezTo>
                <a:cubicBezTo>
                  <a:pt x="95" y="36"/>
                  <a:pt x="95" y="36"/>
                  <a:pt x="95" y="36"/>
                </a:cubicBezTo>
                <a:cubicBezTo>
                  <a:pt x="95" y="38"/>
                  <a:pt x="95" y="41"/>
                  <a:pt x="95" y="43"/>
                </a:cubicBezTo>
                <a:close/>
                <a:moveTo>
                  <a:pt x="187" y="29"/>
                </a:moveTo>
                <a:cubicBezTo>
                  <a:pt x="187" y="29"/>
                  <a:pt x="187" y="29"/>
                  <a:pt x="187" y="29"/>
                </a:cubicBezTo>
                <a:cubicBezTo>
                  <a:pt x="187" y="28"/>
                  <a:pt x="187" y="27"/>
                  <a:pt x="188" y="26"/>
                </a:cubicBezTo>
                <a:cubicBezTo>
                  <a:pt x="188" y="25"/>
                  <a:pt x="188" y="24"/>
                  <a:pt x="188" y="23"/>
                </a:cubicBezTo>
                <a:cubicBezTo>
                  <a:pt x="187" y="24"/>
                  <a:pt x="187" y="24"/>
                  <a:pt x="187" y="24"/>
                </a:cubicBezTo>
                <a:cubicBezTo>
                  <a:pt x="187" y="26"/>
                  <a:pt x="187" y="27"/>
                  <a:pt x="187" y="29"/>
                </a:cubicBezTo>
                <a:close/>
                <a:moveTo>
                  <a:pt x="125" y="150"/>
                </a:moveTo>
                <a:cubicBezTo>
                  <a:pt x="125" y="150"/>
                  <a:pt x="125" y="150"/>
                  <a:pt x="125" y="150"/>
                </a:cubicBezTo>
                <a:cubicBezTo>
                  <a:pt x="127" y="149"/>
                  <a:pt x="128" y="148"/>
                  <a:pt x="130" y="147"/>
                </a:cubicBezTo>
                <a:cubicBezTo>
                  <a:pt x="131" y="147"/>
                  <a:pt x="131" y="146"/>
                  <a:pt x="131" y="146"/>
                </a:cubicBezTo>
                <a:cubicBezTo>
                  <a:pt x="129" y="147"/>
                  <a:pt x="127" y="148"/>
                  <a:pt x="125" y="150"/>
                </a:cubicBezTo>
                <a:close/>
                <a:moveTo>
                  <a:pt x="191" y="88"/>
                </a:moveTo>
                <a:cubicBezTo>
                  <a:pt x="192" y="88"/>
                  <a:pt x="192" y="88"/>
                  <a:pt x="192" y="88"/>
                </a:cubicBezTo>
                <a:cubicBezTo>
                  <a:pt x="193" y="87"/>
                  <a:pt x="193" y="87"/>
                  <a:pt x="193" y="87"/>
                </a:cubicBezTo>
                <a:cubicBezTo>
                  <a:pt x="193" y="86"/>
                  <a:pt x="193" y="86"/>
                  <a:pt x="193" y="85"/>
                </a:cubicBezTo>
                <a:cubicBezTo>
                  <a:pt x="193" y="85"/>
                  <a:pt x="193" y="85"/>
                  <a:pt x="193" y="85"/>
                </a:cubicBezTo>
                <a:cubicBezTo>
                  <a:pt x="191" y="86"/>
                  <a:pt x="191" y="86"/>
                  <a:pt x="191" y="88"/>
                </a:cubicBezTo>
                <a:close/>
                <a:moveTo>
                  <a:pt x="64" y="72"/>
                </a:moveTo>
                <a:cubicBezTo>
                  <a:pt x="64" y="71"/>
                  <a:pt x="64" y="70"/>
                  <a:pt x="64" y="69"/>
                </a:cubicBezTo>
                <a:cubicBezTo>
                  <a:pt x="63" y="70"/>
                  <a:pt x="62" y="71"/>
                  <a:pt x="61" y="72"/>
                </a:cubicBezTo>
                <a:cubicBezTo>
                  <a:pt x="63" y="72"/>
                  <a:pt x="63" y="72"/>
                  <a:pt x="64" y="72"/>
                </a:cubicBezTo>
                <a:close/>
                <a:moveTo>
                  <a:pt x="176" y="81"/>
                </a:moveTo>
                <a:cubicBezTo>
                  <a:pt x="176" y="82"/>
                  <a:pt x="176" y="83"/>
                  <a:pt x="176" y="83"/>
                </a:cubicBezTo>
                <a:cubicBezTo>
                  <a:pt x="179" y="83"/>
                  <a:pt x="179" y="82"/>
                  <a:pt x="178" y="80"/>
                </a:cubicBezTo>
                <a:cubicBezTo>
                  <a:pt x="178" y="81"/>
                  <a:pt x="177" y="81"/>
                  <a:pt x="176" y="81"/>
                </a:cubicBezTo>
                <a:close/>
                <a:moveTo>
                  <a:pt x="95" y="108"/>
                </a:moveTo>
                <a:cubicBezTo>
                  <a:pt x="95" y="108"/>
                  <a:pt x="95" y="108"/>
                  <a:pt x="95" y="108"/>
                </a:cubicBezTo>
                <a:cubicBezTo>
                  <a:pt x="96" y="108"/>
                  <a:pt x="96" y="108"/>
                  <a:pt x="97" y="108"/>
                </a:cubicBezTo>
                <a:cubicBezTo>
                  <a:pt x="98" y="108"/>
                  <a:pt x="99" y="107"/>
                  <a:pt x="99" y="105"/>
                </a:cubicBezTo>
                <a:cubicBezTo>
                  <a:pt x="99" y="105"/>
                  <a:pt x="99" y="105"/>
                  <a:pt x="99" y="105"/>
                </a:cubicBezTo>
                <a:cubicBezTo>
                  <a:pt x="98" y="106"/>
                  <a:pt x="97" y="107"/>
                  <a:pt x="95" y="108"/>
                </a:cubicBezTo>
                <a:close/>
                <a:moveTo>
                  <a:pt x="144" y="167"/>
                </a:moveTo>
                <a:cubicBezTo>
                  <a:pt x="144" y="167"/>
                  <a:pt x="145" y="167"/>
                  <a:pt x="146" y="167"/>
                </a:cubicBezTo>
                <a:cubicBezTo>
                  <a:pt x="148" y="166"/>
                  <a:pt x="149" y="165"/>
                  <a:pt x="151" y="164"/>
                </a:cubicBezTo>
                <a:cubicBezTo>
                  <a:pt x="150" y="163"/>
                  <a:pt x="150" y="163"/>
                  <a:pt x="150" y="164"/>
                </a:cubicBezTo>
                <a:cubicBezTo>
                  <a:pt x="148" y="165"/>
                  <a:pt x="146" y="166"/>
                  <a:pt x="145" y="166"/>
                </a:cubicBezTo>
                <a:cubicBezTo>
                  <a:pt x="144" y="166"/>
                  <a:pt x="144" y="167"/>
                  <a:pt x="144" y="167"/>
                </a:cubicBezTo>
                <a:close/>
                <a:moveTo>
                  <a:pt x="164" y="40"/>
                </a:moveTo>
                <a:cubicBezTo>
                  <a:pt x="165" y="40"/>
                  <a:pt x="165" y="40"/>
                  <a:pt x="166" y="39"/>
                </a:cubicBezTo>
                <a:cubicBezTo>
                  <a:pt x="166" y="38"/>
                  <a:pt x="165" y="36"/>
                  <a:pt x="165" y="35"/>
                </a:cubicBezTo>
                <a:cubicBezTo>
                  <a:pt x="165" y="35"/>
                  <a:pt x="165" y="35"/>
                  <a:pt x="165" y="35"/>
                </a:cubicBezTo>
                <a:cubicBezTo>
                  <a:pt x="165" y="37"/>
                  <a:pt x="164" y="38"/>
                  <a:pt x="164" y="40"/>
                </a:cubicBezTo>
                <a:close/>
                <a:moveTo>
                  <a:pt x="188" y="168"/>
                </a:moveTo>
                <a:cubicBezTo>
                  <a:pt x="187" y="169"/>
                  <a:pt x="186" y="170"/>
                  <a:pt x="185" y="171"/>
                </a:cubicBezTo>
                <a:cubicBezTo>
                  <a:pt x="185" y="171"/>
                  <a:pt x="185" y="171"/>
                  <a:pt x="185" y="171"/>
                </a:cubicBezTo>
                <a:cubicBezTo>
                  <a:pt x="186" y="171"/>
                  <a:pt x="188" y="170"/>
                  <a:pt x="189" y="169"/>
                </a:cubicBezTo>
                <a:cubicBezTo>
                  <a:pt x="188" y="169"/>
                  <a:pt x="188" y="168"/>
                  <a:pt x="188" y="168"/>
                </a:cubicBezTo>
                <a:close/>
                <a:moveTo>
                  <a:pt x="28" y="189"/>
                </a:moveTo>
                <a:cubicBezTo>
                  <a:pt x="29" y="189"/>
                  <a:pt x="31" y="189"/>
                  <a:pt x="32" y="189"/>
                </a:cubicBezTo>
                <a:cubicBezTo>
                  <a:pt x="32" y="188"/>
                  <a:pt x="32" y="188"/>
                  <a:pt x="32" y="187"/>
                </a:cubicBezTo>
                <a:cubicBezTo>
                  <a:pt x="31" y="188"/>
                  <a:pt x="29" y="188"/>
                  <a:pt x="28" y="189"/>
                </a:cubicBezTo>
                <a:close/>
                <a:moveTo>
                  <a:pt x="164" y="159"/>
                </a:moveTo>
                <a:cubicBezTo>
                  <a:pt x="163" y="161"/>
                  <a:pt x="161" y="162"/>
                  <a:pt x="160" y="163"/>
                </a:cubicBezTo>
                <a:cubicBezTo>
                  <a:pt x="163" y="162"/>
                  <a:pt x="164" y="162"/>
                  <a:pt x="164" y="159"/>
                </a:cubicBezTo>
                <a:close/>
                <a:moveTo>
                  <a:pt x="125" y="138"/>
                </a:moveTo>
                <a:cubicBezTo>
                  <a:pt x="125" y="138"/>
                  <a:pt x="125" y="138"/>
                  <a:pt x="125" y="138"/>
                </a:cubicBezTo>
                <a:cubicBezTo>
                  <a:pt x="123" y="139"/>
                  <a:pt x="122" y="141"/>
                  <a:pt x="120" y="143"/>
                </a:cubicBezTo>
                <a:cubicBezTo>
                  <a:pt x="120" y="143"/>
                  <a:pt x="120" y="143"/>
                  <a:pt x="120" y="143"/>
                </a:cubicBezTo>
                <a:cubicBezTo>
                  <a:pt x="122" y="142"/>
                  <a:pt x="123" y="141"/>
                  <a:pt x="124" y="140"/>
                </a:cubicBezTo>
                <a:cubicBezTo>
                  <a:pt x="125" y="139"/>
                  <a:pt x="125" y="139"/>
                  <a:pt x="125" y="138"/>
                </a:cubicBezTo>
                <a:close/>
                <a:moveTo>
                  <a:pt x="70" y="15"/>
                </a:moveTo>
                <a:cubicBezTo>
                  <a:pt x="68" y="15"/>
                  <a:pt x="66" y="15"/>
                  <a:pt x="64" y="15"/>
                </a:cubicBezTo>
                <a:cubicBezTo>
                  <a:pt x="65" y="15"/>
                  <a:pt x="67" y="15"/>
                  <a:pt x="69" y="16"/>
                </a:cubicBezTo>
                <a:cubicBezTo>
                  <a:pt x="70" y="16"/>
                  <a:pt x="70" y="16"/>
                  <a:pt x="70" y="15"/>
                </a:cubicBezTo>
                <a:close/>
                <a:moveTo>
                  <a:pt x="172" y="175"/>
                </a:moveTo>
                <a:cubicBezTo>
                  <a:pt x="170" y="175"/>
                  <a:pt x="169" y="176"/>
                  <a:pt x="168" y="177"/>
                </a:cubicBezTo>
                <a:cubicBezTo>
                  <a:pt x="169" y="177"/>
                  <a:pt x="170" y="177"/>
                  <a:pt x="172" y="177"/>
                </a:cubicBezTo>
                <a:cubicBezTo>
                  <a:pt x="172" y="176"/>
                  <a:pt x="172" y="176"/>
                  <a:pt x="172" y="175"/>
                </a:cubicBezTo>
                <a:close/>
                <a:moveTo>
                  <a:pt x="71" y="75"/>
                </a:moveTo>
                <a:cubicBezTo>
                  <a:pt x="71" y="77"/>
                  <a:pt x="71" y="77"/>
                  <a:pt x="71" y="79"/>
                </a:cubicBezTo>
                <a:cubicBezTo>
                  <a:pt x="72" y="78"/>
                  <a:pt x="73" y="77"/>
                  <a:pt x="74" y="76"/>
                </a:cubicBezTo>
                <a:cubicBezTo>
                  <a:pt x="73" y="76"/>
                  <a:pt x="72" y="76"/>
                  <a:pt x="71" y="75"/>
                </a:cubicBezTo>
                <a:close/>
                <a:moveTo>
                  <a:pt x="38" y="143"/>
                </a:moveTo>
                <a:cubicBezTo>
                  <a:pt x="38" y="142"/>
                  <a:pt x="37" y="141"/>
                  <a:pt x="37" y="140"/>
                </a:cubicBezTo>
                <a:cubicBezTo>
                  <a:pt x="37" y="141"/>
                  <a:pt x="37" y="141"/>
                  <a:pt x="37" y="142"/>
                </a:cubicBezTo>
                <a:cubicBezTo>
                  <a:pt x="37" y="143"/>
                  <a:pt x="36" y="144"/>
                  <a:pt x="37" y="145"/>
                </a:cubicBezTo>
                <a:cubicBezTo>
                  <a:pt x="37" y="144"/>
                  <a:pt x="38" y="143"/>
                  <a:pt x="38" y="143"/>
                </a:cubicBezTo>
                <a:close/>
                <a:moveTo>
                  <a:pt x="68" y="82"/>
                </a:moveTo>
                <a:cubicBezTo>
                  <a:pt x="68" y="82"/>
                  <a:pt x="68" y="82"/>
                  <a:pt x="69" y="82"/>
                </a:cubicBezTo>
                <a:cubicBezTo>
                  <a:pt x="69" y="80"/>
                  <a:pt x="69" y="77"/>
                  <a:pt x="69" y="75"/>
                </a:cubicBezTo>
                <a:cubicBezTo>
                  <a:pt x="68" y="75"/>
                  <a:pt x="68" y="76"/>
                  <a:pt x="68" y="76"/>
                </a:cubicBezTo>
                <a:cubicBezTo>
                  <a:pt x="68" y="78"/>
                  <a:pt x="68" y="80"/>
                  <a:pt x="68" y="82"/>
                </a:cubicBezTo>
                <a:close/>
                <a:moveTo>
                  <a:pt x="73" y="28"/>
                </a:moveTo>
                <a:cubicBezTo>
                  <a:pt x="74" y="28"/>
                  <a:pt x="75" y="28"/>
                  <a:pt x="76" y="28"/>
                </a:cubicBezTo>
                <a:cubicBezTo>
                  <a:pt x="76" y="27"/>
                  <a:pt x="76" y="26"/>
                  <a:pt x="73" y="27"/>
                </a:cubicBezTo>
                <a:cubicBezTo>
                  <a:pt x="73" y="27"/>
                  <a:pt x="73" y="27"/>
                  <a:pt x="73" y="28"/>
                </a:cubicBezTo>
                <a:close/>
                <a:moveTo>
                  <a:pt x="202" y="155"/>
                </a:moveTo>
                <a:cubicBezTo>
                  <a:pt x="203" y="155"/>
                  <a:pt x="203" y="155"/>
                  <a:pt x="202" y="152"/>
                </a:cubicBezTo>
                <a:cubicBezTo>
                  <a:pt x="202" y="151"/>
                  <a:pt x="202" y="150"/>
                  <a:pt x="202" y="149"/>
                </a:cubicBezTo>
                <a:cubicBezTo>
                  <a:pt x="202" y="149"/>
                  <a:pt x="202" y="149"/>
                  <a:pt x="201" y="149"/>
                </a:cubicBezTo>
                <a:cubicBezTo>
                  <a:pt x="202" y="151"/>
                  <a:pt x="202" y="153"/>
                  <a:pt x="202" y="155"/>
                </a:cubicBezTo>
                <a:close/>
                <a:moveTo>
                  <a:pt x="107" y="120"/>
                </a:moveTo>
                <a:cubicBezTo>
                  <a:pt x="107" y="120"/>
                  <a:pt x="107" y="120"/>
                  <a:pt x="107" y="120"/>
                </a:cubicBezTo>
                <a:cubicBezTo>
                  <a:pt x="108" y="120"/>
                  <a:pt x="109" y="119"/>
                  <a:pt x="111" y="119"/>
                </a:cubicBezTo>
                <a:cubicBezTo>
                  <a:pt x="111" y="118"/>
                  <a:pt x="111" y="118"/>
                  <a:pt x="110" y="117"/>
                </a:cubicBezTo>
                <a:cubicBezTo>
                  <a:pt x="109" y="118"/>
                  <a:pt x="108" y="119"/>
                  <a:pt x="107" y="120"/>
                </a:cubicBezTo>
                <a:close/>
                <a:moveTo>
                  <a:pt x="132" y="132"/>
                </a:moveTo>
                <a:cubicBezTo>
                  <a:pt x="130" y="132"/>
                  <a:pt x="130" y="133"/>
                  <a:pt x="130" y="135"/>
                </a:cubicBezTo>
                <a:cubicBezTo>
                  <a:pt x="131" y="134"/>
                  <a:pt x="132" y="134"/>
                  <a:pt x="132" y="132"/>
                </a:cubicBezTo>
                <a:close/>
                <a:moveTo>
                  <a:pt x="26" y="32"/>
                </a:moveTo>
                <a:cubicBezTo>
                  <a:pt x="25" y="34"/>
                  <a:pt x="25" y="34"/>
                  <a:pt x="26" y="36"/>
                </a:cubicBezTo>
                <a:cubicBezTo>
                  <a:pt x="27" y="35"/>
                  <a:pt x="27" y="35"/>
                  <a:pt x="26" y="32"/>
                </a:cubicBezTo>
                <a:close/>
                <a:moveTo>
                  <a:pt x="90" y="53"/>
                </a:moveTo>
                <a:cubicBezTo>
                  <a:pt x="91" y="53"/>
                  <a:pt x="91" y="53"/>
                  <a:pt x="92" y="53"/>
                </a:cubicBezTo>
                <a:cubicBezTo>
                  <a:pt x="92" y="52"/>
                  <a:pt x="92" y="52"/>
                  <a:pt x="92" y="51"/>
                </a:cubicBezTo>
                <a:cubicBezTo>
                  <a:pt x="91" y="51"/>
                  <a:pt x="91" y="51"/>
                  <a:pt x="90" y="53"/>
                </a:cubicBezTo>
                <a:close/>
                <a:moveTo>
                  <a:pt x="152" y="121"/>
                </a:moveTo>
                <a:cubicBezTo>
                  <a:pt x="152" y="120"/>
                  <a:pt x="152" y="118"/>
                  <a:pt x="152" y="117"/>
                </a:cubicBezTo>
                <a:cubicBezTo>
                  <a:pt x="152" y="118"/>
                  <a:pt x="151" y="119"/>
                  <a:pt x="151" y="120"/>
                </a:cubicBezTo>
                <a:cubicBezTo>
                  <a:pt x="151" y="121"/>
                  <a:pt x="151" y="121"/>
                  <a:pt x="152" y="121"/>
                </a:cubicBezTo>
                <a:close/>
                <a:moveTo>
                  <a:pt x="101" y="38"/>
                </a:moveTo>
                <a:cubicBezTo>
                  <a:pt x="100" y="38"/>
                  <a:pt x="99" y="38"/>
                  <a:pt x="98" y="38"/>
                </a:cubicBezTo>
                <a:cubicBezTo>
                  <a:pt x="98" y="38"/>
                  <a:pt x="98" y="39"/>
                  <a:pt x="98" y="40"/>
                </a:cubicBezTo>
                <a:cubicBezTo>
                  <a:pt x="99" y="39"/>
                  <a:pt x="100" y="38"/>
                  <a:pt x="101" y="38"/>
                </a:cubicBezTo>
                <a:close/>
                <a:moveTo>
                  <a:pt x="105" y="44"/>
                </a:moveTo>
                <a:cubicBezTo>
                  <a:pt x="105" y="44"/>
                  <a:pt x="105" y="44"/>
                  <a:pt x="105" y="45"/>
                </a:cubicBezTo>
                <a:cubicBezTo>
                  <a:pt x="106" y="44"/>
                  <a:pt x="106" y="43"/>
                  <a:pt x="107" y="43"/>
                </a:cubicBezTo>
                <a:cubicBezTo>
                  <a:pt x="108" y="42"/>
                  <a:pt x="108" y="42"/>
                  <a:pt x="108" y="41"/>
                </a:cubicBezTo>
                <a:cubicBezTo>
                  <a:pt x="107" y="42"/>
                  <a:pt x="106" y="43"/>
                  <a:pt x="105" y="44"/>
                </a:cubicBezTo>
                <a:close/>
                <a:moveTo>
                  <a:pt x="130" y="58"/>
                </a:moveTo>
                <a:cubicBezTo>
                  <a:pt x="131" y="58"/>
                  <a:pt x="132" y="57"/>
                  <a:pt x="133" y="56"/>
                </a:cubicBezTo>
                <a:cubicBezTo>
                  <a:pt x="133" y="56"/>
                  <a:pt x="133" y="55"/>
                  <a:pt x="133" y="55"/>
                </a:cubicBezTo>
                <a:cubicBezTo>
                  <a:pt x="132" y="56"/>
                  <a:pt x="130" y="57"/>
                  <a:pt x="130" y="58"/>
                </a:cubicBezTo>
                <a:close/>
                <a:moveTo>
                  <a:pt x="37" y="186"/>
                </a:moveTo>
                <a:cubicBezTo>
                  <a:pt x="36" y="187"/>
                  <a:pt x="36" y="187"/>
                  <a:pt x="35" y="187"/>
                </a:cubicBezTo>
                <a:cubicBezTo>
                  <a:pt x="35" y="187"/>
                  <a:pt x="35" y="188"/>
                  <a:pt x="35" y="189"/>
                </a:cubicBezTo>
                <a:cubicBezTo>
                  <a:pt x="36" y="189"/>
                  <a:pt x="36" y="189"/>
                  <a:pt x="37" y="186"/>
                </a:cubicBezTo>
                <a:close/>
                <a:moveTo>
                  <a:pt x="76" y="38"/>
                </a:moveTo>
                <a:cubicBezTo>
                  <a:pt x="76" y="38"/>
                  <a:pt x="76" y="38"/>
                  <a:pt x="76" y="38"/>
                </a:cubicBezTo>
                <a:cubicBezTo>
                  <a:pt x="77" y="38"/>
                  <a:pt x="78" y="38"/>
                  <a:pt x="79" y="38"/>
                </a:cubicBezTo>
                <a:cubicBezTo>
                  <a:pt x="79" y="37"/>
                  <a:pt x="78" y="36"/>
                  <a:pt x="78" y="36"/>
                </a:cubicBezTo>
                <a:cubicBezTo>
                  <a:pt x="77" y="37"/>
                  <a:pt x="77" y="37"/>
                  <a:pt x="76" y="38"/>
                </a:cubicBezTo>
                <a:close/>
                <a:moveTo>
                  <a:pt x="88" y="157"/>
                </a:moveTo>
                <a:cubicBezTo>
                  <a:pt x="89" y="157"/>
                  <a:pt x="89" y="157"/>
                  <a:pt x="90" y="157"/>
                </a:cubicBezTo>
                <a:cubicBezTo>
                  <a:pt x="90" y="156"/>
                  <a:pt x="90" y="156"/>
                  <a:pt x="90" y="155"/>
                </a:cubicBezTo>
                <a:cubicBezTo>
                  <a:pt x="89" y="156"/>
                  <a:pt x="88" y="156"/>
                  <a:pt x="88" y="157"/>
                </a:cubicBezTo>
                <a:close/>
                <a:moveTo>
                  <a:pt x="178" y="18"/>
                </a:moveTo>
                <a:cubicBezTo>
                  <a:pt x="178" y="18"/>
                  <a:pt x="177" y="18"/>
                  <a:pt x="177" y="18"/>
                </a:cubicBezTo>
                <a:cubicBezTo>
                  <a:pt x="177" y="19"/>
                  <a:pt x="177" y="20"/>
                  <a:pt x="177" y="21"/>
                </a:cubicBezTo>
                <a:cubicBezTo>
                  <a:pt x="178" y="21"/>
                  <a:pt x="179" y="21"/>
                  <a:pt x="179" y="20"/>
                </a:cubicBezTo>
                <a:cubicBezTo>
                  <a:pt x="179" y="19"/>
                  <a:pt x="178" y="19"/>
                  <a:pt x="178" y="18"/>
                </a:cubicBezTo>
                <a:close/>
                <a:moveTo>
                  <a:pt x="40" y="164"/>
                </a:moveTo>
                <a:cubicBezTo>
                  <a:pt x="40" y="164"/>
                  <a:pt x="40" y="164"/>
                  <a:pt x="40" y="164"/>
                </a:cubicBezTo>
                <a:cubicBezTo>
                  <a:pt x="39" y="164"/>
                  <a:pt x="37" y="164"/>
                  <a:pt x="36" y="163"/>
                </a:cubicBezTo>
                <a:cubicBezTo>
                  <a:pt x="36" y="164"/>
                  <a:pt x="36" y="164"/>
                  <a:pt x="36" y="165"/>
                </a:cubicBezTo>
                <a:cubicBezTo>
                  <a:pt x="37" y="164"/>
                  <a:pt x="39" y="164"/>
                  <a:pt x="40" y="164"/>
                </a:cubicBezTo>
                <a:close/>
                <a:moveTo>
                  <a:pt x="78" y="48"/>
                </a:moveTo>
                <a:cubicBezTo>
                  <a:pt x="79" y="48"/>
                  <a:pt x="79" y="48"/>
                  <a:pt x="80" y="47"/>
                </a:cubicBezTo>
                <a:cubicBezTo>
                  <a:pt x="81" y="46"/>
                  <a:pt x="81" y="46"/>
                  <a:pt x="80" y="45"/>
                </a:cubicBezTo>
                <a:cubicBezTo>
                  <a:pt x="79" y="46"/>
                  <a:pt x="79" y="47"/>
                  <a:pt x="78" y="48"/>
                </a:cubicBezTo>
                <a:close/>
                <a:moveTo>
                  <a:pt x="33" y="109"/>
                </a:moveTo>
                <a:cubicBezTo>
                  <a:pt x="35" y="108"/>
                  <a:pt x="35" y="107"/>
                  <a:pt x="34" y="105"/>
                </a:cubicBezTo>
                <a:cubicBezTo>
                  <a:pt x="33" y="106"/>
                  <a:pt x="33" y="108"/>
                  <a:pt x="33" y="109"/>
                </a:cubicBezTo>
                <a:close/>
                <a:moveTo>
                  <a:pt x="41" y="28"/>
                </a:moveTo>
                <a:cubicBezTo>
                  <a:pt x="41" y="27"/>
                  <a:pt x="41" y="26"/>
                  <a:pt x="41" y="26"/>
                </a:cubicBezTo>
                <a:cubicBezTo>
                  <a:pt x="40" y="26"/>
                  <a:pt x="39" y="27"/>
                  <a:pt x="38" y="28"/>
                </a:cubicBezTo>
                <a:cubicBezTo>
                  <a:pt x="39" y="28"/>
                  <a:pt x="40" y="28"/>
                  <a:pt x="41" y="28"/>
                </a:cubicBezTo>
                <a:close/>
                <a:moveTo>
                  <a:pt x="65" y="28"/>
                </a:moveTo>
                <a:cubicBezTo>
                  <a:pt x="67" y="28"/>
                  <a:pt x="68" y="29"/>
                  <a:pt x="69" y="28"/>
                </a:cubicBezTo>
                <a:cubicBezTo>
                  <a:pt x="67" y="27"/>
                  <a:pt x="67" y="27"/>
                  <a:pt x="65" y="28"/>
                </a:cubicBezTo>
                <a:close/>
                <a:moveTo>
                  <a:pt x="118" y="50"/>
                </a:moveTo>
                <a:cubicBezTo>
                  <a:pt x="118" y="50"/>
                  <a:pt x="118" y="50"/>
                  <a:pt x="118" y="50"/>
                </a:cubicBezTo>
                <a:cubicBezTo>
                  <a:pt x="119" y="50"/>
                  <a:pt x="120" y="49"/>
                  <a:pt x="122" y="48"/>
                </a:cubicBezTo>
                <a:cubicBezTo>
                  <a:pt x="120" y="48"/>
                  <a:pt x="118" y="49"/>
                  <a:pt x="118" y="49"/>
                </a:cubicBezTo>
                <a:cubicBezTo>
                  <a:pt x="118" y="50"/>
                  <a:pt x="118" y="50"/>
                  <a:pt x="118" y="50"/>
                </a:cubicBezTo>
                <a:close/>
                <a:moveTo>
                  <a:pt x="57" y="46"/>
                </a:moveTo>
                <a:cubicBezTo>
                  <a:pt x="57" y="46"/>
                  <a:pt x="57" y="46"/>
                  <a:pt x="57" y="46"/>
                </a:cubicBezTo>
                <a:cubicBezTo>
                  <a:pt x="58" y="45"/>
                  <a:pt x="58" y="44"/>
                  <a:pt x="59" y="43"/>
                </a:cubicBezTo>
                <a:cubicBezTo>
                  <a:pt x="58" y="43"/>
                  <a:pt x="57" y="44"/>
                  <a:pt x="57" y="44"/>
                </a:cubicBezTo>
                <a:cubicBezTo>
                  <a:pt x="57" y="44"/>
                  <a:pt x="57" y="45"/>
                  <a:pt x="57" y="46"/>
                </a:cubicBezTo>
                <a:close/>
                <a:moveTo>
                  <a:pt x="89" y="6"/>
                </a:moveTo>
                <a:cubicBezTo>
                  <a:pt x="90" y="7"/>
                  <a:pt x="92" y="6"/>
                  <a:pt x="94" y="6"/>
                </a:cubicBezTo>
                <a:cubicBezTo>
                  <a:pt x="92" y="6"/>
                  <a:pt x="90" y="6"/>
                  <a:pt x="89" y="6"/>
                </a:cubicBezTo>
                <a:close/>
                <a:moveTo>
                  <a:pt x="29" y="56"/>
                </a:moveTo>
                <a:cubicBezTo>
                  <a:pt x="30" y="55"/>
                  <a:pt x="30" y="54"/>
                  <a:pt x="29" y="52"/>
                </a:cubicBezTo>
                <a:cubicBezTo>
                  <a:pt x="28" y="53"/>
                  <a:pt x="29" y="55"/>
                  <a:pt x="29" y="56"/>
                </a:cubicBezTo>
                <a:close/>
                <a:moveTo>
                  <a:pt x="151" y="56"/>
                </a:moveTo>
                <a:cubicBezTo>
                  <a:pt x="150" y="57"/>
                  <a:pt x="149" y="57"/>
                  <a:pt x="149" y="57"/>
                </a:cubicBezTo>
                <a:cubicBezTo>
                  <a:pt x="150" y="58"/>
                  <a:pt x="150" y="58"/>
                  <a:pt x="151" y="58"/>
                </a:cubicBezTo>
                <a:cubicBezTo>
                  <a:pt x="151" y="57"/>
                  <a:pt x="151" y="57"/>
                  <a:pt x="151" y="56"/>
                </a:cubicBezTo>
                <a:close/>
                <a:moveTo>
                  <a:pt x="29" y="114"/>
                </a:moveTo>
                <a:cubicBezTo>
                  <a:pt x="30" y="113"/>
                  <a:pt x="31" y="113"/>
                  <a:pt x="30" y="111"/>
                </a:cubicBezTo>
                <a:cubicBezTo>
                  <a:pt x="29" y="112"/>
                  <a:pt x="28" y="113"/>
                  <a:pt x="29" y="114"/>
                </a:cubicBezTo>
                <a:close/>
                <a:moveTo>
                  <a:pt x="111" y="19"/>
                </a:moveTo>
                <a:cubicBezTo>
                  <a:pt x="112" y="20"/>
                  <a:pt x="114" y="20"/>
                  <a:pt x="115" y="19"/>
                </a:cubicBezTo>
                <a:cubicBezTo>
                  <a:pt x="112" y="19"/>
                  <a:pt x="112" y="19"/>
                  <a:pt x="111" y="19"/>
                </a:cubicBezTo>
                <a:close/>
                <a:moveTo>
                  <a:pt x="97" y="49"/>
                </a:moveTo>
                <a:cubicBezTo>
                  <a:pt x="97" y="48"/>
                  <a:pt x="97" y="47"/>
                  <a:pt x="96" y="46"/>
                </a:cubicBezTo>
                <a:cubicBezTo>
                  <a:pt x="95" y="47"/>
                  <a:pt x="95" y="47"/>
                  <a:pt x="95" y="49"/>
                </a:cubicBezTo>
                <a:cubicBezTo>
                  <a:pt x="96" y="49"/>
                  <a:pt x="96" y="49"/>
                  <a:pt x="97" y="49"/>
                </a:cubicBezTo>
                <a:close/>
                <a:moveTo>
                  <a:pt x="46" y="109"/>
                </a:moveTo>
                <a:cubicBezTo>
                  <a:pt x="46" y="109"/>
                  <a:pt x="46" y="109"/>
                  <a:pt x="46" y="109"/>
                </a:cubicBezTo>
                <a:cubicBezTo>
                  <a:pt x="46" y="110"/>
                  <a:pt x="45" y="112"/>
                  <a:pt x="45" y="113"/>
                </a:cubicBezTo>
                <a:cubicBezTo>
                  <a:pt x="46" y="113"/>
                  <a:pt x="46" y="113"/>
                  <a:pt x="46" y="112"/>
                </a:cubicBezTo>
                <a:cubicBezTo>
                  <a:pt x="46" y="111"/>
                  <a:pt x="46" y="110"/>
                  <a:pt x="46" y="109"/>
                </a:cubicBezTo>
                <a:close/>
                <a:moveTo>
                  <a:pt x="189" y="63"/>
                </a:moveTo>
                <a:cubicBezTo>
                  <a:pt x="189" y="63"/>
                  <a:pt x="189" y="63"/>
                  <a:pt x="189" y="63"/>
                </a:cubicBezTo>
                <a:cubicBezTo>
                  <a:pt x="189" y="64"/>
                  <a:pt x="188" y="64"/>
                  <a:pt x="188" y="64"/>
                </a:cubicBezTo>
                <a:cubicBezTo>
                  <a:pt x="188" y="65"/>
                  <a:pt x="188" y="66"/>
                  <a:pt x="189" y="67"/>
                </a:cubicBezTo>
                <a:cubicBezTo>
                  <a:pt x="189" y="66"/>
                  <a:pt x="189" y="65"/>
                  <a:pt x="189" y="63"/>
                </a:cubicBezTo>
                <a:close/>
                <a:moveTo>
                  <a:pt x="8" y="21"/>
                </a:moveTo>
                <a:cubicBezTo>
                  <a:pt x="8" y="21"/>
                  <a:pt x="8" y="22"/>
                  <a:pt x="8" y="22"/>
                </a:cubicBezTo>
                <a:cubicBezTo>
                  <a:pt x="9" y="21"/>
                  <a:pt x="9" y="20"/>
                  <a:pt x="10" y="20"/>
                </a:cubicBezTo>
                <a:cubicBezTo>
                  <a:pt x="10" y="19"/>
                  <a:pt x="10" y="19"/>
                  <a:pt x="10" y="18"/>
                </a:cubicBezTo>
                <a:cubicBezTo>
                  <a:pt x="9" y="19"/>
                  <a:pt x="8" y="20"/>
                  <a:pt x="8" y="21"/>
                </a:cubicBezTo>
                <a:close/>
                <a:moveTo>
                  <a:pt x="188" y="134"/>
                </a:moveTo>
                <a:cubicBezTo>
                  <a:pt x="189" y="133"/>
                  <a:pt x="189" y="132"/>
                  <a:pt x="188" y="130"/>
                </a:cubicBezTo>
                <a:cubicBezTo>
                  <a:pt x="188" y="132"/>
                  <a:pt x="188" y="133"/>
                  <a:pt x="188" y="134"/>
                </a:cubicBezTo>
                <a:close/>
                <a:moveTo>
                  <a:pt x="51" y="223"/>
                </a:moveTo>
                <a:cubicBezTo>
                  <a:pt x="50" y="222"/>
                  <a:pt x="50" y="222"/>
                  <a:pt x="49" y="222"/>
                </a:cubicBezTo>
                <a:cubicBezTo>
                  <a:pt x="49" y="223"/>
                  <a:pt x="49" y="224"/>
                  <a:pt x="50" y="224"/>
                </a:cubicBezTo>
                <a:cubicBezTo>
                  <a:pt x="51" y="224"/>
                  <a:pt x="51" y="223"/>
                  <a:pt x="51" y="223"/>
                </a:cubicBezTo>
                <a:close/>
                <a:moveTo>
                  <a:pt x="89" y="90"/>
                </a:moveTo>
                <a:cubicBezTo>
                  <a:pt x="88" y="91"/>
                  <a:pt x="87" y="91"/>
                  <a:pt x="87" y="93"/>
                </a:cubicBezTo>
                <a:cubicBezTo>
                  <a:pt x="88" y="92"/>
                  <a:pt x="90" y="91"/>
                  <a:pt x="89" y="90"/>
                </a:cubicBezTo>
                <a:close/>
                <a:moveTo>
                  <a:pt x="69" y="45"/>
                </a:moveTo>
                <a:cubicBezTo>
                  <a:pt x="68" y="46"/>
                  <a:pt x="67" y="47"/>
                  <a:pt x="67" y="48"/>
                </a:cubicBezTo>
                <a:cubicBezTo>
                  <a:pt x="68" y="48"/>
                  <a:pt x="68" y="48"/>
                  <a:pt x="69" y="48"/>
                </a:cubicBezTo>
                <a:cubicBezTo>
                  <a:pt x="69" y="47"/>
                  <a:pt x="69" y="46"/>
                  <a:pt x="69" y="45"/>
                </a:cubicBezTo>
                <a:close/>
                <a:moveTo>
                  <a:pt x="151" y="167"/>
                </a:moveTo>
                <a:cubicBezTo>
                  <a:pt x="151" y="167"/>
                  <a:pt x="151" y="167"/>
                  <a:pt x="151" y="167"/>
                </a:cubicBezTo>
                <a:cubicBezTo>
                  <a:pt x="152" y="167"/>
                  <a:pt x="152" y="167"/>
                  <a:pt x="152" y="167"/>
                </a:cubicBezTo>
                <a:cubicBezTo>
                  <a:pt x="153" y="167"/>
                  <a:pt x="153" y="167"/>
                  <a:pt x="154" y="167"/>
                </a:cubicBezTo>
                <a:cubicBezTo>
                  <a:pt x="154" y="166"/>
                  <a:pt x="154" y="166"/>
                  <a:pt x="153" y="165"/>
                </a:cubicBezTo>
                <a:cubicBezTo>
                  <a:pt x="153" y="166"/>
                  <a:pt x="152" y="166"/>
                  <a:pt x="151" y="167"/>
                </a:cubicBezTo>
                <a:close/>
                <a:moveTo>
                  <a:pt x="188" y="50"/>
                </a:moveTo>
                <a:cubicBezTo>
                  <a:pt x="189" y="50"/>
                  <a:pt x="189" y="50"/>
                  <a:pt x="189" y="50"/>
                </a:cubicBezTo>
                <a:cubicBezTo>
                  <a:pt x="189" y="49"/>
                  <a:pt x="189" y="49"/>
                  <a:pt x="189" y="48"/>
                </a:cubicBezTo>
                <a:cubicBezTo>
                  <a:pt x="188" y="49"/>
                  <a:pt x="188" y="49"/>
                  <a:pt x="188" y="50"/>
                </a:cubicBezTo>
                <a:close/>
                <a:moveTo>
                  <a:pt x="166" y="166"/>
                </a:moveTo>
                <a:cubicBezTo>
                  <a:pt x="167" y="165"/>
                  <a:pt x="168" y="165"/>
                  <a:pt x="167" y="164"/>
                </a:cubicBezTo>
                <a:cubicBezTo>
                  <a:pt x="166" y="164"/>
                  <a:pt x="166" y="164"/>
                  <a:pt x="166" y="166"/>
                </a:cubicBezTo>
                <a:close/>
                <a:moveTo>
                  <a:pt x="76" y="199"/>
                </a:moveTo>
                <a:cubicBezTo>
                  <a:pt x="76" y="199"/>
                  <a:pt x="76" y="199"/>
                  <a:pt x="76" y="199"/>
                </a:cubicBezTo>
                <a:cubicBezTo>
                  <a:pt x="78" y="199"/>
                  <a:pt x="79" y="199"/>
                  <a:pt x="81" y="199"/>
                </a:cubicBezTo>
                <a:cubicBezTo>
                  <a:pt x="81" y="198"/>
                  <a:pt x="81" y="198"/>
                  <a:pt x="80" y="198"/>
                </a:cubicBezTo>
                <a:cubicBezTo>
                  <a:pt x="79" y="198"/>
                  <a:pt x="78" y="198"/>
                  <a:pt x="76" y="199"/>
                </a:cubicBezTo>
                <a:close/>
                <a:moveTo>
                  <a:pt x="111" y="53"/>
                </a:moveTo>
                <a:cubicBezTo>
                  <a:pt x="111" y="53"/>
                  <a:pt x="111" y="53"/>
                  <a:pt x="111" y="53"/>
                </a:cubicBezTo>
                <a:cubicBezTo>
                  <a:pt x="111" y="52"/>
                  <a:pt x="112" y="52"/>
                  <a:pt x="113" y="51"/>
                </a:cubicBezTo>
                <a:cubicBezTo>
                  <a:pt x="113" y="51"/>
                  <a:pt x="113" y="51"/>
                  <a:pt x="112" y="51"/>
                </a:cubicBezTo>
                <a:cubicBezTo>
                  <a:pt x="112" y="51"/>
                  <a:pt x="111" y="51"/>
                  <a:pt x="111" y="51"/>
                </a:cubicBezTo>
                <a:cubicBezTo>
                  <a:pt x="111" y="52"/>
                  <a:pt x="111" y="52"/>
                  <a:pt x="111" y="53"/>
                </a:cubicBezTo>
                <a:close/>
                <a:moveTo>
                  <a:pt x="139" y="129"/>
                </a:moveTo>
                <a:cubicBezTo>
                  <a:pt x="138" y="129"/>
                  <a:pt x="138" y="129"/>
                  <a:pt x="138" y="128"/>
                </a:cubicBezTo>
                <a:cubicBezTo>
                  <a:pt x="137" y="129"/>
                  <a:pt x="135" y="129"/>
                  <a:pt x="135" y="131"/>
                </a:cubicBezTo>
                <a:cubicBezTo>
                  <a:pt x="135" y="131"/>
                  <a:pt x="135" y="131"/>
                  <a:pt x="135" y="131"/>
                </a:cubicBezTo>
                <a:cubicBezTo>
                  <a:pt x="136" y="130"/>
                  <a:pt x="137" y="130"/>
                  <a:pt x="139" y="129"/>
                </a:cubicBezTo>
                <a:close/>
                <a:moveTo>
                  <a:pt x="27" y="75"/>
                </a:moveTo>
                <a:cubicBezTo>
                  <a:pt x="27" y="77"/>
                  <a:pt x="26" y="78"/>
                  <a:pt x="25" y="79"/>
                </a:cubicBezTo>
                <a:cubicBezTo>
                  <a:pt x="25" y="79"/>
                  <a:pt x="26" y="79"/>
                  <a:pt x="26" y="79"/>
                </a:cubicBezTo>
                <a:cubicBezTo>
                  <a:pt x="26" y="78"/>
                  <a:pt x="28" y="77"/>
                  <a:pt x="27" y="75"/>
                </a:cubicBezTo>
                <a:close/>
                <a:moveTo>
                  <a:pt x="193" y="113"/>
                </a:moveTo>
                <a:cubicBezTo>
                  <a:pt x="194" y="113"/>
                  <a:pt x="194" y="113"/>
                  <a:pt x="194" y="113"/>
                </a:cubicBezTo>
                <a:cubicBezTo>
                  <a:pt x="194" y="112"/>
                  <a:pt x="194" y="111"/>
                  <a:pt x="194" y="110"/>
                </a:cubicBezTo>
                <a:cubicBezTo>
                  <a:pt x="193" y="110"/>
                  <a:pt x="193" y="110"/>
                  <a:pt x="193" y="110"/>
                </a:cubicBezTo>
                <a:cubicBezTo>
                  <a:pt x="193" y="111"/>
                  <a:pt x="193" y="112"/>
                  <a:pt x="193" y="113"/>
                </a:cubicBezTo>
                <a:close/>
                <a:moveTo>
                  <a:pt x="61" y="170"/>
                </a:moveTo>
                <a:cubicBezTo>
                  <a:pt x="63" y="170"/>
                  <a:pt x="64" y="169"/>
                  <a:pt x="66" y="169"/>
                </a:cubicBezTo>
                <a:cubicBezTo>
                  <a:pt x="63" y="169"/>
                  <a:pt x="62" y="169"/>
                  <a:pt x="61" y="170"/>
                </a:cubicBezTo>
                <a:close/>
                <a:moveTo>
                  <a:pt x="216" y="32"/>
                </a:moveTo>
                <a:cubicBezTo>
                  <a:pt x="216" y="31"/>
                  <a:pt x="217" y="31"/>
                  <a:pt x="217" y="31"/>
                </a:cubicBezTo>
                <a:cubicBezTo>
                  <a:pt x="216" y="30"/>
                  <a:pt x="216" y="30"/>
                  <a:pt x="215" y="29"/>
                </a:cubicBezTo>
                <a:cubicBezTo>
                  <a:pt x="215" y="29"/>
                  <a:pt x="214" y="29"/>
                  <a:pt x="214" y="29"/>
                </a:cubicBezTo>
                <a:cubicBezTo>
                  <a:pt x="215" y="30"/>
                  <a:pt x="216" y="31"/>
                  <a:pt x="216" y="32"/>
                </a:cubicBezTo>
                <a:close/>
                <a:moveTo>
                  <a:pt x="116" y="114"/>
                </a:moveTo>
                <a:cubicBezTo>
                  <a:pt x="116" y="114"/>
                  <a:pt x="116" y="113"/>
                  <a:pt x="115" y="113"/>
                </a:cubicBezTo>
                <a:cubicBezTo>
                  <a:pt x="115" y="114"/>
                  <a:pt x="114" y="115"/>
                  <a:pt x="114" y="116"/>
                </a:cubicBezTo>
                <a:cubicBezTo>
                  <a:pt x="116" y="116"/>
                  <a:pt x="115" y="115"/>
                  <a:pt x="116" y="114"/>
                </a:cubicBezTo>
                <a:close/>
                <a:moveTo>
                  <a:pt x="177" y="65"/>
                </a:moveTo>
                <a:cubicBezTo>
                  <a:pt x="176" y="65"/>
                  <a:pt x="176" y="66"/>
                  <a:pt x="176" y="68"/>
                </a:cubicBezTo>
                <a:cubicBezTo>
                  <a:pt x="177" y="67"/>
                  <a:pt x="177" y="67"/>
                  <a:pt x="177" y="65"/>
                </a:cubicBezTo>
                <a:close/>
                <a:moveTo>
                  <a:pt x="139" y="50"/>
                </a:moveTo>
                <a:cubicBezTo>
                  <a:pt x="136" y="52"/>
                  <a:pt x="136" y="52"/>
                  <a:pt x="135" y="53"/>
                </a:cubicBezTo>
                <a:cubicBezTo>
                  <a:pt x="137" y="52"/>
                  <a:pt x="138" y="51"/>
                  <a:pt x="139" y="50"/>
                </a:cubicBezTo>
                <a:close/>
                <a:moveTo>
                  <a:pt x="153" y="154"/>
                </a:moveTo>
                <a:cubicBezTo>
                  <a:pt x="151" y="155"/>
                  <a:pt x="151" y="155"/>
                  <a:pt x="151" y="157"/>
                </a:cubicBezTo>
                <a:cubicBezTo>
                  <a:pt x="152" y="156"/>
                  <a:pt x="152" y="155"/>
                  <a:pt x="153" y="154"/>
                </a:cubicBezTo>
                <a:close/>
                <a:moveTo>
                  <a:pt x="46" y="71"/>
                </a:moveTo>
                <a:cubicBezTo>
                  <a:pt x="47" y="71"/>
                  <a:pt x="48" y="71"/>
                  <a:pt x="48" y="71"/>
                </a:cubicBezTo>
                <a:cubicBezTo>
                  <a:pt x="48" y="70"/>
                  <a:pt x="48" y="70"/>
                  <a:pt x="48" y="69"/>
                </a:cubicBezTo>
                <a:cubicBezTo>
                  <a:pt x="47" y="69"/>
                  <a:pt x="47" y="70"/>
                  <a:pt x="46" y="71"/>
                </a:cubicBezTo>
                <a:close/>
                <a:moveTo>
                  <a:pt x="121" y="137"/>
                </a:moveTo>
                <a:cubicBezTo>
                  <a:pt x="119" y="138"/>
                  <a:pt x="119" y="138"/>
                  <a:pt x="119" y="139"/>
                </a:cubicBezTo>
                <a:cubicBezTo>
                  <a:pt x="120" y="138"/>
                  <a:pt x="121" y="138"/>
                  <a:pt x="121" y="137"/>
                </a:cubicBezTo>
                <a:close/>
                <a:moveTo>
                  <a:pt x="129" y="172"/>
                </a:moveTo>
                <a:cubicBezTo>
                  <a:pt x="128" y="173"/>
                  <a:pt x="127" y="173"/>
                  <a:pt x="126" y="173"/>
                </a:cubicBezTo>
                <a:cubicBezTo>
                  <a:pt x="126" y="173"/>
                  <a:pt x="126" y="173"/>
                  <a:pt x="126" y="173"/>
                </a:cubicBezTo>
                <a:cubicBezTo>
                  <a:pt x="127" y="173"/>
                  <a:pt x="128" y="173"/>
                  <a:pt x="129" y="174"/>
                </a:cubicBezTo>
                <a:cubicBezTo>
                  <a:pt x="129" y="173"/>
                  <a:pt x="129" y="173"/>
                  <a:pt x="129" y="172"/>
                </a:cubicBezTo>
                <a:close/>
                <a:moveTo>
                  <a:pt x="98" y="92"/>
                </a:moveTo>
                <a:cubicBezTo>
                  <a:pt x="98" y="92"/>
                  <a:pt x="98" y="92"/>
                  <a:pt x="97" y="92"/>
                </a:cubicBezTo>
                <a:cubicBezTo>
                  <a:pt x="97" y="92"/>
                  <a:pt x="96" y="92"/>
                  <a:pt x="96" y="93"/>
                </a:cubicBezTo>
                <a:cubicBezTo>
                  <a:pt x="95" y="93"/>
                  <a:pt x="95" y="94"/>
                  <a:pt x="96" y="94"/>
                </a:cubicBezTo>
                <a:cubicBezTo>
                  <a:pt x="96" y="93"/>
                  <a:pt x="97" y="93"/>
                  <a:pt x="98" y="92"/>
                </a:cubicBezTo>
                <a:close/>
                <a:moveTo>
                  <a:pt x="57" y="23"/>
                </a:moveTo>
                <a:cubicBezTo>
                  <a:pt x="57" y="22"/>
                  <a:pt x="57" y="21"/>
                  <a:pt x="57" y="20"/>
                </a:cubicBezTo>
                <a:cubicBezTo>
                  <a:pt x="57" y="21"/>
                  <a:pt x="57" y="22"/>
                  <a:pt x="57" y="22"/>
                </a:cubicBezTo>
                <a:cubicBezTo>
                  <a:pt x="57" y="22"/>
                  <a:pt x="57" y="23"/>
                  <a:pt x="56" y="23"/>
                </a:cubicBezTo>
                <a:cubicBezTo>
                  <a:pt x="56" y="23"/>
                  <a:pt x="57" y="24"/>
                  <a:pt x="57" y="23"/>
                </a:cubicBezTo>
                <a:close/>
                <a:moveTo>
                  <a:pt x="20" y="28"/>
                </a:moveTo>
                <a:cubicBezTo>
                  <a:pt x="19" y="29"/>
                  <a:pt x="19" y="30"/>
                  <a:pt x="18" y="31"/>
                </a:cubicBezTo>
                <a:cubicBezTo>
                  <a:pt x="19" y="30"/>
                  <a:pt x="20" y="29"/>
                  <a:pt x="20" y="28"/>
                </a:cubicBezTo>
                <a:close/>
                <a:moveTo>
                  <a:pt x="119" y="40"/>
                </a:moveTo>
                <a:cubicBezTo>
                  <a:pt x="118" y="40"/>
                  <a:pt x="117" y="41"/>
                  <a:pt x="116" y="42"/>
                </a:cubicBezTo>
                <a:cubicBezTo>
                  <a:pt x="116" y="42"/>
                  <a:pt x="116" y="42"/>
                  <a:pt x="116" y="42"/>
                </a:cubicBezTo>
                <a:cubicBezTo>
                  <a:pt x="117" y="41"/>
                  <a:pt x="118" y="40"/>
                  <a:pt x="119" y="40"/>
                </a:cubicBezTo>
                <a:close/>
                <a:moveTo>
                  <a:pt x="187" y="108"/>
                </a:moveTo>
                <a:cubicBezTo>
                  <a:pt x="187" y="108"/>
                  <a:pt x="187" y="108"/>
                  <a:pt x="187" y="108"/>
                </a:cubicBezTo>
                <a:cubicBezTo>
                  <a:pt x="187" y="110"/>
                  <a:pt x="187" y="112"/>
                  <a:pt x="187" y="114"/>
                </a:cubicBezTo>
                <a:cubicBezTo>
                  <a:pt x="187" y="114"/>
                  <a:pt x="187" y="114"/>
                  <a:pt x="187" y="114"/>
                </a:cubicBezTo>
                <a:cubicBezTo>
                  <a:pt x="187" y="112"/>
                  <a:pt x="187" y="110"/>
                  <a:pt x="187" y="108"/>
                </a:cubicBezTo>
                <a:close/>
                <a:moveTo>
                  <a:pt x="24" y="68"/>
                </a:moveTo>
                <a:cubicBezTo>
                  <a:pt x="24" y="67"/>
                  <a:pt x="24" y="66"/>
                  <a:pt x="24" y="65"/>
                </a:cubicBezTo>
                <a:cubicBezTo>
                  <a:pt x="23" y="66"/>
                  <a:pt x="23" y="66"/>
                  <a:pt x="24" y="68"/>
                </a:cubicBezTo>
                <a:close/>
                <a:moveTo>
                  <a:pt x="44" y="67"/>
                </a:moveTo>
                <a:cubicBezTo>
                  <a:pt x="44" y="67"/>
                  <a:pt x="44" y="68"/>
                  <a:pt x="44" y="69"/>
                </a:cubicBezTo>
                <a:cubicBezTo>
                  <a:pt x="45" y="68"/>
                  <a:pt x="46" y="67"/>
                  <a:pt x="46" y="67"/>
                </a:cubicBezTo>
                <a:cubicBezTo>
                  <a:pt x="46" y="67"/>
                  <a:pt x="46" y="66"/>
                  <a:pt x="46" y="66"/>
                </a:cubicBezTo>
                <a:cubicBezTo>
                  <a:pt x="45" y="67"/>
                  <a:pt x="45" y="67"/>
                  <a:pt x="44" y="67"/>
                </a:cubicBezTo>
                <a:close/>
                <a:moveTo>
                  <a:pt x="235" y="69"/>
                </a:moveTo>
                <a:cubicBezTo>
                  <a:pt x="235" y="69"/>
                  <a:pt x="235" y="69"/>
                  <a:pt x="235" y="69"/>
                </a:cubicBezTo>
                <a:cubicBezTo>
                  <a:pt x="235" y="71"/>
                  <a:pt x="235" y="73"/>
                  <a:pt x="235" y="75"/>
                </a:cubicBezTo>
                <a:cubicBezTo>
                  <a:pt x="235" y="75"/>
                  <a:pt x="235" y="75"/>
                  <a:pt x="235" y="75"/>
                </a:cubicBezTo>
                <a:cubicBezTo>
                  <a:pt x="235" y="73"/>
                  <a:pt x="235" y="71"/>
                  <a:pt x="235" y="69"/>
                </a:cubicBezTo>
                <a:close/>
                <a:moveTo>
                  <a:pt x="38" y="161"/>
                </a:moveTo>
                <a:cubicBezTo>
                  <a:pt x="41" y="161"/>
                  <a:pt x="41" y="161"/>
                  <a:pt x="42" y="160"/>
                </a:cubicBezTo>
                <a:cubicBezTo>
                  <a:pt x="41" y="160"/>
                  <a:pt x="39" y="161"/>
                  <a:pt x="38" y="161"/>
                </a:cubicBezTo>
                <a:close/>
                <a:moveTo>
                  <a:pt x="131" y="189"/>
                </a:moveTo>
                <a:cubicBezTo>
                  <a:pt x="129" y="189"/>
                  <a:pt x="128" y="189"/>
                  <a:pt x="126" y="189"/>
                </a:cubicBezTo>
                <a:cubicBezTo>
                  <a:pt x="126" y="189"/>
                  <a:pt x="126" y="189"/>
                  <a:pt x="126" y="190"/>
                </a:cubicBezTo>
                <a:cubicBezTo>
                  <a:pt x="128" y="189"/>
                  <a:pt x="129" y="189"/>
                  <a:pt x="131" y="189"/>
                </a:cubicBezTo>
                <a:close/>
                <a:moveTo>
                  <a:pt x="180" y="24"/>
                </a:moveTo>
                <a:cubicBezTo>
                  <a:pt x="180" y="23"/>
                  <a:pt x="180" y="23"/>
                  <a:pt x="180" y="23"/>
                </a:cubicBezTo>
                <a:cubicBezTo>
                  <a:pt x="178" y="23"/>
                  <a:pt x="178" y="23"/>
                  <a:pt x="178" y="25"/>
                </a:cubicBezTo>
                <a:cubicBezTo>
                  <a:pt x="179" y="24"/>
                  <a:pt x="179" y="24"/>
                  <a:pt x="180" y="24"/>
                </a:cubicBezTo>
                <a:close/>
                <a:moveTo>
                  <a:pt x="77" y="122"/>
                </a:moveTo>
                <a:cubicBezTo>
                  <a:pt x="75" y="122"/>
                  <a:pt x="75" y="122"/>
                  <a:pt x="75" y="123"/>
                </a:cubicBezTo>
                <a:cubicBezTo>
                  <a:pt x="76" y="123"/>
                  <a:pt x="76" y="123"/>
                  <a:pt x="77" y="122"/>
                </a:cubicBezTo>
                <a:close/>
                <a:moveTo>
                  <a:pt x="187" y="101"/>
                </a:moveTo>
                <a:cubicBezTo>
                  <a:pt x="187" y="101"/>
                  <a:pt x="186" y="101"/>
                  <a:pt x="186" y="101"/>
                </a:cubicBezTo>
                <a:cubicBezTo>
                  <a:pt x="186" y="102"/>
                  <a:pt x="186" y="104"/>
                  <a:pt x="186" y="106"/>
                </a:cubicBezTo>
                <a:cubicBezTo>
                  <a:pt x="187" y="105"/>
                  <a:pt x="187" y="105"/>
                  <a:pt x="187" y="105"/>
                </a:cubicBezTo>
                <a:cubicBezTo>
                  <a:pt x="187" y="104"/>
                  <a:pt x="187" y="102"/>
                  <a:pt x="187" y="101"/>
                </a:cubicBezTo>
                <a:close/>
                <a:moveTo>
                  <a:pt x="168" y="135"/>
                </a:moveTo>
                <a:cubicBezTo>
                  <a:pt x="167" y="136"/>
                  <a:pt x="167" y="136"/>
                  <a:pt x="167" y="138"/>
                </a:cubicBezTo>
                <a:cubicBezTo>
                  <a:pt x="167" y="137"/>
                  <a:pt x="168" y="136"/>
                  <a:pt x="168" y="135"/>
                </a:cubicBezTo>
                <a:close/>
                <a:moveTo>
                  <a:pt x="32" y="165"/>
                </a:moveTo>
                <a:cubicBezTo>
                  <a:pt x="33" y="165"/>
                  <a:pt x="33" y="164"/>
                  <a:pt x="33" y="163"/>
                </a:cubicBezTo>
                <a:cubicBezTo>
                  <a:pt x="32" y="164"/>
                  <a:pt x="32" y="165"/>
                  <a:pt x="32" y="165"/>
                </a:cubicBezTo>
                <a:close/>
                <a:moveTo>
                  <a:pt x="151" y="126"/>
                </a:moveTo>
                <a:cubicBezTo>
                  <a:pt x="150" y="126"/>
                  <a:pt x="150" y="127"/>
                  <a:pt x="149" y="128"/>
                </a:cubicBezTo>
                <a:cubicBezTo>
                  <a:pt x="151" y="128"/>
                  <a:pt x="151" y="128"/>
                  <a:pt x="151" y="126"/>
                </a:cubicBezTo>
                <a:close/>
                <a:moveTo>
                  <a:pt x="45" y="199"/>
                </a:moveTo>
                <a:cubicBezTo>
                  <a:pt x="45" y="200"/>
                  <a:pt x="46" y="200"/>
                  <a:pt x="48" y="199"/>
                </a:cubicBezTo>
                <a:cubicBezTo>
                  <a:pt x="47" y="199"/>
                  <a:pt x="46" y="199"/>
                  <a:pt x="45" y="199"/>
                </a:cubicBezTo>
                <a:close/>
                <a:moveTo>
                  <a:pt x="203" y="161"/>
                </a:moveTo>
                <a:cubicBezTo>
                  <a:pt x="203" y="159"/>
                  <a:pt x="203" y="158"/>
                  <a:pt x="203" y="157"/>
                </a:cubicBezTo>
                <a:cubicBezTo>
                  <a:pt x="202" y="159"/>
                  <a:pt x="203" y="160"/>
                  <a:pt x="203" y="161"/>
                </a:cubicBezTo>
                <a:close/>
                <a:moveTo>
                  <a:pt x="117" y="190"/>
                </a:moveTo>
                <a:cubicBezTo>
                  <a:pt x="118" y="190"/>
                  <a:pt x="120" y="191"/>
                  <a:pt x="121" y="190"/>
                </a:cubicBezTo>
                <a:cubicBezTo>
                  <a:pt x="120" y="190"/>
                  <a:pt x="118" y="190"/>
                  <a:pt x="117" y="190"/>
                </a:cubicBezTo>
                <a:close/>
                <a:moveTo>
                  <a:pt x="39" y="46"/>
                </a:moveTo>
                <a:cubicBezTo>
                  <a:pt x="38" y="46"/>
                  <a:pt x="37" y="46"/>
                  <a:pt x="37" y="46"/>
                </a:cubicBezTo>
                <a:cubicBezTo>
                  <a:pt x="37" y="46"/>
                  <a:pt x="36" y="46"/>
                  <a:pt x="36" y="47"/>
                </a:cubicBezTo>
                <a:cubicBezTo>
                  <a:pt x="37" y="47"/>
                  <a:pt x="38" y="47"/>
                  <a:pt x="39" y="46"/>
                </a:cubicBezTo>
                <a:close/>
                <a:moveTo>
                  <a:pt x="183" y="83"/>
                </a:moveTo>
                <a:cubicBezTo>
                  <a:pt x="183" y="83"/>
                  <a:pt x="183" y="83"/>
                  <a:pt x="183" y="83"/>
                </a:cubicBezTo>
                <a:cubicBezTo>
                  <a:pt x="183" y="84"/>
                  <a:pt x="183" y="85"/>
                  <a:pt x="183" y="86"/>
                </a:cubicBezTo>
                <a:cubicBezTo>
                  <a:pt x="183" y="85"/>
                  <a:pt x="183" y="84"/>
                  <a:pt x="183" y="83"/>
                </a:cubicBezTo>
                <a:close/>
                <a:moveTo>
                  <a:pt x="33" y="70"/>
                </a:moveTo>
                <a:cubicBezTo>
                  <a:pt x="33" y="70"/>
                  <a:pt x="33" y="69"/>
                  <a:pt x="33" y="69"/>
                </a:cubicBezTo>
                <a:cubicBezTo>
                  <a:pt x="32" y="69"/>
                  <a:pt x="31" y="69"/>
                  <a:pt x="31" y="70"/>
                </a:cubicBezTo>
                <a:cubicBezTo>
                  <a:pt x="32" y="70"/>
                  <a:pt x="32" y="70"/>
                  <a:pt x="33" y="70"/>
                </a:cubicBezTo>
                <a:close/>
                <a:moveTo>
                  <a:pt x="97" y="57"/>
                </a:moveTo>
                <a:cubicBezTo>
                  <a:pt x="96" y="57"/>
                  <a:pt x="96" y="57"/>
                  <a:pt x="95" y="57"/>
                </a:cubicBezTo>
                <a:cubicBezTo>
                  <a:pt x="95" y="58"/>
                  <a:pt x="95" y="58"/>
                  <a:pt x="95" y="59"/>
                </a:cubicBezTo>
                <a:cubicBezTo>
                  <a:pt x="96" y="58"/>
                  <a:pt x="96" y="58"/>
                  <a:pt x="97" y="57"/>
                </a:cubicBezTo>
                <a:close/>
                <a:moveTo>
                  <a:pt x="28" y="95"/>
                </a:moveTo>
                <a:cubicBezTo>
                  <a:pt x="28" y="95"/>
                  <a:pt x="28" y="94"/>
                  <a:pt x="28" y="94"/>
                </a:cubicBezTo>
                <a:cubicBezTo>
                  <a:pt x="28" y="94"/>
                  <a:pt x="28" y="94"/>
                  <a:pt x="28" y="94"/>
                </a:cubicBezTo>
                <a:cubicBezTo>
                  <a:pt x="28" y="94"/>
                  <a:pt x="27" y="95"/>
                  <a:pt x="27" y="95"/>
                </a:cubicBezTo>
                <a:cubicBezTo>
                  <a:pt x="28" y="95"/>
                  <a:pt x="28" y="95"/>
                  <a:pt x="28" y="95"/>
                </a:cubicBezTo>
                <a:close/>
                <a:moveTo>
                  <a:pt x="195" y="10"/>
                </a:moveTo>
                <a:cubicBezTo>
                  <a:pt x="194" y="10"/>
                  <a:pt x="194" y="10"/>
                  <a:pt x="193" y="11"/>
                </a:cubicBezTo>
                <a:cubicBezTo>
                  <a:pt x="194" y="11"/>
                  <a:pt x="194" y="11"/>
                  <a:pt x="195" y="12"/>
                </a:cubicBezTo>
                <a:cubicBezTo>
                  <a:pt x="195" y="11"/>
                  <a:pt x="195" y="10"/>
                  <a:pt x="195" y="10"/>
                </a:cubicBezTo>
                <a:close/>
                <a:moveTo>
                  <a:pt x="175" y="25"/>
                </a:moveTo>
                <a:cubicBezTo>
                  <a:pt x="174" y="25"/>
                  <a:pt x="174" y="26"/>
                  <a:pt x="174" y="27"/>
                </a:cubicBezTo>
                <a:cubicBezTo>
                  <a:pt x="175" y="26"/>
                  <a:pt x="175" y="26"/>
                  <a:pt x="175" y="25"/>
                </a:cubicBezTo>
                <a:close/>
                <a:moveTo>
                  <a:pt x="152" y="175"/>
                </a:moveTo>
                <a:cubicBezTo>
                  <a:pt x="154" y="176"/>
                  <a:pt x="154" y="176"/>
                  <a:pt x="154" y="175"/>
                </a:cubicBezTo>
                <a:cubicBezTo>
                  <a:pt x="153" y="175"/>
                  <a:pt x="153" y="175"/>
                  <a:pt x="152" y="175"/>
                </a:cubicBezTo>
                <a:close/>
                <a:moveTo>
                  <a:pt x="173" y="118"/>
                </a:moveTo>
                <a:cubicBezTo>
                  <a:pt x="173" y="118"/>
                  <a:pt x="173" y="119"/>
                  <a:pt x="173" y="120"/>
                </a:cubicBezTo>
                <a:cubicBezTo>
                  <a:pt x="173" y="120"/>
                  <a:pt x="173" y="120"/>
                  <a:pt x="173" y="120"/>
                </a:cubicBezTo>
                <a:cubicBezTo>
                  <a:pt x="174" y="119"/>
                  <a:pt x="174" y="119"/>
                  <a:pt x="173" y="118"/>
                </a:cubicBezTo>
                <a:close/>
                <a:moveTo>
                  <a:pt x="182" y="80"/>
                </a:moveTo>
                <a:cubicBezTo>
                  <a:pt x="183" y="80"/>
                  <a:pt x="184" y="79"/>
                  <a:pt x="183" y="79"/>
                </a:cubicBezTo>
                <a:cubicBezTo>
                  <a:pt x="182" y="79"/>
                  <a:pt x="182" y="79"/>
                  <a:pt x="182" y="80"/>
                </a:cubicBezTo>
                <a:close/>
                <a:moveTo>
                  <a:pt x="69" y="24"/>
                </a:moveTo>
                <a:cubicBezTo>
                  <a:pt x="70" y="24"/>
                  <a:pt x="70" y="24"/>
                  <a:pt x="71" y="24"/>
                </a:cubicBezTo>
                <a:cubicBezTo>
                  <a:pt x="71" y="23"/>
                  <a:pt x="71" y="23"/>
                  <a:pt x="71" y="22"/>
                </a:cubicBezTo>
                <a:cubicBezTo>
                  <a:pt x="71" y="22"/>
                  <a:pt x="71" y="22"/>
                  <a:pt x="71" y="22"/>
                </a:cubicBezTo>
                <a:cubicBezTo>
                  <a:pt x="70" y="23"/>
                  <a:pt x="70" y="23"/>
                  <a:pt x="69" y="24"/>
                </a:cubicBezTo>
                <a:close/>
                <a:moveTo>
                  <a:pt x="111" y="71"/>
                </a:moveTo>
                <a:cubicBezTo>
                  <a:pt x="111" y="70"/>
                  <a:pt x="112" y="70"/>
                  <a:pt x="112" y="69"/>
                </a:cubicBezTo>
                <a:cubicBezTo>
                  <a:pt x="111" y="69"/>
                  <a:pt x="110" y="69"/>
                  <a:pt x="111" y="71"/>
                </a:cubicBezTo>
                <a:close/>
                <a:moveTo>
                  <a:pt x="161" y="170"/>
                </a:moveTo>
                <a:cubicBezTo>
                  <a:pt x="162" y="170"/>
                  <a:pt x="162" y="170"/>
                  <a:pt x="163" y="170"/>
                </a:cubicBezTo>
                <a:cubicBezTo>
                  <a:pt x="162" y="170"/>
                  <a:pt x="161" y="169"/>
                  <a:pt x="161" y="170"/>
                </a:cubicBezTo>
                <a:close/>
                <a:moveTo>
                  <a:pt x="89" y="56"/>
                </a:moveTo>
                <a:cubicBezTo>
                  <a:pt x="87" y="56"/>
                  <a:pt x="87" y="56"/>
                  <a:pt x="86" y="57"/>
                </a:cubicBezTo>
                <a:cubicBezTo>
                  <a:pt x="87" y="56"/>
                  <a:pt x="88" y="56"/>
                  <a:pt x="89" y="56"/>
                </a:cubicBezTo>
                <a:close/>
                <a:moveTo>
                  <a:pt x="183" y="141"/>
                </a:moveTo>
                <a:cubicBezTo>
                  <a:pt x="183" y="140"/>
                  <a:pt x="184" y="140"/>
                  <a:pt x="184" y="139"/>
                </a:cubicBezTo>
                <a:cubicBezTo>
                  <a:pt x="183" y="139"/>
                  <a:pt x="183" y="139"/>
                  <a:pt x="183" y="141"/>
                </a:cubicBezTo>
                <a:close/>
                <a:moveTo>
                  <a:pt x="107" y="100"/>
                </a:moveTo>
                <a:cubicBezTo>
                  <a:pt x="107" y="99"/>
                  <a:pt x="107" y="98"/>
                  <a:pt x="107" y="97"/>
                </a:cubicBezTo>
                <a:cubicBezTo>
                  <a:pt x="106" y="98"/>
                  <a:pt x="107" y="99"/>
                  <a:pt x="107" y="100"/>
                </a:cubicBezTo>
                <a:close/>
                <a:moveTo>
                  <a:pt x="73" y="24"/>
                </a:moveTo>
                <a:cubicBezTo>
                  <a:pt x="74" y="24"/>
                  <a:pt x="74" y="24"/>
                  <a:pt x="75" y="24"/>
                </a:cubicBezTo>
                <a:cubicBezTo>
                  <a:pt x="74" y="23"/>
                  <a:pt x="74" y="23"/>
                  <a:pt x="74" y="22"/>
                </a:cubicBezTo>
                <a:cubicBezTo>
                  <a:pt x="74" y="23"/>
                  <a:pt x="74" y="23"/>
                  <a:pt x="73" y="24"/>
                </a:cubicBezTo>
                <a:close/>
                <a:moveTo>
                  <a:pt x="147" y="39"/>
                </a:moveTo>
                <a:cubicBezTo>
                  <a:pt x="147" y="39"/>
                  <a:pt x="148" y="39"/>
                  <a:pt x="148" y="38"/>
                </a:cubicBezTo>
                <a:cubicBezTo>
                  <a:pt x="147" y="38"/>
                  <a:pt x="147" y="38"/>
                  <a:pt x="147" y="39"/>
                </a:cubicBezTo>
                <a:close/>
                <a:moveTo>
                  <a:pt x="63" y="27"/>
                </a:moveTo>
                <a:cubicBezTo>
                  <a:pt x="62" y="27"/>
                  <a:pt x="62" y="27"/>
                  <a:pt x="62" y="27"/>
                </a:cubicBezTo>
                <a:cubicBezTo>
                  <a:pt x="62" y="27"/>
                  <a:pt x="61" y="27"/>
                  <a:pt x="61" y="28"/>
                </a:cubicBezTo>
                <a:cubicBezTo>
                  <a:pt x="61" y="28"/>
                  <a:pt x="61" y="28"/>
                  <a:pt x="61" y="29"/>
                </a:cubicBezTo>
                <a:cubicBezTo>
                  <a:pt x="62" y="28"/>
                  <a:pt x="62" y="28"/>
                  <a:pt x="63" y="27"/>
                </a:cubicBezTo>
                <a:close/>
                <a:moveTo>
                  <a:pt x="112" y="46"/>
                </a:moveTo>
                <a:cubicBezTo>
                  <a:pt x="113" y="45"/>
                  <a:pt x="113" y="45"/>
                  <a:pt x="114" y="44"/>
                </a:cubicBezTo>
                <a:cubicBezTo>
                  <a:pt x="113" y="45"/>
                  <a:pt x="112" y="45"/>
                  <a:pt x="112" y="46"/>
                </a:cubicBezTo>
                <a:close/>
                <a:moveTo>
                  <a:pt x="25" y="27"/>
                </a:moveTo>
                <a:cubicBezTo>
                  <a:pt x="25" y="28"/>
                  <a:pt x="25" y="28"/>
                  <a:pt x="25" y="29"/>
                </a:cubicBezTo>
                <a:cubicBezTo>
                  <a:pt x="25" y="29"/>
                  <a:pt x="26" y="28"/>
                  <a:pt x="25" y="27"/>
                </a:cubicBezTo>
                <a:close/>
                <a:moveTo>
                  <a:pt x="171" y="21"/>
                </a:moveTo>
                <a:cubicBezTo>
                  <a:pt x="170" y="22"/>
                  <a:pt x="170" y="22"/>
                  <a:pt x="169" y="23"/>
                </a:cubicBezTo>
                <a:cubicBezTo>
                  <a:pt x="170" y="22"/>
                  <a:pt x="171" y="23"/>
                  <a:pt x="171" y="21"/>
                </a:cubicBezTo>
                <a:close/>
                <a:moveTo>
                  <a:pt x="161" y="33"/>
                </a:moveTo>
                <a:cubicBezTo>
                  <a:pt x="161" y="33"/>
                  <a:pt x="161" y="34"/>
                  <a:pt x="161" y="34"/>
                </a:cubicBezTo>
                <a:cubicBezTo>
                  <a:pt x="162" y="33"/>
                  <a:pt x="163" y="33"/>
                  <a:pt x="163" y="32"/>
                </a:cubicBezTo>
                <a:cubicBezTo>
                  <a:pt x="162" y="32"/>
                  <a:pt x="161" y="33"/>
                  <a:pt x="161" y="33"/>
                </a:cubicBezTo>
                <a:close/>
                <a:moveTo>
                  <a:pt x="58" y="32"/>
                </a:moveTo>
                <a:cubicBezTo>
                  <a:pt x="57" y="32"/>
                  <a:pt x="57" y="32"/>
                  <a:pt x="56" y="32"/>
                </a:cubicBezTo>
                <a:cubicBezTo>
                  <a:pt x="57" y="33"/>
                  <a:pt x="57" y="33"/>
                  <a:pt x="57" y="34"/>
                </a:cubicBezTo>
                <a:cubicBezTo>
                  <a:pt x="57" y="33"/>
                  <a:pt x="57" y="33"/>
                  <a:pt x="58" y="32"/>
                </a:cubicBezTo>
                <a:close/>
                <a:moveTo>
                  <a:pt x="86" y="60"/>
                </a:moveTo>
                <a:cubicBezTo>
                  <a:pt x="86" y="60"/>
                  <a:pt x="86" y="60"/>
                  <a:pt x="86" y="61"/>
                </a:cubicBezTo>
                <a:cubicBezTo>
                  <a:pt x="87" y="60"/>
                  <a:pt x="87" y="60"/>
                  <a:pt x="87" y="59"/>
                </a:cubicBezTo>
                <a:cubicBezTo>
                  <a:pt x="87" y="59"/>
                  <a:pt x="86" y="59"/>
                  <a:pt x="86" y="60"/>
                </a:cubicBezTo>
                <a:close/>
                <a:moveTo>
                  <a:pt x="46" y="26"/>
                </a:moveTo>
                <a:cubicBezTo>
                  <a:pt x="45" y="26"/>
                  <a:pt x="45" y="26"/>
                  <a:pt x="44" y="26"/>
                </a:cubicBezTo>
                <a:cubicBezTo>
                  <a:pt x="44" y="26"/>
                  <a:pt x="44" y="26"/>
                  <a:pt x="45" y="27"/>
                </a:cubicBezTo>
                <a:cubicBezTo>
                  <a:pt x="45" y="26"/>
                  <a:pt x="45" y="26"/>
                  <a:pt x="46" y="26"/>
                </a:cubicBezTo>
                <a:close/>
                <a:moveTo>
                  <a:pt x="33" y="156"/>
                </a:moveTo>
                <a:cubicBezTo>
                  <a:pt x="33" y="158"/>
                  <a:pt x="33" y="158"/>
                  <a:pt x="33" y="159"/>
                </a:cubicBezTo>
                <a:cubicBezTo>
                  <a:pt x="33" y="158"/>
                  <a:pt x="33" y="157"/>
                  <a:pt x="33" y="156"/>
                </a:cubicBezTo>
                <a:close/>
                <a:moveTo>
                  <a:pt x="46" y="120"/>
                </a:moveTo>
                <a:cubicBezTo>
                  <a:pt x="45" y="120"/>
                  <a:pt x="45" y="120"/>
                  <a:pt x="45" y="120"/>
                </a:cubicBezTo>
                <a:cubicBezTo>
                  <a:pt x="44" y="121"/>
                  <a:pt x="44" y="121"/>
                  <a:pt x="44" y="122"/>
                </a:cubicBezTo>
                <a:cubicBezTo>
                  <a:pt x="44" y="122"/>
                  <a:pt x="44" y="122"/>
                  <a:pt x="44" y="122"/>
                </a:cubicBezTo>
                <a:cubicBezTo>
                  <a:pt x="45" y="121"/>
                  <a:pt x="45" y="121"/>
                  <a:pt x="46" y="120"/>
                </a:cubicBezTo>
                <a:close/>
                <a:moveTo>
                  <a:pt x="192" y="146"/>
                </a:moveTo>
                <a:cubicBezTo>
                  <a:pt x="192" y="146"/>
                  <a:pt x="191" y="146"/>
                  <a:pt x="191" y="146"/>
                </a:cubicBezTo>
                <a:cubicBezTo>
                  <a:pt x="191" y="147"/>
                  <a:pt x="191" y="148"/>
                  <a:pt x="191" y="149"/>
                </a:cubicBezTo>
                <a:cubicBezTo>
                  <a:pt x="191" y="149"/>
                  <a:pt x="192" y="149"/>
                  <a:pt x="192" y="149"/>
                </a:cubicBezTo>
                <a:cubicBezTo>
                  <a:pt x="192" y="148"/>
                  <a:pt x="192" y="147"/>
                  <a:pt x="192" y="146"/>
                </a:cubicBezTo>
                <a:close/>
                <a:moveTo>
                  <a:pt x="118" y="79"/>
                </a:moveTo>
                <a:cubicBezTo>
                  <a:pt x="120" y="79"/>
                  <a:pt x="120" y="79"/>
                  <a:pt x="120" y="78"/>
                </a:cubicBezTo>
                <a:cubicBezTo>
                  <a:pt x="120" y="79"/>
                  <a:pt x="119" y="79"/>
                  <a:pt x="118" y="79"/>
                </a:cubicBezTo>
                <a:close/>
                <a:moveTo>
                  <a:pt x="187" y="162"/>
                </a:moveTo>
                <a:cubicBezTo>
                  <a:pt x="187" y="163"/>
                  <a:pt x="187" y="163"/>
                  <a:pt x="187" y="164"/>
                </a:cubicBezTo>
                <a:cubicBezTo>
                  <a:pt x="188" y="164"/>
                  <a:pt x="188" y="163"/>
                  <a:pt x="187" y="162"/>
                </a:cubicBezTo>
                <a:close/>
                <a:moveTo>
                  <a:pt x="174" y="82"/>
                </a:moveTo>
                <a:cubicBezTo>
                  <a:pt x="174" y="82"/>
                  <a:pt x="173" y="82"/>
                  <a:pt x="173" y="82"/>
                </a:cubicBezTo>
                <a:cubicBezTo>
                  <a:pt x="173" y="83"/>
                  <a:pt x="173" y="83"/>
                  <a:pt x="173" y="83"/>
                </a:cubicBezTo>
                <a:cubicBezTo>
                  <a:pt x="173" y="84"/>
                  <a:pt x="174" y="84"/>
                  <a:pt x="174" y="85"/>
                </a:cubicBezTo>
                <a:cubicBezTo>
                  <a:pt x="174" y="84"/>
                  <a:pt x="174" y="83"/>
                  <a:pt x="174" y="82"/>
                </a:cubicBezTo>
                <a:close/>
                <a:moveTo>
                  <a:pt x="98" y="71"/>
                </a:moveTo>
                <a:cubicBezTo>
                  <a:pt x="100" y="71"/>
                  <a:pt x="100" y="71"/>
                  <a:pt x="99" y="70"/>
                </a:cubicBezTo>
                <a:cubicBezTo>
                  <a:pt x="99" y="70"/>
                  <a:pt x="98" y="71"/>
                  <a:pt x="98" y="71"/>
                </a:cubicBezTo>
                <a:close/>
                <a:moveTo>
                  <a:pt x="66" y="129"/>
                </a:moveTo>
                <a:cubicBezTo>
                  <a:pt x="65" y="129"/>
                  <a:pt x="65" y="129"/>
                  <a:pt x="65" y="130"/>
                </a:cubicBezTo>
                <a:cubicBezTo>
                  <a:pt x="66" y="130"/>
                  <a:pt x="66" y="129"/>
                  <a:pt x="66" y="129"/>
                </a:cubicBezTo>
                <a:close/>
                <a:moveTo>
                  <a:pt x="88" y="103"/>
                </a:moveTo>
                <a:cubicBezTo>
                  <a:pt x="87" y="103"/>
                  <a:pt x="87" y="103"/>
                  <a:pt x="87" y="104"/>
                </a:cubicBezTo>
                <a:cubicBezTo>
                  <a:pt x="87" y="103"/>
                  <a:pt x="88" y="103"/>
                  <a:pt x="88" y="103"/>
                </a:cubicBezTo>
                <a:close/>
                <a:moveTo>
                  <a:pt x="112" y="74"/>
                </a:moveTo>
                <a:cubicBezTo>
                  <a:pt x="112" y="74"/>
                  <a:pt x="112" y="74"/>
                  <a:pt x="112" y="73"/>
                </a:cubicBezTo>
                <a:cubicBezTo>
                  <a:pt x="111" y="74"/>
                  <a:pt x="110" y="74"/>
                  <a:pt x="111" y="75"/>
                </a:cubicBezTo>
                <a:cubicBezTo>
                  <a:pt x="111" y="75"/>
                  <a:pt x="112" y="74"/>
                  <a:pt x="112" y="74"/>
                </a:cubicBezTo>
                <a:close/>
                <a:moveTo>
                  <a:pt x="224" y="203"/>
                </a:moveTo>
                <a:cubicBezTo>
                  <a:pt x="224" y="203"/>
                  <a:pt x="223" y="203"/>
                  <a:pt x="223" y="202"/>
                </a:cubicBezTo>
                <a:cubicBezTo>
                  <a:pt x="223" y="202"/>
                  <a:pt x="222" y="202"/>
                  <a:pt x="222" y="202"/>
                </a:cubicBezTo>
                <a:cubicBezTo>
                  <a:pt x="223" y="203"/>
                  <a:pt x="223" y="203"/>
                  <a:pt x="224" y="203"/>
                </a:cubicBezTo>
                <a:close/>
                <a:moveTo>
                  <a:pt x="115" y="30"/>
                </a:moveTo>
                <a:cubicBezTo>
                  <a:pt x="114" y="29"/>
                  <a:pt x="114" y="29"/>
                  <a:pt x="114" y="29"/>
                </a:cubicBezTo>
                <a:cubicBezTo>
                  <a:pt x="114" y="29"/>
                  <a:pt x="114" y="30"/>
                  <a:pt x="113" y="30"/>
                </a:cubicBezTo>
                <a:cubicBezTo>
                  <a:pt x="114" y="30"/>
                  <a:pt x="114" y="30"/>
                  <a:pt x="115" y="30"/>
                </a:cubicBezTo>
                <a:close/>
                <a:moveTo>
                  <a:pt x="34" y="99"/>
                </a:moveTo>
                <a:cubicBezTo>
                  <a:pt x="34" y="100"/>
                  <a:pt x="34" y="100"/>
                  <a:pt x="34" y="101"/>
                </a:cubicBezTo>
                <a:cubicBezTo>
                  <a:pt x="34" y="100"/>
                  <a:pt x="34" y="100"/>
                  <a:pt x="34" y="99"/>
                </a:cubicBezTo>
                <a:close/>
                <a:moveTo>
                  <a:pt x="100" y="54"/>
                </a:moveTo>
                <a:cubicBezTo>
                  <a:pt x="101" y="53"/>
                  <a:pt x="101" y="53"/>
                  <a:pt x="101" y="53"/>
                </a:cubicBezTo>
                <a:cubicBezTo>
                  <a:pt x="101" y="53"/>
                  <a:pt x="100" y="52"/>
                  <a:pt x="100" y="52"/>
                </a:cubicBezTo>
                <a:cubicBezTo>
                  <a:pt x="100" y="53"/>
                  <a:pt x="100" y="53"/>
                  <a:pt x="100" y="54"/>
                </a:cubicBezTo>
                <a:close/>
                <a:moveTo>
                  <a:pt x="71" y="128"/>
                </a:moveTo>
                <a:cubicBezTo>
                  <a:pt x="71" y="128"/>
                  <a:pt x="71" y="128"/>
                  <a:pt x="71" y="128"/>
                </a:cubicBezTo>
                <a:cubicBezTo>
                  <a:pt x="70" y="128"/>
                  <a:pt x="70" y="129"/>
                  <a:pt x="70" y="129"/>
                </a:cubicBezTo>
                <a:cubicBezTo>
                  <a:pt x="70" y="129"/>
                  <a:pt x="70" y="129"/>
                  <a:pt x="70" y="129"/>
                </a:cubicBezTo>
                <a:cubicBezTo>
                  <a:pt x="70" y="129"/>
                  <a:pt x="71" y="128"/>
                  <a:pt x="71" y="128"/>
                </a:cubicBezTo>
                <a:close/>
                <a:moveTo>
                  <a:pt x="111" y="121"/>
                </a:moveTo>
                <a:cubicBezTo>
                  <a:pt x="112" y="122"/>
                  <a:pt x="112" y="122"/>
                  <a:pt x="113" y="121"/>
                </a:cubicBezTo>
                <a:cubicBezTo>
                  <a:pt x="112" y="121"/>
                  <a:pt x="112" y="121"/>
                  <a:pt x="111" y="121"/>
                </a:cubicBezTo>
                <a:close/>
                <a:moveTo>
                  <a:pt x="55" y="177"/>
                </a:moveTo>
                <a:cubicBezTo>
                  <a:pt x="55" y="178"/>
                  <a:pt x="55" y="179"/>
                  <a:pt x="55" y="179"/>
                </a:cubicBezTo>
                <a:cubicBezTo>
                  <a:pt x="56" y="178"/>
                  <a:pt x="56" y="178"/>
                  <a:pt x="55" y="177"/>
                </a:cubicBezTo>
                <a:close/>
                <a:moveTo>
                  <a:pt x="119" y="112"/>
                </a:moveTo>
                <a:cubicBezTo>
                  <a:pt x="119" y="112"/>
                  <a:pt x="119" y="112"/>
                  <a:pt x="119" y="112"/>
                </a:cubicBezTo>
                <a:cubicBezTo>
                  <a:pt x="119" y="113"/>
                  <a:pt x="119" y="113"/>
                  <a:pt x="119" y="114"/>
                </a:cubicBezTo>
                <a:cubicBezTo>
                  <a:pt x="119" y="114"/>
                  <a:pt x="119" y="114"/>
                  <a:pt x="119" y="114"/>
                </a:cubicBezTo>
                <a:cubicBezTo>
                  <a:pt x="119" y="113"/>
                  <a:pt x="119" y="113"/>
                  <a:pt x="119" y="112"/>
                </a:cubicBezTo>
                <a:close/>
                <a:moveTo>
                  <a:pt x="164" y="44"/>
                </a:moveTo>
                <a:cubicBezTo>
                  <a:pt x="164" y="44"/>
                  <a:pt x="165" y="44"/>
                  <a:pt x="165" y="43"/>
                </a:cubicBezTo>
                <a:cubicBezTo>
                  <a:pt x="164" y="43"/>
                  <a:pt x="164" y="44"/>
                  <a:pt x="164" y="44"/>
                </a:cubicBezTo>
                <a:close/>
                <a:moveTo>
                  <a:pt x="44" y="47"/>
                </a:moveTo>
                <a:cubicBezTo>
                  <a:pt x="44" y="47"/>
                  <a:pt x="44" y="47"/>
                  <a:pt x="44" y="47"/>
                </a:cubicBezTo>
                <a:cubicBezTo>
                  <a:pt x="44" y="46"/>
                  <a:pt x="44" y="46"/>
                  <a:pt x="44" y="45"/>
                </a:cubicBezTo>
                <a:cubicBezTo>
                  <a:pt x="44" y="46"/>
                  <a:pt x="44" y="47"/>
                  <a:pt x="44" y="47"/>
                </a:cubicBezTo>
                <a:close/>
                <a:moveTo>
                  <a:pt x="197" y="55"/>
                </a:moveTo>
                <a:cubicBezTo>
                  <a:pt x="197" y="55"/>
                  <a:pt x="197" y="55"/>
                  <a:pt x="197" y="55"/>
                </a:cubicBezTo>
                <a:cubicBezTo>
                  <a:pt x="197" y="56"/>
                  <a:pt x="197" y="56"/>
                  <a:pt x="197" y="57"/>
                </a:cubicBezTo>
                <a:cubicBezTo>
                  <a:pt x="197" y="57"/>
                  <a:pt x="197" y="57"/>
                  <a:pt x="197" y="57"/>
                </a:cubicBezTo>
                <a:cubicBezTo>
                  <a:pt x="197" y="56"/>
                  <a:pt x="197" y="56"/>
                  <a:pt x="197" y="55"/>
                </a:cubicBezTo>
                <a:close/>
                <a:moveTo>
                  <a:pt x="131" y="79"/>
                </a:moveTo>
                <a:cubicBezTo>
                  <a:pt x="131" y="80"/>
                  <a:pt x="130" y="80"/>
                  <a:pt x="130" y="81"/>
                </a:cubicBezTo>
                <a:cubicBezTo>
                  <a:pt x="130" y="80"/>
                  <a:pt x="131" y="80"/>
                  <a:pt x="131" y="79"/>
                </a:cubicBezTo>
                <a:close/>
                <a:moveTo>
                  <a:pt x="24" y="8"/>
                </a:moveTo>
                <a:cubicBezTo>
                  <a:pt x="23" y="8"/>
                  <a:pt x="23" y="9"/>
                  <a:pt x="23" y="9"/>
                </a:cubicBezTo>
                <a:cubicBezTo>
                  <a:pt x="23" y="10"/>
                  <a:pt x="24" y="10"/>
                  <a:pt x="24" y="10"/>
                </a:cubicBezTo>
                <a:cubicBezTo>
                  <a:pt x="24" y="9"/>
                  <a:pt x="24" y="9"/>
                  <a:pt x="24" y="8"/>
                </a:cubicBezTo>
                <a:close/>
                <a:moveTo>
                  <a:pt x="21" y="193"/>
                </a:moveTo>
                <a:cubicBezTo>
                  <a:pt x="22" y="192"/>
                  <a:pt x="22" y="192"/>
                  <a:pt x="21" y="192"/>
                </a:cubicBezTo>
                <a:cubicBezTo>
                  <a:pt x="21" y="192"/>
                  <a:pt x="21" y="192"/>
                  <a:pt x="21" y="193"/>
                </a:cubicBezTo>
                <a:close/>
                <a:moveTo>
                  <a:pt x="202" y="144"/>
                </a:moveTo>
                <a:cubicBezTo>
                  <a:pt x="202" y="144"/>
                  <a:pt x="201" y="144"/>
                  <a:pt x="201" y="144"/>
                </a:cubicBezTo>
                <a:cubicBezTo>
                  <a:pt x="201" y="145"/>
                  <a:pt x="201" y="145"/>
                  <a:pt x="201" y="146"/>
                </a:cubicBezTo>
                <a:cubicBezTo>
                  <a:pt x="201" y="146"/>
                  <a:pt x="202" y="146"/>
                  <a:pt x="202" y="146"/>
                </a:cubicBezTo>
                <a:cubicBezTo>
                  <a:pt x="202" y="145"/>
                  <a:pt x="202" y="145"/>
                  <a:pt x="202" y="144"/>
                </a:cubicBezTo>
                <a:close/>
                <a:moveTo>
                  <a:pt x="170" y="120"/>
                </a:moveTo>
                <a:cubicBezTo>
                  <a:pt x="170" y="120"/>
                  <a:pt x="170" y="120"/>
                  <a:pt x="170" y="120"/>
                </a:cubicBezTo>
                <a:cubicBezTo>
                  <a:pt x="170" y="120"/>
                  <a:pt x="170" y="121"/>
                  <a:pt x="170" y="121"/>
                </a:cubicBezTo>
                <a:cubicBezTo>
                  <a:pt x="170" y="121"/>
                  <a:pt x="170" y="121"/>
                  <a:pt x="170" y="121"/>
                </a:cubicBezTo>
                <a:cubicBezTo>
                  <a:pt x="170" y="121"/>
                  <a:pt x="170" y="120"/>
                  <a:pt x="170" y="120"/>
                </a:cubicBezTo>
                <a:close/>
                <a:moveTo>
                  <a:pt x="176" y="60"/>
                </a:moveTo>
                <a:cubicBezTo>
                  <a:pt x="176" y="60"/>
                  <a:pt x="176" y="60"/>
                  <a:pt x="176" y="60"/>
                </a:cubicBezTo>
                <a:cubicBezTo>
                  <a:pt x="176" y="61"/>
                  <a:pt x="176" y="61"/>
                  <a:pt x="176" y="62"/>
                </a:cubicBezTo>
                <a:cubicBezTo>
                  <a:pt x="176" y="61"/>
                  <a:pt x="176" y="61"/>
                  <a:pt x="176" y="60"/>
                </a:cubicBezTo>
                <a:close/>
                <a:moveTo>
                  <a:pt x="130" y="40"/>
                </a:moveTo>
                <a:cubicBezTo>
                  <a:pt x="130" y="41"/>
                  <a:pt x="130" y="41"/>
                  <a:pt x="129" y="41"/>
                </a:cubicBezTo>
                <a:cubicBezTo>
                  <a:pt x="130" y="41"/>
                  <a:pt x="129" y="42"/>
                  <a:pt x="130" y="42"/>
                </a:cubicBezTo>
                <a:cubicBezTo>
                  <a:pt x="130" y="41"/>
                  <a:pt x="130" y="41"/>
                  <a:pt x="130" y="40"/>
                </a:cubicBezTo>
                <a:close/>
                <a:moveTo>
                  <a:pt x="96" y="53"/>
                </a:moveTo>
                <a:cubicBezTo>
                  <a:pt x="97" y="54"/>
                  <a:pt x="97" y="54"/>
                  <a:pt x="97" y="54"/>
                </a:cubicBezTo>
                <a:cubicBezTo>
                  <a:pt x="97" y="53"/>
                  <a:pt x="97" y="53"/>
                  <a:pt x="97" y="53"/>
                </a:cubicBezTo>
                <a:cubicBezTo>
                  <a:pt x="97" y="53"/>
                  <a:pt x="97" y="53"/>
                  <a:pt x="96" y="53"/>
                </a:cubicBezTo>
                <a:close/>
                <a:moveTo>
                  <a:pt x="30" y="32"/>
                </a:moveTo>
                <a:cubicBezTo>
                  <a:pt x="29" y="32"/>
                  <a:pt x="29" y="32"/>
                  <a:pt x="29" y="33"/>
                </a:cubicBezTo>
                <a:cubicBezTo>
                  <a:pt x="30" y="33"/>
                  <a:pt x="30" y="32"/>
                  <a:pt x="30" y="32"/>
                </a:cubicBezTo>
                <a:close/>
                <a:moveTo>
                  <a:pt x="190" y="30"/>
                </a:moveTo>
                <a:cubicBezTo>
                  <a:pt x="190" y="30"/>
                  <a:pt x="190" y="31"/>
                  <a:pt x="190" y="31"/>
                </a:cubicBezTo>
                <a:cubicBezTo>
                  <a:pt x="190" y="30"/>
                  <a:pt x="190" y="30"/>
                  <a:pt x="190" y="29"/>
                </a:cubicBezTo>
                <a:cubicBezTo>
                  <a:pt x="190" y="29"/>
                  <a:pt x="190" y="29"/>
                  <a:pt x="190" y="29"/>
                </a:cubicBezTo>
                <a:cubicBezTo>
                  <a:pt x="190" y="30"/>
                  <a:pt x="190" y="30"/>
                  <a:pt x="190" y="30"/>
                </a:cubicBezTo>
                <a:close/>
                <a:moveTo>
                  <a:pt x="50" y="26"/>
                </a:moveTo>
                <a:cubicBezTo>
                  <a:pt x="49" y="26"/>
                  <a:pt x="49" y="26"/>
                  <a:pt x="49" y="26"/>
                </a:cubicBezTo>
                <a:cubicBezTo>
                  <a:pt x="49" y="26"/>
                  <a:pt x="49" y="26"/>
                  <a:pt x="50" y="26"/>
                </a:cubicBezTo>
                <a:close/>
                <a:moveTo>
                  <a:pt x="189" y="142"/>
                </a:moveTo>
                <a:cubicBezTo>
                  <a:pt x="189" y="142"/>
                  <a:pt x="189" y="142"/>
                  <a:pt x="189" y="142"/>
                </a:cubicBezTo>
                <a:cubicBezTo>
                  <a:pt x="189" y="141"/>
                  <a:pt x="189" y="141"/>
                  <a:pt x="189" y="140"/>
                </a:cubicBezTo>
                <a:cubicBezTo>
                  <a:pt x="189" y="140"/>
                  <a:pt x="188" y="140"/>
                  <a:pt x="188" y="140"/>
                </a:cubicBezTo>
                <a:cubicBezTo>
                  <a:pt x="188" y="141"/>
                  <a:pt x="188" y="141"/>
                  <a:pt x="189" y="142"/>
                </a:cubicBezTo>
                <a:close/>
                <a:moveTo>
                  <a:pt x="81" y="137"/>
                </a:moveTo>
                <a:cubicBezTo>
                  <a:pt x="81" y="137"/>
                  <a:pt x="81" y="137"/>
                  <a:pt x="81" y="136"/>
                </a:cubicBezTo>
                <a:cubicBezTo>
                  <a:pt x="81" y="137"/>
                  <a:pt x="81" y="137"/>
                  <a:pt x="81" y="137"/>
                </a:cubicBezTo>
                <a:close/>
                <a:moveTo>
                  <a:pt x="176" y="157"/>
                </a:moveTo>
                <a:cubicBezTo>
                  <a:pt x="176" y="157"/>
                  <a:pt x="176" y="157"/>
                  <a:pt x="176" y="157"/>
                </a:cubicBezTo>
                <a:cubicBezTo>
                  <a:pt x="176" y="156"/>
                  <a:pt x="176" y="156"/>
                  <a:pt x="177" y="156"/>
                </a:cubicBezTo>
                <a:cubicBezTo>
                  <a:pt x="176" y="156"/>
                  <a:pt x="176" y="156"/>
                  <a:pt x="176" y="156"/>
                </a:cubicBezTo>
                <a:cubicBezTo>
                  <a:pt x="176" y="156"/>
                  <a:pt x="176" y="157"/>
                  <a:pt x="176" y="157"/>
                </a:cubicBezTo>
                <a:close/>
                <a:moveTo>
                  <a:pt x="33" y="88"/>
                </a:moveTo>
                <a:cubicBezTo>
                  <a:pt x="32" y="88"/>
                  <a:pt x="32" y="88"/>
                  <a:pt x="32" y="88"/>
                </a:cubicBezTo>
                <a:cubicBezTo>
                  <a:pt x="32" y="88"/>
                  <a:pt x="32" y="89"/>
                  <a:pt x="32" y="89"/>
                </a:cubicBezTo>
                <a:cubicBezTo>
                  <a:pt x="32" y="89"/>
                  <a:pt x="32" y="89"/>
                  <a:pt x="32" y="89"/>
                </a:cubicBezTo>
                <a:cubicBezTo>
                  <a:pt x="32" y="89"/>
                  <a:pt x="32" y="88"/>
                  <a:pt x="33" y="88"/>
                </a:cubicBezTo>
                <a:close/>
                <a:moveTo>
                  <a:pt x="92" y="88"/>
                </a:moveTo>
                <a:cubicBezTo>
                  <a:pt x="92" y="88"/>
                  <a:pt x="92" y="88"/>
                  <a:pt x="92" y="88"/>
                </a:cubicBezTo>
                <a:cubicBezTo>
                  <a:pt x="92" y="88"/>
                  <a:pt x="93" y="88"/>
                  <a:pt x="93" y="87"/>
                </a:cubicBezTo>
                <a:cubicBezTo>
                  <a:pt x="93" y="87"/>
                  <a:pt x="93" y="87"/>
                  <a:pt x="93" y="87"/>
                </a:cubicBezTo>
                <a:cubicBezTo>
                  <a:pt x="92" y="87"/>
                  <a:pt x="92" y="88"/>
                  <a:pt x="92" y="88"/>
                </a:cubicBezTo>
                <a:close/>
                <a:moveTo>
                  <a:pt x="183" y="136"/>
                </a:moveTo>
                <a:cubicBezTo>
                  <a:pt x="183" y="136"/>
                  <a:pt x="183" y="136"/>
                  <a:pt x="184" y="136"/>
                </a:cubicBezTo>
                <a:cubicBezTo>
                  <a:pt x="184" y="136"/>
                  <a:pt x="183" y="135"/>
                  <a:pt x="183" y="135"/>
                </a:cubicBezTo>
                <a:cubicBezTo>
                  <a:pt x="183" y="135"/>
                  <a:pt x="183" y="135"/>
                  <a:pt x="183" y="135"/>
                </a:cubicBezTo>
                <a:cubicBezTo>
                  <a:pt x="183" y="135"/>
                  <a:pt x="183" y="136"/>
                  <a:pt x="183" y="136"/>
                </a:cubicBezTo>
                <a:close/>
                <a:moveTo>
                  <a:pt x="191" y="91"/>
                </a:moveTo>
                <a:cubicBezTo>
                  <a:pt x="191" y="91"/>
                  <a:pt x="191" y="91"/>
                  <a:pt x="191" y="91"/>
                </a:cubicBezTo>
                <a:cubicBezTo>
                  <a:pt x="191" y="91"/>
                  <a:pt x="192" y="91"/>
                  <a:pt x="192" y="91"/>
                </a:cubicBezTo>
                <a:cubicBezTo>
                  <a:pt x="192" y="91"/>
                  <a:pt x="192" y="90"/>
                  <a:pt x="192" y="90"/>
                </a:cubicBezTo>
                <a:cubicBezTo>
                  <a:pt x="192" y="91"/>
                  <a:pt x="191" y="91"/>
                  <a:pt x="191" y="91"/>
                </a:cubicBezTo>
                <a:close/>
                <a:moveTo>
                  <a:pt x="152" y="71"/>
                </a:moveTo>
                <a:cubicBezTo>
                  <a:pt x="153" y="71"/>
                  <a:pt x="153" y="71"/>
                  <a:pt x="153" y="70"/>
                </a:cubicBezTo>
                <a:cubicBezTo>
                  <a:pt x="153" y="71"/>
                  <a:pt x="153" y="71"/>
                  <a:pt x="152" y="71"/>
                </a:cubicBezTo>
                <a:close/>
                <a:moveTo>
                  <a:pt x="65" y="23"/>
                </a:moveTo>
                <a:cubicBezTo>
                  <a:pt x="66" y="24"/>
                  <a:pt x="66" y="24"/>
                  <a:pt x="66" y="24"/>
                </a:cubicBezTo>
                <a:cubicBezTo>
                  <a:pt x="66" y="23"/>
                  <a:pt x="66" y="23"/>
                  <a:pt x="66" y="23"/>
                </a:cubicBezTo>
                <a:cubicBezTo>
                  <a:pt x="66" y="23"/>
                  <a:pt x="66" y="23"/>
                  <a:pt x="66" y="23"/>
                </a:cubicBezTo>
                <a:cubicBezTo>
                  <a:pt x="66" y="23"/>
                  <a:pt x="66" y="23"/>
                  <a:pt x="65" y="23"/>
                </a:cubicBezTo>
                <a:close/>
                <a:moveTo>
                  <a:pt x="39" y="134"/>
                </a:moveTo>
                <a:cubicBezTo>
                  <a:pt x="39" y="134"/>
                  <a:pt x="40" y="134"/>
                  <a:pt x="39" y="133"/>
                </a:cubicBezTo>
                <a:cubicBezTo>
                  <a:pt x="39" y="134"/>
                  <a:pt x="39" y="134"/>
                  <a:pt x="39" y="134"/>
                </a:cubicBezTo>
                <a:close/>
                <a:moveTo>
                  <a:pt x="198" y="177"/>
                </a:moveTo>
                <a:cubicBezTo>
                  <a:pt x="199" y="177"/>
                  <a:pt x="199" y="177"/>
                  <a:pt x="199" y="177"/>
                </a:cubicBezTo>
                <a:cubicBezTo>
                  <a:pt x="199" y="177"/>
                  <a:pt x="198" y="177"/>
                  <a:pt x="198" y="177"/>
                </a:cubicBezTo>
                <a:cubicBezTo>
                  <a:pt x="198" y="177"/>
                  <a:pt x="198" y="177"/>
                  <a:pt x="198" y="177"/>
                </a:cubicBezTo>
                <a:cubicBezTo>
                  <a:pt x="198" y="177"/>
                  <a:pt x="198" y="177"/>
                  <a:pt x="198" y="177"/>
                </a:cubicBezTo>
                <a:close/>
                <a:moveTo>
                  <a:pt x="147" y="131"/>
                </a:moveTo>
                <a:cubicBezTo>
                  <a:pt x="147" y="131"/>
                  <a:pt x="147" y="131"/>
                  <a:pt x="147" y="131"/>
                </a:cubicBezTo>
                <a:cubicBezTo>
                  <a:pt x="147" y="131"/>
                  <a:pt x="147" y="130"/>
                  <a:pt x="148" y="130"/>
                </a:cubicBezTo>
                <a:cubicBezTo>
                  <a:pt x="147" y="130"/>
                  <a:pt x="147" y="130"/>
                  <a:pt x="147" y="130"/>
                </a:cubicBezTo>
                <a:cubicBezTo>
                  <a:pt x="147" y="130"/>
                  <a:pt x="147" y="130"/>
                  <a:pt x="147" y="131"/>
                </a:cubicBezTo>
                <a:close/>
                <a:moveTo>
                  <a:pt x="174" y="7"/>
                </a:moveTo>
                <a:cubicBezTo>
                  <a:pt x="174" y="7"/>
                  <a:pt x="174" y="7"/>
                  <a:pt x="174" y="7"/>
                </a:cubicBezTo>
                <a:cubicBezTo>
                  <a:pt x="174" y="7"/>
                  <a:pt x="174" y="7"/>
                  <a:pt x="173" y="7"/>
                </a:cubicBezTo>
                <a:cubicBezTo>
                  <a:pt x="173" y="7"/>
                  <a:pt x="173" y="7"/>
                  <a:pt x="173" y="7"/>
                </a:cubicBezTo>
                <a:cubicBezTo>
                  <a:pt x="174" y="7"/>
                  <a:pt x="174" y="7"/>
                  <a:pt x="174" y="7"/>
                </a:cubicBezTo>
                <a:close/>
                <a:moveTo>
                  <a:pt x="32" y="73"/>
                </a:moveTo>
                <a:cubicBezTo>
                  <a:pt x="31" y="73"/>
                  <a:pt x="31" y="73"/>
                  <a:pt x="31" y="73"/>
                </a:cubicBezTo>
                <a:cubicBezTo>
                  <a:pt x="31" y="73"/>
                  <a:pt x="31" y="73"/>
                  <a:pt x="31" y="73"/>
                </a:cubicBezTo>
                <a:cubicBezTo>
                  <a:pt x="31" y="73"/>
                  <a:pt x="31" y="73"/>
                  <a:pt x="31" y="73"/>
                </a:cubicBezTo>
                <a:cubicBezTo>
                  <a:pt x="31" y="73"/>
                  <a:pt x="31" y="73"/>
                  <a:pt x="32" y="73"/>
                </a:cubicBezTo>
                <a:close/>
                <a:moveTo>
                  <a:pt x="117" y="26"/>
                </a:moveTo>
                <a:cubicBezTo>
                  <a:pt x="118" y="26"/>
                  <a:pt x="118" y="26"/>
                  <a:pt x="118" y="26"/>
                </a:cubicBezTo>
                <a:cubicBezTo>
                  <a:pt x="118" y="26"/>
                  <a:pt x="118" y="26"/>
                  <a:pt x="118" y="26"/>
                </a:cubicBezTo>
                <a:cubicBezTo>
                  <a:pt x="118" y="26"/>
                  <a:pt x="118" y="26"/>
                  <a:pt x="118" y="25"/>
                </a:cubicBezTo>
                <a:cubicBezTo>
                  <a:pt x="118" y="26"/>
                  <a:pt x="118" y="26"/>
                  <a:pt x="117" y="26"/>
                </a:cubicBezTo>
                <a:close/>
                <a:moveTo>
                  <a:pt x="232" y="53"/>
                </a:moveTo>
                <a:cubicBezTo>
                  <a:pt x="232" y="53"/>
                  <a:pt x="233" y="53"/>
                  <a:pt x="233" y="53"/>
                </a:cubicBezTo>
                <a:cubicBezTo>
                  <a:pt x="233" y="53"/>
                  <a:pt x="233" y="52"/>
                  <a:pt x="233" y="52"/>
                </a:cubicBezTo>
                <a:cubicBezTo>
                  <a:pt x="232" y="52"/>
                  <a:pt x="232" y="52"/>
                  <a:pt x="232" y="52"/>
                </a:cubicBezTo>
                <a:cubicBezTo>
                  <a:pt x="232" y="52"/>
                  <a:pt x="232" y="53"/>
                  <a:pt x="232" y="53"/>
                </a:cubicBezTo>
                <a:close/>
                <a:moveTo>
                  <a:pt x="98" y="124"/>
                </a:moveTo>
                <a:cubicBezTo>
                  <a:pt x="98" y="124"/>
                  <a:pt x="98" y="124"/>
                  <a:pt x="98" y="123"/>
                </a:cubicBezTo>
                <a:cubicBezTo>
                  <a:pt x="98" y="124"/>
                  <a:pt x="98" y="124"/>
                  <a:pt x="97" y="124"/>
                </a:cubicBezTo>
                <a:cubicBezTo>
                  <a:pt x="98" y="124"/>
                  <a:pt x="98" y="124"/>
                  <a:pt x="98" y="124"/>
                </a:cubicBezTo>
                <a:cubicBezTo>
                  <a:pt x="98" y="124"/>
                  <a:pt x="98" y="124"/>
                  <a:pt x="98" y="124"/>
                </a:cubicBezTo>
                <a:close/>
                <a:moveTo>
                  <a:pt x="54" y="29"/>
                </a:moveTo>
                <a:cubicBezTo>
                  <a:pt x="54" y="29"/>
                  <a:pt x="54" y="28"/>
                  <a:pt x="54" y="28"/>
                </a:cubicBezTo>
                <a:cubicBezTo>
                  <a:pt x="53" y="28"/>
                  <a:pt x="53" y="28"/>
                  <a:pt x="52" y="28"/>
                </a:cubicBezTo>
                <a:cubicBezTo>
                  <a:pt x="52" y="28"/>
                  <a:pt x="52" y="29"/>
                  <a:pt x="52" y="29"/>
                </a:cubicBezTo>
                <a:cubicBezTo>
                  <a:pt x="53" y="29"/>
                  <a:pt x="53" y="29"/>
                  <a:pt x="54" y="29"/>
                </a:cubicBezTo>
                <a:close/>
              </a:path>
            </a:pathLst>
          </a:custGeom>
          <a:solidFill>
            <a:schemeClr val="bg1">
              <a:lumMod val="6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nvGrpSpPr>
          <p:cNvPr id="11" name="组合 10"/>
          <p:cNvGrpSpPr/>
          <p:nvPr/>
        </p:nvGrpSpPr>
        <p:grpSpPr>
          <a:xfrm>
            <a:off x="1864346" y="140245"/>
            <a:ext cx="8217251" cy="898521"/>
            <a:chOff x="6007365" y="2953470"/>
            <a:chExt cx="4065269" cy="1649404"/>
          </a:xfrm>
        </p:grpSpPr>
        <p:grpSp>
          <p:nvGrpSpPr>
            <p:cNvPr id="12" name="组合 11"/>
            <p:cNvGrpSpPr/>
            <p:nvPr/>
          </p:nvGrpSpPr>
          <p:grpSpPr>
            <a:xfrm flipH="1">
              <a:off x="6007365" y="2953470"/>
              <a:ext cx="4065269" cy="1649404"/>
              <a:chOff x="-381285" y="1598335"/>
              <a:chExt cx="7192764" cy="4359055"/>
            </a:xfrm>
          </p:grpSpPr>
          <p:sp>
            <p:nvSpPr>
              <p:cNvPr id="14" name="六边形 13"/>
              <p:cNvSpPr/>
              <p:nvPr/>
            </p:nvSpPr>
            <p:spPr>
              <a:xfrm>
                <a:off x="-381285" y="1598335"/>
                <a:ext cx="7192764" cy="4359055"/>
              </a:xfrm>
              <a:prstGeom prst="hexagon">
                <a:avLst/>
              </a:prstGeom>
              <a:gradFill flip="none" rotWithShape="1">
                <a:gsLst>
                  <a:gs pos="0">
                    <a:schemeClr val="bg1"/>
                  </a:gs>
                  <a:gs pos="100000">
                    <a:srgbClr val="E0E0E0"/>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chemeClr val="accent1"/>
                  </a:solidFill>
                </a:endParaRPr>
              </a:p>
            </p:txBody>
          </p:sp>
          <p:sp>
            <p:nvSpPr>
              <p:cNvPr id="15" name="六边形 14"/>
              <p:cNvSpPr/>
              <p:nvPr/>
            </p:nvSpPr>
            <p:spPr>
              <a:xfrm>
                <a:off x="-236257" y="2208283"/>
                <a:ext cx="6803374" cy="3409560"/>
              </a:xfrm>
              <a:prstGeom prst="hexagon">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chemeClr val="accent1"/>
                  </a:solidFill>
                </a:endParaRPr>
              </a:p>
            </p:txBody>
          </p:sp>
        </p:grpSp>
        <p:sp>
          <p:nvSpPr>
            <p:cNvPr id="13" name="TextBox 2"/>
            <p:cNvSpPr txBox="1"/>
            <p:nvPr/>
          </p:nvSpPr>
          <p:spPr>
            <a:xfrm>
              <a:off x="6299631" y="3415909"/>
              <a:ext cx="3691035" cy="903972"/>
            </a:xfrm>
            <a:prstGeom prst="rect">
              <a:avLst/>
            </a:prstGeom>
            <a:noFill/>
          </p:spPr>
          <p:txBody>
            <a:bodyPr wrap="square" rtlCol="0">
              <a:spAutoFit/>
            </a:bodyPr>
            <a:lstStyle/>
            <a:p>
              <a:r>
                <a:rPr lang="zh-CN" altLang="en-US" sz="2600" b="1" dirty="0">
                  <a:solidFill>
                    <a:srgbClr val="FF0000"/>
                  </a:solidFill>
                  <a:latin typeface="微软雅黑" panose="020B0503020204020204" pitchFamily="34" charset="-122"/>
                  <a:ea typeface="微软雅黑" panose="020B0503020204020204" pitchFamily="34" charset="-122"/>
                </a:rPr>
                <a:t>普通高中历史教科书必修</a:t>
              </a:r>
              <a:r>
                <a:rPr lang="en-US" altLang="zh-CN" sz="2600" b="1" dirty="0">
                  <a:solidFill>
                    <a:srgbClr val="FF0000"/>
                  </a:solidFill>
                  <a:latin typeface="微软雅黑" panose="020B0503020204020204" pitchFamily="34" charset="-122"/>
                  <a:ea typeface="微软雅黑" panose="020B0503020204020204" pitchFamily="34" charset="-122"/>
                </a:rPr>
                <a:t>《</a:t>
              </a:r>
              <a:r>
                <a:rPr lang="zh-CN" altLang="en-US" sz="2600" b="1" dirty="0">
                  <a:solidFill>
                    <a:srgbClr val="FF0000"/>
                  </a:solidFill>
                  <a:latin typeface="微软雅黑" panose="020B0503020204020204" pitchFamily="34" charset="-122"/>
                  <a:ea typeface="微软雅黑" panose="020B0503020204020204" pitchFamily="34" charset="-122"/>
                </a:rPr>
                <a:t>中外历史刚要（下）</a:t>
              </a:r>
              <a:r>
                <a:rPr lang="en-US" altLang="zh-CN" sz="2600" b="1" dirty="0">
                  <a:solidFill>
                    <a:srgbClr val="FF0000"/>
                  </a:solidFill>
                  <a:latin typeface="微软雅黑" panose="020B0503020204020204" pitchFamily="34" charset="-122"/>
                  <a:ea typeface="微软雅黑" panose="020B0503020204020204" pitchFamily="34" charset="-122"/>
                </a:rPr>
                <a:t>》</a:t>
              </a:r>
              <a:endParaRPr lang="zh-CN" altLang="en-US" sz="2600" b="1" dirty="0">
                <a:solidFill>
                  <a:srgbClr val="FF0000"/>
                </a:solidFill>
                <a:latin typeface="微软雅黑" panose="020B0503020204020204" pitchFamily="34" charset="-122"/>
                <a:ea typeface="微软雅黑" panose="020B0503020204020204" pitchFamily="34" charset="-122"/>
              </a:endParaRPr>
            </a:p>
          </p:txBody>
        </p:sp>
      </p:grpSp>
      <p:sp>
        <p:nvSpPr>
          <p:cNvPr id="20" name="AutoShape 4"/>
          <p:cNvSpPr>
            <a:spLocks noChangeArrowheads="1"/>
          </p:cNvSpPr>
          <p:nvPr/>
        </p:nvSpPr>
        <p:spPr bwMode="gray">
          <a:xfrm>
            <a:off x="2269243" y="2929502"/>
            <a:ext cx="8557982" cy="1271587"/>
          </a:xfrm>
          <a:prstGeom prst="roundRect">
            <a:avLst>
              <a:gd name="adj" fmla="val 16667"/>
            </a:avLst>
          </a:prstGeom>
          <a:gradFill rotWithShape="1">
            <a:gsLst>
              <a:gs pos="0">
                <a:schemeClr val="accent1"/>
              </a:gs>
              <a:gs pos="100000">
                <a:schemeClr val="accent1">
                  <a:gamma/>
                  <a:shade val="0"/>
                  <a:invGamma/>
                  <a:alpha val="0"/>
                </a:schemeClr>
              </a:gs>
            </a:gsLst>
            <a:lin ang="0" scaled="1"/>
          </a:gradFill>
          <a:ln w="25400" algn="ctr">
            <a:solidFill>
              <a:schemeClr val="accent1"/>
            </a:solidFill>
            <a:round/>
          </a:ln>
          <a:effectLst/>
        </p:spPr>
        <p:txBody>
          <a:bodyPr wrap="none" anchor="ctr"/>
          <a:lstStyle/>
          <a:p>
            <a:r>
              <a:rPr lang="en-US" altLang="zh-CN" sz="2400" dirty="0">
                <a:solidFill>
                  <a:srgbClr val="FF3300"/>
                </a:solidFill>
                <a:latin typeface="微软雅黑" panose="020B0503020204020204" pitchFamily="34" charset="-122"/>
                <a:ea typeface="微软雅黑" panose="020B0503020204020204" pitchFamily="34" charset="-122"/>
              </a:rPr>
              <a:t>1.</a:t>
            </a:r>
            <a:r>
              <a:rPr lang="zh-CN" altLang="en-US" sz="2400" dirty="0">
                <a:solidFill>
                  <a:srgbClr val="FF3300"/>
                </a:solidFill>
                <a:latin typeface="微软雅黑" panose="020B0503020204020204" pitchFamily="34" charset="-122"/>
                <a:ea typeface="微软雅黑" panose="020B0503020204020204" pitchFamily="34" charset="-122"/>
              </a:rPr>
              <a:t>了解中古时期亚洲地区不同国家、民族、宗教和社会的变化。</a:t>
            </a:r>
            <a:endParaRPr lang="en-US" altLang="zh-CN" sz="2400" dirty="0">
              <a:solidFill>
                <a:srgbClr val="FF3300"/>
              </a:solidFill>
              <a:latin typeface="微软雅黑" panose="020B0503020204020204" pitchFamily="34" charset="-122"/>
              <a:ea typeface="微软雅黑" panose="020B0503020204020204" pitchFamily="34" charset="-122"/>
            </a:endParaRPr>
          </a:p>
          <a:p>
            <a:r>
              <a:rPr lang="en-US" altLang="zh-CN" sz="2400" dirty="0">
                <a:solidFill>
                  <a:srgbClr val="FF3300"/>
                </a:solidFill>
                <a:latin typeface="微软雅黑" panose="020B0503020204020204" pitchFamily="34" charset="-122"/>
                <a:ea typeface="微软雅黑" panose="020B0503020204020204" pitchFamily="34" charset="-122"/>
              </a:rPr>
              <a:t>2.</a:t>
            </a:r>
            <a:r>
              <a:rPr lang="zh-CN" altLang="en-US" sz="2400" dirty="0">
                <a:solidFill>
                  <a:srgbClr val="FF3300"/>
                </a:solidFill>
                <a:latin typeface="微软雅黑" panose="020B0503020204020204" pitchFamily="34" charset="-122"/>
                <a:ea typeface="微软雅黑" panose="020B0503020204020204" pitchFamily="34" charset="-122"/>
              </a:rPr>
              <a:t>认识中古时期世界各区域文明的多元面貌。</a:t>
            </a:r>
          </a:p>
        </p:txBody>
      </p:sp>
      <p:sp>
        <p:nvSpPr>
          <p:cNvPr id="21" name="AutoShape 6"/>
          <p:cNvSpPr>
            <a:spLocks noChangeArrowheads="1"/>
          </p:cNvSpPr>
          <p:nvPr/>
        </p:nvSpPr>
        <p:spPr bwMode="gray">
          <a:xfrm>
            <a:off x="2247711" y="2406951"/>
            <a:ext cx="2646591" cy="735747"/>
          </a:xfrm>
          <a:prstGeom prst="roundRect">
            <a:avLst>
              <a:gd name="adj" fmla="val 50000"/>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25400" algn="ctr">
            <a:noFill/>
            <a:round/>
          </a:ln>
          <a:effectLst>
            <a:outerShdw dist="17961" dir="2700000" algn="ctr" rotWithShape="0">
              <a:schemeClr val="bg2"/>
            </a:outerShdw>
          </a:effectLst>
        </p:spPr>
        <p:txBody>
          <a:bodyPr wrap="square">
            <a:spAutoFit/>
          </a:bodyPr>
          <a:lstStyle/>
          <a:p>
            <a:pPr algn="ctr" eaLnBrk="0" hangingPunct="0">
              <a:defRPr/>
            </a:pPr>
            <a:r>
              <a:rPr lang="zh-CN" altLang="en-US" sz="2800" dirty="0">
                <a:latin typeface="Verdana" panose="020B0604030504040204" pitchFamily="34" charset="0"/>
                <a:ea typeface="Gulim" panose="020B0600000101010101" pitchFamily="34" charset="-127"/>
              </a:rPr>
              <a:t>课程标准</a:t>
            </a:r>
            <a:endParaRPr lang="en-US" altLang="ko-KR" sz="2800" dirty="0">
              <a:latin typeface="Verdana" panose="020B0604030504040204" pitchFamily="34" charset="0"/>
              <a:ea typeface="Gulim" panose="020B0600000101010101" pitchFamily="34" charset="-127"/>
            </a:endParaRPr>
          </a:p>
        </p:txBody>
      </p:sp>
      <p:pic>
        <p:nvPicPr>
          <p:cNvPr id="22" name="Picture 8" descr="leav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gray">
          <a:xfrm rot="18900000">
            <a:off x="2476604" y="2585860"/>
            <a:ext cx="208475" cy="316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图片 7"/>
          <p:cNvPicPr>
            <a:picLocks noChangeAspect="1"/>
          </p:cNvPicPr>
          <p:nvPr/>
        </p:nvPicPr>
        <p:blipFill>
          <a:blip r:embed="rId6" cstate="print"/>
          <a:stretch>
            <a:fillRect/>
          </a:stretch>
        </p:blipFill>
        <p:spPr>
          <a:xfrm>
            <a:off x="9864902" y="5575877"/>
            <a:ext cx="1073151" cy="1074739"/>
          </a:xfrm>
          <a:prstGeom prst="rect">
            <a:avLst/>
          </a:prstGeom>
          <a:noFill/>
          <a:ln w="9525">
            <a:noFill/>
          </a:ln>
        </p:spPr>
      </p:pic>
      <p:sp>
        <p:nvSpPr>
          <p:cNvPr id="2" name="矩形 1"/>
          <p:cNvSpPr/>
          <p:nvPr/>
        </p:nvSpPr>
        <p:spPr>
          <a:xfrm>
            <a:off x="2269807" y="1368227"/>
            <a:ext cx="8582025" cy="831850"/>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4000" b="1">
                <a:ln cap="flat" cmpd="sng">
                  <a:solidFill>
                    <a:schemeClr val="bg1"/>
                  </a:solidFill>
                  <a:prstDash val="solid"/>
                  <a:headEnd type="none" w="med" len="med"/>
                  <a:tailEnd type="none" w="med" len="med"/>
                </a:ln>
                <a:pattFill prst="pct90">
                  <a:fgClr>
                    <a:srgbClr val="A50021"/>
                  </a:fgClr>
                  <a:bgClr>
                    <a:srgbClr val="FFFFFF"/>
                  </a:bgClr>
                </a:pattFill>
                <a:effectLst>
                  <a:outerShdw dist="35921" dir="2699999" algn="ctr" rotWithShape="0">
                    <a:srgbClr val="808080">
                      <a:alpha val="80000"/>
                    </a:srgbClr>
                  </a:outerShdw>
                </a:effectLst>
                <a:latin typeface="华文行楷" panose="02010800040101010101" pitchFamily="2" charset="-122"/>
                <a:ea typeface="华文行楷" panose="02010800040101010101" pitchFamily="2" charset="-122"/>
              </a:rPr>
              <a:t>第</a:t>
            </a:r>
            <a:r>
              <a:rPr lang="en-US" altLang="zh-CN" sz="4000" b="1">
                <a:ln cap="flat" cmpd="sng">
                  <a:solidFill>
                    <a:schemeClr val="bg1"/>
                  </a:solidFill>
                  <a:prstDash val="solid"/>
                  <a:headEnd type="none" w="med" len="med"/>
                  <a:tailEnd type="none" w="med" len="med"/>
                </a:ln>
                <a:pattFill prst="pct90">
                  <a:fgClr>
                    <a:srgbClr val="A50021"/>
                  </a:fgClr>
                  <a:bgClr>
                    <a:srgbClr val="FFFFFF"/>
                  </a:bgClr>
                </a:pattFill>
                <a:effectLst>
                  <a:outerShdw dist="35921" dir="2699999" algn="ctr" rotWithShape="0">
                    <a:srgbClr val="808080">
                      <a:alpha val="80000"/>
                    </a:srgbClr>
                  </a:outerShdw>
                </a:effectLst>
                <a:latin typeface="华文行楷" panose="02010800040101010101" pitchFamily="2" charset="-122"/>
                <a:ea typeface="华文行楷" panose="02010800040101010101" pitchFamily="2" charset="-122"/>
              </a:rPr>
              <a:t>4</a:t>
            </a:r>
            <a:r>
              <a:rPr lang="zh-CN" altLang="en-US" sz="4000" b="1">
                <a:ln cap="flat" cmpd="sng">
                  <a:solidFill>
                    <a:schemeClr val="bg1"/>
                  </a:solidFill>
                  <a:prstDash val="solid"/>
                  <a:headEnd type="none" w="med" len="med"/>
                  <a:tailEnd type="none" w="med" len="med"/>
                </a:ln>
                <a:pattFill prst="pct90">
                  <a:fgClr>
                    <a:srgbClr val="A50021"/>
                  </a:fgClr>
                  <a:bgClr>
                    <a:srgbClr val="FFFFFF"/>
                  </a:bgClr>
                </a:pattFill>
                <a:effectLst>
                  <a:outerShdw dist="35921" dir="2699999" algn="ctr" rotWithShape="0">
                    <a:srgbClr val="808080">
                      <a:alpha val="80000"/>
                    </a:srgbClr>
                  </a:outerShdw>
                </a:effectLst>
                <a:latin typeface="华文行楷" panose="02010800040101010101" pitchFamily="2" charset="-122"/>
                <a:ea typeface="华文行楷" panose="02010800040101010101" pitchFamily="2" charset="-122"/>
              </a:rPr>
              <a:t>课 中古时期的亚洲</a:t>
            </a:r>
          </a:p>
        </p:txBody>
      </p:sp>
      <p:sp>
        <p:nvSpPr>
          <p:cNvPr id="24" name="Freeform 16"/>
          <p:cNvSpPr/>
          <p:nvPr/>
        </p:nvSpPr>
        <p:spPr bwMode="auto">
          <a:xfrm>
            <a:off x="4559828" y="4958550"/>
            <a:ext cx="2192633" cy="922216"/>
          </a:xfrm>
          <a:custGeom>
            <a:avLst/>
            <a:gdLst>
              <a:gd name="T0" fmla="*/ 540 w 792"/>
              <a:gd name="T1" fmla="*/ 412 h 424"/>
              <a:gd name="T2" fmla="*/ 503 w 792"/>
              <a:gd name="T3" fmla="*/ 407 h 424"/>
              <a:gd name="T4" fmla="*/ 467 w 792"/>
              <a:gd name="T5" fmla="*/ 400 h 424"/>
              <a:gd name="T6" fmla="*/ 392 w 792"/>
              <a:gd name="T7" fmla="*/ 381 h 424"/>
              <a:gd name="T8" fmla="*/ 332 w 792"/>
              <a:gd name="T9" fmla="*/ 331 h 424"/>
              <a:gd name="T10" fmla="*/ 576 w 792"/>
              <a:gd name="T11" fmla="*/ 117 h 424"/>
              <a:gd name="T12" fmla="*/ 688 w 792"/>
              <a:gd name="T13" fmla="*/ 65 h 424"/>
              <a:gd name="T14" fmla="*/ 752 w 792"/>
              <a:gd name="T15" fmla="*/ 38 h 424"/>
              <a:gd name="T16" fmla="*/ 789 w 792"/>
              <a:gd name="T17" fmla="*/ 14 h 424"/>
              <a:gd name="T18" fmla="*/ 775 w 792"/>
              <a:gd name="T19" fmla="*/ 6 h 424"/>
              <a:gd name="T20" fmla="*/ 648 w 792"/>
              <a:gd name="T21" fmla="*/ 1 h 424"/>
              <a:gd name="T22" fmla="*/ 617 w 792"/>
              <a:gd name="T23" fmla="*/ 2 h 424"/>
              <a:gd name="T24" fmla="*/ 591 w 792"/>
              <a:gd name="T25" fmla="*/ 4 h 424"/>
              <a:gd name="T26" fmla="*/ 386 w 792"/>
              <a:gd name="T27" fmla="*/ 17 h 424"/>
              <a:gd name="T28" fmla="*/ 123 w 792"/>
              <a:gd name="T29" fmla="*/ 44 h 424"/>
              <a:gd name="T30" fmla="*/ 186 w 792"/>
              <a:gd name="T31" fmla="*/ 35 h 424"/>
              <a:gd name="T32" fmla="*/ 123 w 792"/>
              <a:gd name="T33" fmla="*/ 44 h 424"/>
              <a:gd name="T34" fmla="*/ 49 w 792"/>
              <a:gd name="T35" fmla="*/ 53 h 424"/>
              <a:gd name="T36" fmla="*/ 37 w 792"/>
              <a:gd name="T37" fmla="*/ 53 h 424"/>
              <a:gd name="T38" fmla="*/ 27 w 792"/>
              <a:gd name="T39" fmla="*/ 58 h 424"/>
              <a:gd name="T40" fmla="*/ 60 w 792"/>
              <a:gd name="T41" fmla="*/ 58 h 424"/>
              <a:gd name="T42" fmla="*/ 187 w 792"/>
              <a:gd name="T43" fmla="*/ 44 h 424"/>
              <a:gd name="T44" fmla="*/ 362 w 792"/>
              <a:gd name="T45" fmla="*/ 26 h 424"/>
              <a:gd name="T46" fmla="*/ 464 w 792"/>
              <a:gd name="T47" fmla="*/ 18 h 424"/>
              <a:gd name="T48" fmla="*/ 764 w 792"/>
              <a:gd name="T49" fmla="*/ 12 h 424"/>
              <a:gd name="T50" fmla="*/ 765 w 792"/>
              <a:gd name="T51" fmla="*/ 25 h 424"/>
              <a:gd name="T52" fmla="*/ 572 w 792"/>
              <a:gd name="T53" fmla="*/ 111 h 424"/>
              <a:gd name="T54" fmla="*/ 571 w 792"/>
              <a:gd name="T55" fmla="*/ 112 h 424"/>
              <a:gd name="T56" fmla="*/ 551 w 792"/>
              <a:gd name="T57" fmla="*/ 123 h 424"/>
              <a:gd name="T58" fmla="*/ 397 w 792"/>
              <a:gd name="T59" fmla="*/ 228 h 424"/>
              <a:gd name="T60" fmla="*/ 328 w 792"/>
              <a:gd name="T61" fmla="*/ 317 h 424"/>
              <a:gd name="T62" fmla="*/ 418 w 792"/>
              <a:gd name="T63" fmla="*/ 395 h 424"/>
              <a:gd name="T64" fmla="*/ 537 w 792"/>
              <a:gd name="T65" fmla="*/ 41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2" h="424">
                <a:moveTo>
                  <a:pt x="483" y="406"/>
                </a:moveTo>
                <a:cubicBezTo>
                  <a:pt x="493" y="407"/>
                  <a:pt x="546" y="414"/>
                  <a:pt x="540" y="412"/>
                </a:cubicBezTo>
                <a:cubicBezTo>
                  <a:pt x="538" y="412"/>
                  <a:pt x="536" y="411"/>
                  <a:pt x="530" y="410"/>
                </a:cubicBezTo>
                <a:cubicBezTo>
                  <a:pt x="521" y="409"/>
                  <a:pt x="512" y="409"/>
                  <a:pt x="503" y="407"/>
                </a:cubicBezTo>
                <a:cubicBezTo>
                  <a:pt x="436" y="397"/>
                  <a:pt x="531" y="411"/>
                  <a:pt x="486" y="403"/>
                </a:cubicBezTo>
                <a:cubicBezTo>
                  <a:pt x="476" y="402"/>
                  <a:pt x="471" y="401"/>
                  <a:pt x="467" y="400"/>
                </a:cubicBezTo>
                <a:cubicBezTo>
                  <a:pt x="445" y="397"/>
                  <a:pt x="452" y="398"/>
                  <a:pt x="464" y="401"/>
                </a:cubicBezTo>
                <a:cubicBezTo>
                  <a:pt x="401" y="388"/>
                  <a:pt x="426" y="391"/>
                  <a:pt x="392" y="381"/>
                </a:cubicBezTo>
                <a:cubicBezTo>
                  <a:pt x="348" y="363"/>
                  <a:pt x="374" y="375"/>
                  <a:pt x="364" y="371"/>
                </a:cubicBezTo>
                <a:cubicBezTo>
                  <a:pt x="367" y="369"/>
                  <a:pt x="338" y="363"/>
                  <a:pt x="332" y="331"/>
                </a:cubicBezTo>
                <a:cubicBezTo>
                  <a:pt x="335" y="299"/>
                  <a:pt x="367" y="267"/>
                  <a:pt x="391" y="242"/>
                </a:cubicBezTo>
                <a:cubicBezTo>
                  <a:pt x="440" y="194"/>
                  <a:pt x="505" y="155"/>
                  <a:pt x="576" y="117"/>
                </a:cubicBezTo>
                <a:cubicBezTo>
                  <a:pt x="606" y="102"/>
                  <a:pt x="647" y="83"/>
                  <a:pt x="688" y="65"/>
                </a:cubicBezTo>
                <a:cubicBezTo>
                  <a:pt x="688" y="65"/>
                  <a:pt x="688" y="65"/>
                  <a:pt x="688" y="65"/>
                </a:cubicBezTo>
                <a:cubicBezTo>
                  <a:pt x="689" y="65"/>
                  <a:pt x="689" y="65"/>
                  <a:pt x="689" y="64"/>
                </a:cubicBezTo>
                <a:cubicBezTo>
                  <a:pt x="705" y="58"/>
                  <a:pt x="730" y="48"/>
                  <a:pt x="752" y="38"/>
                </a:cubicBezTo>
                <a:cubicBezTo>
                  <a:pt x="764" y="34"/>
                  <a:pt x="774" y="30"/>
                  <a:pt x="782" y="26"/>
                </a:cubicBezTo>
                <a:cubicBezTo>
                  <a:pt x="786" y="23"/>
                  <a:pt x="792" y="20"/>
                  <a:pt x="789" y="14"/>
                </a:cubicBezTo>
                <a:cubicBezTo>
                  <a:pt x="786" y="10"/>
                  <a:pt x="784" y="9"/>
                  <a:pt x="783" y="9"/>
                </a:cubicBezTo>
                <a:cubicBezTo>
                  <a:pt x="780" y="8"/>
                  <a:pt x="778" y="7"/>
                  <a:pt x="775" y="6"/>
                </a:cubicBezTo>
                <a:cubicBezTo>
                  <a:pt x="735" y="1"/>
                  <a:pt x="775" y="5"/>
                  <a:pt x="752" y="2"/>
                </a:cubicBezTo>
                <a:cubicBezTo>
                  <a:pt x="715" y="0"/>
                  <a:pt x="667" y="0"/>
                  <a:pt x="648" y="1"/>
                </a:cubicBezTo>
                <a:cubicBezTo>
                  <a:pt x="645" y="1"/>
                  <a:pt x="649" y="1"/>
                  <a:pt x="646" y="1"/>
                </a:cubicBezTo>
                <a:cubicBezTo>
                  <a:pt x="617" y="2"/>
                  <a:pt x="617" y="2"/>
                  <a:pt x="617" y="2"/>
                </a:cubicBezTo>
                <a:cubicBezTo>
                  <a:pt x="615" y="3"/>
                  <a:pt x="609" y="3"/>
                  <a:pt x="614" y="3"/>
                </a:cubicBezTo>
                <a:cubicBezTo>
                  <a:pt x="607" y="3"/>
                  <a:pt x="601" y="4"/>
                  <a:pt x="591" y="4"/>
                </a:cubicBezTo>
                <a:cubicBezTo>
                  <a:pt x="566" y="6"/>
                  <a:pt x="588" y="4"/>
                  <a:pt x="579" y="4"/>
                </a:cubicBezTo>
                <a:cubicBezTo>
                  <a:pt x="517" y="7"/>
                  <a:pt x="446" y="13"/>
                  <a:pt x="386" y="17"/>
                </a:cubicBezTo>
                <a:cubicBezTo>
                  <a:pt x="386" y="16"/>
                  <a:pt x="318" y="22"/>
                  <a:pt x="290" y="25"/>
                </a:cubicBezTo>
                <a:cubicBezTo>
                  <a:pt x="233" y="30"/>
                  <a:pt x="167" y="39"/>
                  <a:pt x="123" y="44"/>
                </a:cubicBezTo>
                <a:cubicBezTo>
                  <a:pt x="149" y="40"/>
                  <a:pt x="193" y="36"/>
                  <a:pt x="198" y="34"/>
                </a:cubicBezTo>
                <a:cubicBezTo>
                  <a:pt x="186" y="35"/>
                  <a:pt x="186" y="35"/>
                  <a:pt x="186" y="35"/>
                </a:cubicBezTo>
                <a:cubicBezTo>
                  <a:pt x="160" y="38"/>
                  <a:pt x="117" y="42"/>
                  <a:pt x="102" y="45"/>
                </a:cubicBezTo>
                <a:cubicBezTo>
                  <a:pt x="117" y="44"/>
                  <a:pt x="118" y="44"/>
                  <a:pt x="123" y="44"/>
                </a:cubicBezTo>
                <a:cubicBezTo>
                  <a:pt x="111" y="45"/>
                  <a:pt x="109" y="46"/>
                  <a:pt x="94" y="48"/>
                </a:cubicBezTo>
                <a:cubicBezTo>
                  <a:pt x="72" y="51"/>
                  <a:pt x="49" y="53"/>
                  <a:pt x="49" y="53"/>
                </a:cubicBezTo>
                <a:cubicBezTo>
                  <a:pt x="61" y="51"/>
                  <a:pt x="73" y="50"/>
                  <a:pt x="84" y="48"/>
                </a:cubicBezTo>
                <a:cubicBezTo>
                  <a:pt x="88" y="47"/>
                  <a:pt x="50" y="52"/>
                  <a:pt x="37" y="53"/>
                </a:cubicBezTo>
                <a:cubicBezTo>
                  <a:pt x="60" y="52"/>
                  <a:pt x="0" y="60"/>
                  <a:pt x="61" y="53"/>
                </a:cubicBezTo>
                <a:cubicBezTo>
                  <a:pt x="27" y="58"/>
                  <a:pt x="27" y="58"/>
                  <a:pt x="27" y="58"/>
                </a:cubicBezTo>
                <a:cubicBezTo>
                  <a:pt x="2" y="62"/>
                  <a:pt x="136" y="46"/>
                  <a:pt x="78" y="54"/>
                </a:cubicBezTo>
                <a:cubicBezTo>
                  <a:pt x="72" y="55"/>
                  <a:pt x="80" y="55"/>
                  <a:pt x="60" y="58"/>
                </a:cubicBezTo>
                <a:cubicBezTo>
                  <a:pt x="71" y="57"/>
                  <a:pt x="93" y="54"/>
                  <a:pt x="101" y="53"/>
                </a:cubicBezTo>
                <a:cubicBezTo>
                  <a:pt x="116" y="52"/>
                  <a:pt x="185" y="43"/>
                  <a:pt x="187" y="44"/>
                </a:cubicBezTo>
                <a:cubicBezTo>
                  <a:pt x="243" y="37"/>
                  <a:pt x="270" y="36"/>
                  <a:pt x="321" y="31"/>
                </a:cubicBezTo>
                <a:cubicBezTo>
                  <a:pt x="386" y="25"/>
                  <a:pt x="343" y="28"/>
                  <a:pt x="362" y="26"/>
                </a:cubicBezTo>
                <a:cubicBezTo>
                  <a:pt x="395" y="23"/>
                  <a:pt x="427" y="20"/>
                  <a:pt x="447" y="18"/>
                </a:cubicBezTo>
                <a:cubicBezTo>
                  <a:pt x="465" y="17"/>
                  <a:pt x="475" y="17"/>
                  <a:pt x="464" y="18"/>
                </a:cubicBezTo>
                <a:cubicBezTo>
                  <a:pt x="530" y="14"/>
                  <a:pt x="597" y="10"/>
                  <a:pt x="664" y="9"/>
                </a:cubicBezTo>
                <a:cubicBezTo>
                  <a:pt x="698" y="9"/>
                  <a:pt x="732" y="9"/>
                  <a:pt x="764" y="12"/>
                </a:cubicBezTo>
                <a:cubicBezTo>
                  <a:pt x="771" y="13"/>
                  <a:pt x="784" y="17"/>
                  <a:pt x="783" y="17"/>
                </a:cubicBezTo>
                <a:cubicBezTo>
                  <a:pt x="783" y="17"/>
                  <a:pt x="772" y="23"/>
                  <a:pt x="765" y="25"/>
                </a:cubicBezTo>
                <a:cubicBezTo>
                  <a:pt x="718" y="45"/>
                  <a:pt x="718" y="45"/>
                  <a:pt x="718" y="45"/>
                </a:cubicBezTo>
                <a:cubicBezTo>
                  <a:pt x="667" y="65"/>
                  <a:pt x="621" y="87"/>
                  <a:pt x="572" y="111"/>
                </a:cubicBezTo>
                <a:cubicBezTo>
                  <a:pt x="580" y="107"/>
                  <a:pt x="580" y="107"/>
                  <a:pt x="580" y="107"/>
                </a:cubicBezTo>
                <a:cubicBezTo>
                  <a:pt x="582" y="106"/>
                  <a:pt x="576" y="109"/>
                  <a:pt x="571" y="112"/>
                </a:cubicBezTo>
                <a:cubicBezTo>
                  <a:pt x="579" y="108"/>
                  <a:pt x="587" y="105"/>
                  <a:pt x="594" y="101"/>
                </a:cubicBezTo>
                <a:cubicBezTo>
                  <a:pt x="580" y="108"/>
                  <a:pt x="565" y="116"/>
                  <a:pt x="551" y="123"/>
                </a:cubicBezTo>
                <a:cubicBezTo>
                  <a:pt x="536" y="132"/>
                  <a:pt x="471" y="169"/>
                  <a:pt x="454" y="184"/>
                </a:cubicBezTo>
                <a:cubicBezTo>
                  <a:pt x="417" y="210"/>
                  <a:pt x="408" y="220"/>
                  <a:pt x="397" y="228"/>
                </a:cubicBezTo>
                <a:cubicBezTo>
                  <a:pt x="388" y="237"/>
                  <a:pt x="376" y="245"/>
                  <a:pt x="348" y="282"/>
                </a:cubicBezTo>
                <a:cubicBezTo>
                  <a:pt x="341" y="293"/>
                  <a:pt x="333" y="302"/>
                  <a:pt x="328" y="317"/>
                </a:cubicBezTo>
                <a:cubicBezTo>
                  <a:pt x="323" y="332"/>
                  <a:pt x="330" y="350"/>
                  <a:pt x="341" y="359"/>
                </a:cubicBezTo>
                <a:cubicBezTo>
                  <a:pt x="363" y="379"/>
                  <a:pt x="391" y="387"/>
                  <a:pt x="418" y="395"/>
                </a:cubicBezTo>
                <a:cubicBezTo>
                  <a:pt x="438" y="400"/>
                  <a:pt x="457" y="404"/>
                  <a:pt x="453" y="403"/>
                </a:cubicBezTo>
                <a:cubicBezTo>
                  <a:pt x="477" y="408"/>
                  <a:pt x="512" y="413"/>
                  <a:pt x="537" y="415"/>
                </a:cubicBezTo>
                <a:cubicBezTo>
                  <a:pt x="645" y="424"/>
                  <a:pt x="523" y="413"/>
                  <a:pt x="483" y="406"/>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egoe UI" panose="020B0502040204020203"/>
              <a:ea typeface="微软雅黑" panose="020B0503020204020204" pitchFamily="34" charset="-122"/>
              <a:cs typeface="+mn-cs"/>
            </a:endParaRPr>
          </a:p>
        </p:txBody>
      </p:sp>
      <p:grpSp>
        <p:nvGrpSpPr>
          <p:cNvPr id="25" name="组合 24"/>
          <p:cNvGrpSpPr/>
          <p:nvPr/>
        </p:nvGrpSpPr>
        <p:grpSpPr>
          <a:xfrm>
            <a:off x="2640090" y="4930514"/>
            <a:ext cx="7544394" cy="635571"/>
            <a:chOff x="5578" y="6563"/>
            <a:chExt cx="9522" cy="1161"/>
          </a:xfrm>
        </p:grpSpPr>
        <p:sp>
          <p:nvSpPr>
            <p:cNvPr id="26" name="矩形: 对角圆角 25"/>
            <p:cNvSpPr/>
            <p:nvPr/>
          </p:nvSpPr>
          <p:spPr bwMode="auto">
            <a:xfrm>
              <a:off x="5578" y="6563"/>
              <a:ext cx="9522" cy="1091"/>
            </a:xfrm>
            <a:prstGeom prst="round2DiagRect">
              <a:avLst>
                <a:gd name="adj1" fmla="val 22121"/>
                <a:gd name="adj2" fmla="val 0"/>
              </a:avLst>
            </a:prstGeom>
            <a:solidFill>
              <a:srgbClr val="FFFFFF"/>
            </a:solidFill>
            <a:ln w="9525" cap="flat">
              <a:solidFill>
                <a:schemeClr val="accent1">
                  <a:lumMod val="40000"/>
                  <a:lumOff val="60000"/>
                </a:schemeClr>
              </a:solidFill>
              <a:prstDash val="solid"/>
              <a:miter lim="800000"/>
            </a:ln>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6" tIns="45703" rIns="91406" bIns="45703" numCol="1" anchor="t" anchorCtr="0" compatLnSpc="1"/>
            <a:lstStyle/>
            <a:p>
              <a:endParaRPr lang="zh-CN" altLang="en-US" sz="1600">
                <a:solidFill>
                  <a:srgbClr val="3F3F3F"/>
                </a:solidFill>
                <a:sym typeface="微软雅黑 Light" panose="020B0502040204020203" pitchFamily="34" charset="-122"/>
              </a:endParaRPr>
            </a:p>
          </p:txBody>
        </p:sp>
        <p:sp>
          <p:nvSpPr>
            <p:cNvPr id="27" name="椭圆 26"/>
            <p:cNvSpPr/>
            <p:nvPr/>
          </p:nvSpPr>
          <p:spPr bwMode="auto">
            <a:xfrm>
              <a:off x="5749" y="6738"/>
              <a:ext cx="696" cy="873"/>
            </a:xfrm>
            <a:prstGeom prst="ellipse">
              <a:avLst/>
            </a:prstGeom>
            <a:solidFill>
              <a:schemeClr val="accent3"/>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6" tIns="45703" rIns="91406" bIns="45703" numCol="1" rtlCol="0" anchor="t" anchorCtr="0" compatLnSpc="1"/>
            <a:lstStyle/>
            <a:p>
              <a:pPr algn="ctr"/>
              <a:r>
                <a:rPr lang="en-US" altLang="zh-CN" sz="2400" b="1">
                  <a:solidFill>
                    <a:srgbClr val="FFFFFF"/>
                  </a:solidFill>
                  <a:latin typeface="Times New Roman" panose="02020603050405020304" pitchFamily="18" charset="0"/>
                  <a:ea typeface="米开软笔行楷" panose="03000600000000000000" charset="-122"/>
                  <a:cs typeface="Times New Roman" panose="02020603050405020304" pitchFamily="18" charset="0"/>
                  <a:sym typeface="微软雅黑 Light" panose="020B0502040204020203" pitchFamily="34" charset="-122"/>
                </a:rPr>
                <a:t>1</a:t>
              </a:r>
            </a:p>
          </p:txBody>
        </p:sp>
        <p:sp>
          <p:nvSpPr>
            <p:cNvPr id="28" name="TextBox 47"/>
            <p:cNvSpPr txBox="1"/>
            <p:nvPr/>
          </p:nvSpPr>
          <p:spPr>
            <a:xfrm>
              <a:off x="6776" y="6851"/>
              <a:ext cx="8270" cy="873"/>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800" spc="300">
                  <a:solidFill>
                    <a:srgbClr val="000000"/>
                  </a:solidFill>
                  <a:latin typeface="楷体" panose="02010609060101010101" pitchFamily="49" charset="-122"/>
                  <a:ea typeface="楷体" panose="02010609060101010101" pitchFamily="49" charset="-122"/>
                  <a:sym typeface="微软雅黑 Light" panose="020B0502040204020203" pitchFamily="34" charset="-122"/>
                </a:rPr>
                <a:t>阿拉伯帝国</a:t>
              </a:r>
            </a:p>
          </p:txBody>
        </p:sp>
      </p:grpSp>
      <p:grpSp>
        <p:nvGrpSpPr>
          <p:cNvPr id="29" name="组合 28"/>
          <p:cNvGrpSpPr/>
          <p:nvPr/>
        </p:nvGrpSpPr>
        <p:grpSpPr>
          <a:xfrm>
            <a:off x="2598885" y="6086818"/>
            <a:ext cx="7585600" cy="582115"/>
            <a:chOff x="5579" y="9366"/>
            <a:chExt cx="10311" cy="1058"/>
          </a:xfrm>
        </p:grpSpPr>
        <p:sp>
          <p:nvSpPr>
            <p:cNvPr id="30" name="矩形: 对角圆角 29"/>
            <p:cNvSpPr/>
            <p:nvPr/>
          </p:nvSpPr>
          <p:spPr bwMode="auto">
            <a:xfrm>
              <a:off x="5579" y="9366"/>
              <a:ext cx="10311" cy="1058"/>
            </a:xfrm>
            <a:prstGeom prst="round2DiagRect">
              <a:avLst>
                <a:gd name="adj1" fmla="val 22121"/>
                <a:gd name="adj2" fmla="val 0"/>
              </a:avLst>
            </a:prstGeom>
            <a:solidFill>
              <a:srgbClr val="FFFFFF"/>
            </a:solidFill>
            <a:ln w="9525" cap="flat">
              <a:solidFill>
                <a:schemeClr val="accent1">
                  <a:lumMod val="40000"/>
                  <a:lumOff val="60000"/>
                </a:schemeClr>
              </a:solidFill>
              <a:prstDash val="solid"/>
              <a:miter lim="800000"/>
            </a:ln>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6" tIns="45703" rIns="91406" bIns="45703" numCol="1" anchor="t" anchorCtr="0" compatLnSpc="1"/>
            <a:lstStyle/>
            <a:p>
              <a:endParaRPr lang="zh-CN" altLang="en-US">
                <a:solidFill>
                  <a:srgbClr val="3F3F3F"/>
                </a:solidFill>
                <a:sym typeface="微软雅黑 Light" panose="020B0502040204020203" pitchFamily="34" charset="-122"/>
              </a:endParaRPr>
            </a:p>
          </p:txBody>
        </p:sp>
        <p:sp>
          <p:nvSpPr>
            <p:cNvPr id="31" name="椭圆 30"/>
            <p:cNvSpPr/>
            <p:nvPr/>
          </p:nvSpPr>
          <p:spPr bwMode="auto">
            <a:xfrm>
              <a:off x="5812" y="9459"/>
              <a:ext cx="751" cy="873"/>
            </a:xfrm>
            <a:prstGeom prst="ellipse">
              <a:avLst/>
            </a:prstGeom>
            <a:solidFill>
              <a:schemeClr val="tx2"/>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6" tIns="45703" rIns="91406" bIns="45703" numCol="1" rtlCol="0" anchor="t" anchorCtr="0" compatLnSpc="1"/>
            <a:lstStyle/>
            <a:p>
              <a:pPr algn="ctr"/>
              <a:r>
                <a:rPr lang="en-US" altLang="zh-CN" sz="2400" b="1">
                  <a:solidFill>
                    <a:srgbClr val="FFFFFF"/>
                  </a:solidFill>
                  <a:latin typeface="Times New Roman" panose="02020603050405020304" pitchFamily="18" charset="0"/>
                  <a:ea typeface="米开软笔行楷" panose="03000600000000000000" charset="-122"/>
                  <a:cs typeface="Times New Roman" panose="02020603050405020304" pitchFamily="18" charset="0"/>
                  <a:sym typeface="微软雅黑 Light" panose="020B0502040204020203" pitchFamily="34" charset="-122"/>
                </a:rPr>
                <a:t>3</a:t>
              </a:r>
            </a:p>
          </p:txBody>
        </p:sp>
        <p:sp>
          <p:nvSpPr>
            <p:cNvPr id="32" name="TextBox 47"/>
            <p:cNvSpPr txBox="1"/>
            <p:nvPr/>
          </p:nvSpPr>
          <p:spPr>
            <a:xfrm>
              <a:off x="6800" y="9533"/>
              <a:ext cx="9090" cy="869"/>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800" spc="300">
                  <a:solidFill>
                    <a:srgbClr val="000000"/>
                  </a:solidFill>
                  <a:latin typeface="楷体" panose="02010609060101010101" pitchFamily="49" charset="-122"/>
                  <a:ea typeface="楷体" panose="02010609060101010101" pitchFamily="49" charset="-122"/>
                  <a:sym typeface="+mn-ea"/>
                </a:rPr>
                <a:t>南亚与东亚帝国</a:t>
              </a:r>
            </a:p>
          </p:txBody>
        </p:sp>
      </p:grpSp>
      <p:sp>
        <p:nvSpPr>
          <p:cNvPr id="33" name="文本框 28"/>
          <p:cNvSpPr txBox="1">
            <a:spLocks noChangeArrowheads="1"/>
          </p:cNvSpPr>
          <p:nvPr>
            <p:custDataLst>
              <p:tags r:id="rId1"/>
            </p:custDataLst>
          </p:nvPr>
        </p:nvSpPr>
        <p:spPr bwMode="auto">
          <a:xfrm>
            <a:off x="1473238" y="5127306"/>
            <a:ext cx="615553" cy="160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r>
              <a:rPr lang="en-US" altLang="zh-CN" sz="2800">
                <a:solidFill>
                  <a:srgbClr val="BD2531"/>
                </a:solidFill>
                <a:latin typeface="微软雅黑 Light" panose="020B0502040204020203" pitchFamily="34" charset="-122"/>
                <a:ea typeface="微软雅黑 Light" panose="020B0502040204020203" pitchFamily="34" charset="-122"/>
              </a:rPr>
              <a:t>Contents</a:t>
            </a:r>
          </a:p>
        </p:txBody>
      </p:sp>
      <p:sp>
        <p:nvSpPr>
          <p:cNvPr id="34" name="椭圆 33"/>
          <p:cNvSpPr/>
          <p:nvPr>
            <p:custDataLst>
              <p:tags r:id="rId2"/>
            </p:custDataLst>
          </p:nvPr>
        </p:nvSpPr>
        <p:spPr>
          <a:xfrm>
            <a:off x="1198039" y="4013411"/>
            <a:ext cx="1166081" cy="1155670"/>
          </a:xfrm>
          <a:prstGeom prst="ellipse">
            <a:avLst/>
          </a:prstGeom>
          <a:solidFill>
            <a:schemeClr val="bg2"/>
          </a:solidFill>
          <a:ln w="38100" cap="flat" cmpd="sng" algn="ctr">
            <a:noFill/>
            <a:prstDash val="solid"/>
            <a:miter lim="800000"/>
          </a:ln>
          <a:effectLst/>
        </p:spPr>
        <p:txBody>
          <a:bodyPr anchor="ctr"/>
          <a:lstStyle/>
          <a:p>
            <a:pPr algn="ctr">
              <a:defRPr/>
            </a:pPr>
            <a:endParaRPr lang="zh-CN" altLang="en-US" sz="4800" b="1" kern="0">
              <a:solidFill>
                <a:srgbClr val="4E4E4E"/>
              </a:solidFill>
              <a:latin typeface="微软雅黑" panose="020B0503020204020204" pitchFamily="34" charset="-122"/>
              <a:ea typeface="微软雅黑" panose="020B0503020204020204" pitchFamily="34" charset="-122"/>
            </a:endParaRPr>
          </a:p>
        </p:txBody>
      </p:sp>
      <p:sp>
        <p:nvSpPr>
          <p:cNvPr id="35" name="椭圆 34"/>
          <p:cNvSpPr/>
          <p:nvPr>
            <p:custDataLst>
              <p:tags r:id="rId3"/>
            </p:custDataLst>
          </p:nvPr>
        </p:nvSpPr>
        <p:spPr>
          <a:xfrm>
            <a:off x="1932471" y="5212746"/>
            <a:ext cx="839239" cy="860756"/>
          </a:xfrm>
          <a:prstGeom prst="ellipse">
            <a:avLst/>
          </a:prstGeom>
          <a:noFill/>
          <a:ln w="38100" cap="flat" cmpd="sng" algn="ctr">
            <a:noFill/>
            <a:prstDash val="solid"/>
            <a:miter lim="800000"/>
          </a:ln>
          <a:effectLst/>
        </p:spPr>
        <p:txBody>
          <a:bodyPr anchor="ctr"/>
          <a:lstStyle/>
          <a:p>
            <a:pPr algn="ctr">
              <a:defRPr/>
            </a:pPr>
            <a:r>
              <a:rPr lang="zh-CN" altLang="en-US" sz="4400" b="1" kern="0">
                <a:solidFill>
                  <a:srgbClr val="BD2531"/>
                </a:solidFill>
                <a:latin typeface="微软雅黑" panose="020B0503020204020204" pitchFamily="34" charset="-122"/>
                <a:ea typeface="微软雅黑" panose="020B0503020204020204" pitchFamily="34" charset="-122"/>
              </a:rPr>
              <a:t>录</a:t>
            </a:r>
          </a:p>
        </p:txBody>
      </p:sp>
      <p:sp>
        <p:nvSpPr>
          <p:cNvPr id="36" name="矩形 35"/>
          <p:cNvSpPr/>
          <p:nvPr/>
        </p:nvSpPr>
        <p:spPr>
          <a:xfrm>
            <a:off x="1198747" y="3927989"/>
            <a:ext cx="1141914" cy="1198880"/>
          </a:xfrm>
          <a:prstGeom prst="rect">
            <a:avLst/>
          </a:prstGeom>
          <a:noFill/>
        </p:spPr>
        <p:txBody>
          <a:bodyPr wrap="square">
            <a:spAutoFit/>
          </a:bodyPr>
          <a:lstStyle/>
          <a:p>
            <a:pPr algn="ctr">
              <a:defRPr/>
            </a:pPr>
            <a:r>
              <a:rPr lang="zh-CN" altLang="en-US" sz="7195" b="1">
                <a:solidFill>
                  <a:srgbClr val="00B050"/>
                </a:solidFill>
                <a:latin typeface="微软雅黑" panose="020B0503020204020204" pitchFamily="34" charset="-122"/>
                <a:ea typeface="微软雅黑" panose="020B0503020204020204" pitchFamily="34" charset="-122"/>
              </a:rPr>
              <a:t>目</a:t>
            </a:r>
          </a:p>
        </p:txBody>
      </p:sp>
      <p:grpSp>
        <p:nvGrpSpPr>
          <p:cNvPr id="37" name="组合 36"/>
          <p:cNvGrpSpPr/>
          <p:nvPr/>
        </p:nvGrpSpPr>
        <p:grpSpPr>
          <a:xfrm>
            <a:off x="2627767" y="5545418"/>
            <a:ext cx="7556717" cy="590368"/>
            <a:chOff x="5453" y="8079"/>
            <a:chExt cx="9523" cy="1073"/>
          </a:xfrm>
        </p:grpSpPr>
        <p:sp>
          <p:nvSpPr>
            <p:cNvPr id="38" name="矩形: 对角圆角 37"/>
            <p:cNvSpPr/>
            <p:nvPr/>
          </p:nvSpPr>
          <p:spPr bwMode="auto">
            <a:xfrm>
              <a:off x="5453" y="8079"/>
              <a:ext cx="9523" cy="1058"/>
            </a:xfrm>
            <a:prstGeom prst="round2DiagRect">
              <a:avLst>
                <a:gd name="adj1" fmla="val 22121"/>
                <a:gd name="adj2" fmla="val 0"/>
              </a:avLst>
            </a:prstGeom>
            <a:solidFill>
              <a:srgbClr val="FFFFFF"/>
            </a:solidFill>
            <a:ln w="9525" cap="flat">
              <a:solidFill>
                <a:schemeClr val="accent1">
                  <a:lumMod val="40000"/>
                  <a:lumOff val="60000"/>
                </a:schemeClr>
              </a:solidFill>
              <a:prstDash val="solid"/>
              <a:miter lim="800000"/>
            </a:ln>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6" tIns="45703" rIns="91406" bIns="45703" numCol="1" anchor="t" anchorCtr="0" compatLnSpc="1"/>
            <a:lstStyle/>
            <a:p>
              <a:endParaRPr lang="zh-CN" altLang="en-US">
                <a:solidFill>
                  <a:srgbClr val="3F3F3F"/>
                </a:solidFill>
                <a:sym typeface="微软雅黑 Light" panose="020B0502040204020203" pitchFamily="34" charset="-122"/>
              </a:endParaRPr>
            </a:p>
          </p:txBody>
        </p:sp>
        <p:sp>
          <p:nvSpPr>
            <p:cNvPr id="39" name="椭圆 38"/>
            <p:cNvSpPr/>
            <p:nvPr/>
          </p:nvSpPr>
          <p:spPr bwMode="auto">
            <a:xfrm>
              <a:off x="5625" y="8279"/>
              <a:ext cx="716" cy="873"/>
            </a:xfrm>
            <a:prstGeom prst="ellipse">
              <a:avLst/>
            </a:prstGeom>
            <a:solidFill>
              <a:srgbClr val="D9D53F"/>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6" tIns="45703" rIns="91406" bIns="45703" numCol="1" rtlCol="0" anchor="t" anchorCtr="0" compatLnSpc="1"/>
            <a:lstStyle/>
            <a:p>
              <a:pPr algn="ctr"/>
              <a:r>
                <a:rPr lang="en-US" altLang="zh-CN" sz="2400" b="1">
                  <a:solidFill>
                    <a:srgbClr val="FFFFFF"/>
                  </a:solidFill>
                  <a:latin typeface="Times New Roman" panose="02020603050405020304" pitchFamily="18" charset="0"/>
                  <a:ea typeface="米开软笔行楷" panose="03000600000000000000" charset="-122"/>
                  <a:cs typeface="Times New Roman" panose="02020603050405020304" pitchFamily="18" charset="0"/>
                  <a:sym typeface="微软雅黑 Light" panose="020B0502040204020203" pitchFamily="34" charset="-122"/>
                </a:rPr>
                <a:t>2</a:t>
              </a:r>
            </a:p>
          </p:txBody>
        </p:sp>
        <p:sp>
          <p:nvSpPr>
            <p:cNvPr id="40" name="文本框 39"/>
            <p:cNvSpPr txBox="1"/>
            <p:nvPr/>
          </p:nvSpPr>
          <p:spPr>
            <a:xfrm>
              <a:off x="6691" y="8222"/>
              <a:ext cx="8187" cy="869"/>
            </a:xfrm>
            <a:prstGeom prst="rect">
              <a:avLst/>
            </a:prstGeom>
            <a:noFill/>
          </p:spPr>
          <p:txBody>
            <a:bodyPr wrap="square" rtlCol="0">
              <a:spAutoFit/>
            </a:bodyPr>
            <a:lstStyle/>
            <a:p>
              <a:pPr>
                <a:lnSpc>
                  <a:spcPct val="90000"/>
                </a:lnSpc>
              </a:pPr>
              <a:r>
                <a:rPr lang="zh-CN" altLang="en-US" sz="2800" b="1" spc="300">
                  <a:solidFill>
                    <a:srgbClr val="000000"/>
                  </a:solidFill>
                  <a:latin typeface="楷体" panose="02010609060101010101" pitchFamily="49" charset="-122"/>
                  <a:ea typeface="楷体" panose="02010609060101010101" pitchFamily="49" charset="-122"/>
                </a:rPr>
                <a:t>奥斯曼帝国兴起</a:t>
              </a:r>
            </a:p>
          </p:txBody>
        </p:sp>
      </p:gr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 presetClass="entr" presetSubtype="12" accel="36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12" accel="3600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left)">
                                      <p:cBhvr>
                                        <p:cTn id="55" dur="500"/>
                                        <p:tgtEl>
                                          <p:spTgt spid="2"/>
                                        </p:tgtEl>
                                      </p:cBhvr>
                                    </p:animEffect>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ppt_x"/>
                                          </p:val>
                                        </p:tav>
                                        <p:tav tm="100000">
                                          <p:val>
                                            <p:strVal val="#ppt_x"/>
                                          </p:val>
                                        </p:tav>
                                      </p:tavLst>
                                    </p:anim>
                                    <p:anim calcmode="lin" valueType="num">
                                      <p:cBhvr additive="base">
                                        <p:cTn id="65" dur="500" fill="hold"/>
                                        <p:tgtEl>
                                          <p:spTgt spid="3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additive="base">
                                        <p:cTn id="68" dur="500" fill="hold"/>
                                        <p:tgtEl>
                                          <p:spTgt spid="34"/>
                                        </p:tgtEl>
                                        <p:attrNameLst>
                                          <p:attrName>ppt_x</p:attrName>
                                        </p:attrNameLst>
                                      </p:cBhvr>
                                      <p:tavLst>
                                        <p:tav tm="0">
                                          <p:val>
                                            <p:strVal val="#ppt_x"/>
                                          </p:val>
                                        </p:tav>
                                        <p:tav tm="100000">
                                          <p:val>
                                            <p:strVal val="#ppt_x"/>
                                          </p:val>
                                        </p:tav>
                                      </p:tavLst>
                                    </p:anim>
                                    <p:anim calcmode="lin" valueType="num">
                                      <p:cBhvr additive="base">
                                        <p:cTn id="69" dur="500" fill="hold"/>
                                        <p:tgtEl>
                                          <p:spTgt spid="3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additive="base">
                                        <p:cTn id="76" dur="500" fill="hold"/>
                                        <p:tgtEl>
                                          <p:spTgt spid="35"/>
                                        </p:tgtEl>
                                        <p:attrNameLst>
                                          <p:attrName>ppt_x</p:attrName>
                                        </p:attrNameLst>
                                      </p:cBhvr>
                                      <p:tavLst>
                                        <p:tav tm="0">
                                          <p:val>
                                            <p:strVal val="#ppt_x"/>
                                          </p:val>
                                        </p:tav>
                                        <p:tav tm="100000">
                                          <p:val>
                                            <p:strVal val="#ppt_x"/>
                                          </p:val>
                                        </p:tav>
                                      </p:tavLst>
                                    </p:anim>
                                    <p:anim calcmode="lin" valueType="num">
                                      <p:cBhvr additive="base">
                                        <p:cTn id="77" dur="500" fill="hold"/>
                                        <p:tgtEl>
                                          <p:spTgt spid="35"/>
                                        </p:tgtEl>
                                        <p:attrNameLst>
                                          <p:attrName>ppt_y</p:attrName>
                                        </p:attrNameLst>
                                      </p:cBhvr>
                                      <p:tavLst>
                                        <p:tav tm="0">
                                          <p:val>
                                            <p:strVal val="1+#ppt_h/2"/>
                                          </p:val>
                                        </p:tav>
                                        <p:tav tm="100000">
                                          <p:val>
                                            <p:strVal val="#ppt_y"/>
                                          </p:val>
                                        </p:tav>
                                      </p:tavLst>
                                    </p:anim>
                                  </p:childTnLst>
                                </p:cTn>
                              </p:par>
                            </p:childTnLst>
                          </p:cTn>
                        </p:par>
                        <p:par>
                          <p:cTn id="78" fill="hold">
                            <p:stCondLst>
                              <p:cond delay="2000"/>
                            </p:stCondLst>
                            <p:childTnLst>
                              <p:par>
                                <p:cTn id="79" presetID="2" presetClass="entr" presetSubtype="4"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ppt_x"/>
                                          </p:val>
                                        </p:tav>
                                        <p:tav tm="100000">
                                          <p:val>
                                            <p:strVal val="#ppt_x"/>
                                          </p:val>
                                        </p:tav>
                                      </p:tavLst>
                                    </p:anim>
                                    <p:anim calcmode="lin" valueType="num">
                                      <p:cBhvr additive="base">
                                        <p:cTn id="82" dur="500" fill="hold"/>
                                        <p:tgtEl>
                                          <p:spTgt spid="25"/>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 presetClass="entr" presetSubtype="4"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additive="base">
                                        <p:cTn id="86" dur="500" fill="hold"/>
                                        <p:tgtEl>
                                          <p:spTgt spid="37"/>
                                        </p:tgtEl>
                                        <p:attrNameLst>
                                          <p:attrName>ppt_x</p:attrName>
                                        </p:attrNameLst>
                                      </p:cBhvr>
                                      <p:tavLst>
                                        <p:tav tm="0">
                                          <p:val>
                                            <p:strVal val="#ppt_x"/>
                                          </p:val>
                                        </p:tav>
                                        <p:tav tm="100000">
                                          <p:val>
                                            <p:strVal val="#ppt_x"/>
                                          </p:val>
                                        </p:tav>
                                      </p:tavLst>
                                    </p:anim>
                                    <p:anim calcmode="lin" valueType="num">
                                      <p:cBhvr additive="base">
                                        <p:cTn id="87" dur="500" fill="hold"/>
                                        <p:tgtEl>
                                          <p:spTgt spid="37"/>
                                        </p:tgtEl>
                                        <p:attrNameLst>
                                          <p:attrName>ppt_y</p:attrName>
                                        </p:attrNameLst>
                                      </p:cBhvr>
                                      <p:tavLst>
                                        <p:tav tm="0">
                                          <p:val>
                                            <p:strVal val="1+#ppt_h/2"/>
                                          </p:val>
                                        </p:tav>
                                        <p:tav tm="100000">
                                          <p:val>
                                            <p:strVal val="#ppt_y"/>
                                          </p:val>
                                        </p:tav>
                                      </p:tavLst>
                                    </p:anim>
                                  </p:childTnLst>
                                </p:cTn>
                              </p:par>
                            </p:childTnLst>
                          </p:cTn>
                        </p:par>
                        <p:par>
                          <p:cTn id="88" fill="hold">
                            <p:stCondLst>
                              <p:cond delay="3000"/>
                            </p:stCondLst>
                            <p:childTnLst>
                              <p:par>
                                <p:cTn id="89" presetID="2" presetClass="entr" presetSubtype="4" fill="hold" nodeType="after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ldLvl="0" animBg="1"/>
      <p:bldP spid="9" grpId="0" animBg="1"/>
      <p:bldP spid="10" grpId="0" animBg="1"/>
      <p:bldP spid="20" grpId="0" bldLvl="0" animBg="1"/>
      <p:bldP spid="21" grpId="0" bldLvl="0" animBg="1"/>
      <p:bldP spid="2" grpId="0"/>
      <p:bldP spid="24" grpId="0" bldLvl="0" animBg="1"/>
      <p:bldP spid="33" grpId="0"/>
      <p:bldP spid="34" grpId="0" bldLvl="0" animBg="1"/>
      <p:bldP spid="35" grpId="0" bldLvl="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20714" y="1066716"/>
            <a:ext cx="6875923" cy="5693860"/>
          </a:xfrm>
          <a:prstGeom prst="rect">
            <a:avLst/>
          </a:prstGeom>
        </p:spPr>
        <p:style>
          <a:lnRef idx="1">
            <a:schemeClr val="accent6"/>
          </a:lnRef>
          <a:fillRef idx="2">
            <a:schemeClr val="accent6"/>
          </a:fillRef>
          <a:effectRef idx="1">
            <a:schemeClr val="accent6"/>
          </a:effectRef>
          <a:fontRef idx="minor">
            <a:schemeClr val="dk1"/>
          </a:fontRef>
        </p:style>
        <p:txBody>
          <a:bodyPr wrap="square" lIns="91434" tIns="45717" rIns="91434" bIns="45717">
            <a:spAutoFit/>
          </a:bodyPr>
          <a:lstStyle/>
          <a:p>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a:t>
            </a:r>
            <a:r>
              <a:rPr lang="en-US" altLang="zh-CN" sz="2600" b="1" kern="0" dirty="0">
                <a:latin typeface="宋体" panose="02010600030101010101" pitchFamily="2" charset="-122"/>
                <a:ea typeface="宋体" panose="02010600030101010101" pitchFamily="2" charset="-122"/>
                <a:cs typeface="Times New Roman" panose="02020603050405020304" pitchFamily="18" charset="0"/>
              </a:rPr>
              <a:t>1</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）新罗统一：</a:t>
            </a:r>
            <a:r>
              <a:rPr lang="en-US" altLang="zh-CN" sz="2600" b="1" kern="0" dirty="0">
                <a:latin typeface="宋体" panose="02010600030101010101" pitchFamily="2" charset="-122"/>
                <a:ea typeface="宋体" panose="02010600030101010101" pitchFamily="2" charset="-122"/>
                <a:cs typeface="Times New Roman" panose="02020603050405020304" pitchFamily="18" charset="0"/>
              </a:rPr>
              <a:t>7 </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世纪末，新罗初步统一了朝鲜半岛，模仿中国建立中央集权国家。</a:t>
            </a:r>
          </a:p>
          <a:p>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a:t>
            </a:r>
            <a:r>
              <a:rPr lang="en-US" altLang="zh-CN" sz="2600" b="1" kern="0" dirty="0">
                <a:latin typeface="宋体" panose="02010600030101010101" pitchFamily="2" charset="-122"/>
                <a:ea typeface="宋体" panose="02010600030101010101" pitchFamily="2" charset="-122"/>
                <a:cs typeface="Times New Roman" panose="02020603050405020304" pitchFamily="18" charset="0"/>
              </a:rPr>
              <a:t>2</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）高丽王朝：</a:t>
            </a:r>
            <a:r>
              <a:rPr lang="en-US" altLang="zh-CN" sz="2600" b="1" kern="0" dirty="0">
                <a:latin typeface="宋体" panose="02010600030101010101" pitchFamily="2" charset="-122"/>
                <a:ea typeface="宋体" panose="02010600030101010101" pitchFamily="2" charset="-122"/>
                <a:cs typeface="Times New Roman" panose="02020603050405020304" pitchFamily="18" charset="0"/>
              </a:rPr>
              <a:t>10 </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世纪初，新罗人王建建立高丽王朝，仿效中国唐朝制度，中央政府设三省六部，推行土地国有，引入科举考试选拔官员，中国的儒家经典和词章之学广为传播。</a:t>
            </a:r>
            <a:endParaRPr lang="en-US" altLang="zh-CN" sz="2600" b="1" kern="0" dirty="0">
              <a:latin typeface="宋体" panose="02010600030101010101" pitchFamily="2" charset="-122"/>
              <a:ea typeface="宋体" panose="02010600030101010101" pitchFamily="2" charset="-122"/>
              <a:cs typeface="Times New Roman" panose="02020603050405020304" pitchFamily="18" charset="0"/>
            </a:endParaRPr>
          </a:p>
          <a:p>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a:t>
            </a:r>
            <a:r>
              <a:rPr lang="en-US" altLang="zh-CN" sz="2600" b="1" kern="0" dirty="0">
                <a:latin typeface="宋体" panose="02010600030101010101" pitchFamily="2" charset="-122"/>
                <a:ea typeface="宋体" panose="02010600030101010101" pitchFamily="2" charset="-122"/>
                <a:cs typeface="Times New Roman" panose="02020603050405020304" pitchFamily="18" charset="0"/>
              </a:rPr>
              <a:t>3</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）朝鲜建国：</a:t>
            </a:r>
            <a:r>
              <a:rPr lang="en-US" altLang="zh-CN" sz="2600" b="1" kern="0" dirty="0">
                <a:latin typeface="宋体" panose="02010600030101010101" pitchFamily="2" charset="-122"/>
                <a:ea typeface="宋体" panose="02010600030101010101" pitchFamily="2" charset="-122"/>
                <a:cs typeface="Times New Roman" panose="02020603050405020304" pitchFamily="18" charset="0"/>
              </a:rPr>
              <a:t>14 </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世纪末，高丽大将李成桂自立为王，迁都汉城，改国号为朝鲜。</a:t>
            </a:r>
          </a:p>
          <a:p>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a:t>
            </a:r>
            <a:r>
              <a:rPr lang="en-US" altLang="zh-CN" sz="2600" b="1" kern="0" dirty="0">
                <a:latin typeface="宋体" panose="02010600030101010101" pitchFamily="2" charset="-122"/>
                <a:ea typeface="宋体" panose="02010600030101010101" pitchFamily="2" charset="-122"/>
                <a:cs typeface="Times New Roman" panose="02020603050405020304" pitchFamily="18" charset="0"/>
              </a:rPr>
              <a:t>4</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）抗击日本侵略：</a:t>
            </a:r>
            <a:r>
              <a:rPr lang="en-US" altLang="zh-CN" sz="2600" b="1" kern="0" dirty="0">
                <a:latin typeface="宋体" panose="02010600030101010101" pitchFamily="2" charset="-122"/>
                <a:ea typeface="宋体" panose="02010600030101010101" pitchFamily="2" charset="-122"/>
                <a:cs typeface="Times New Roman" panose="02020603050405020304" pitchFamily="18" charset="0"/>
              </a:rPr>
              <a:t> 16 </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世纪末，日本丰臣秀吉派</a:t>
            </a:r>
            <a:r>
              <a:rPr lang="en-US" altLang="zh-CN" sz="2600" b="1" kern="0" dirty="0">
                <a:latin typeface="宋体" panose="02010600030101010101" pitchFamily="2" charset="-122"/>
                <a:ea typeface="宋体" panose="02010600030101010101" pitchFamily="2" charset="-122"/>
                <a:cs typeface="Times New Roman" panose="02020603050405020304" pitchFamily="18" charset="0"/>
              </a:rPr>
              <a:t>20</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万大军侵略朝鲜，明朝派军队赴朝鲜作战。明朝大将邓子龙、朝鲜大将李舜臣在战斗中壮烈牺牲。经过</a:t>
            </a:r>
            <a:r>
              <a:rPr lang="en-US" altLang="zh-CN" sz="2600" b="1" kern="0" dirty="0">
                <a:latin typeface="宋体" panose="02010600030101010101" pitchFamily="2" charset="-122"/>
                <a:ea typeface="宋体" panose="02010600030101010101" pitchFamily="2" charset="-122"/>
                <a:cs typeface="Times New Roman" panose="02020603050405020304" pitchFamily="18" charset="0"/>
              </a:rPr>
              <a:t>7</a:t>
            </a: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年的艰苦战斗，中朝军民取得了抗击日本侵略的胜利，维护了朝鲜的独立和统一。</a:t>
            </a:r>
          </a:p>
        </p:txBody>
      </p:sp>
      <p:sp>
        <p:nvSpPr>
          <p:cNvPr id="6" name="文本框 5"/>
          <p:cNvSpPr txBox="1"/>
          <p:nvPr/>
        </p:nvSpPr>
        <p:spPr>
          <a:xfrm>
            <a:off x="0" y="0"/>
            <a:ext cx="12192000" cy="535527"/>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algn="ct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五、</a:t>
            </a:r>
            <a:r>
              <a:rPr lang="zh-CN" altLang="en-US" sz="3200" b="1" dirty="0">
                <a:solidFill>
                  <a:srgbClr val="FFFF00"/>
                </a:solidFill>
                <a:latin typeface="楷体" panose="02010609060101010101" pitchFamily="49" charset="-122"/>
                <a:ea typeface="楷体" panose="02010609060101010101" pitchFamily="49" charset="-122"/>
                <a:cs typeface="+mn-ea"/>
                <a:sym typeface="+mn-ea"/>
              </a:rPr>
              <a:t>世代友好的邻居</a:t>
            </a:r>
            <a:r>
              <a:rPr lang="en-US" altLang="zh-CN" sz="3200" b="1" dirty="0">
                <a:solidFill>
                  <a:srgbClr val="FFFF00"/>
                </a:solidFill>
                <a:latin typeface="楷体" panose="02010609060101010101" pitchFamily="49" charset="-122"/>
                <a:ea typeface="楷体" panose="02010609060101010101" pitchFamily="49" charset="-122"/>
                <a:cs typeface="+mn-ea"/>
                <a:sym typeface="+mn-ea"/>
              </a:rPr>
              <a:t>——</a:t>
            </a:r>
            <a:r>
              <a:rPr lang="zh-CN" altLang="en-US" sz="3200" b="1" dirty="0">
                <a:solidFill>
                  <a:srgbClr val="FFFF00"/>
                </a:solidFill>
                <a:latin typeface="楷体" panose="02010609060101010101" pitchFamily="49" charset="-122"/>
                <a:ea typeface="楷体" panose="02010609060101010101" pitchFamily="49" charset="-122"/>
                <a:cs typeface="+mn-ea"/>
                <a:sym typeface="+mn-ea"/>
              </a:rPr>
              <a:t>朝鲜</a:t>
            </a:r>
          </a:p>
        </p:txBody>
      </p:sp>
      <p:pic>
        <p:nvPicPr>
          <p:cNvPr id="7" name="Picture 11"/>
          <p:cNvPicPr>
            <a:picLocks noChangeAspect="1" noChangeArrowheads="1"/>
          </p:cNvPicPr>
          <p:nvPr/>
        </p:nvPicPr>
        <p:blipFill>
          <a:blip r:embed="rId2" cstate="print"/>
          <a:srcRect/>
          <a:stretch>
            <a:fillRect/>
          </a:stretch>
        </p:blipFill>
        <p:spPr bwMode="auto">
          <a:xfrm>
            <a:off x="9257014" y="3484114"/>
            <a:ext cx="2911876" cy="3065463"/>
          </a:xfrm>
          <a:prstGeom prst="rect">
            <a:avLst/>
          </a:prstGeom>
        </p:spPr>
        <p:style>
          <a:lnRef idx="2">
            <a:schemeClr val="dk1"/>
          </a:lnRef>
          <a:fillRef idx="1">
            <a:schemeClr val="lt1"/>
          </a:fillRef>
          <a:effectRef idx="0">
            <a:schemeClr val="dk1"/>
          </a:effectRef>
          <a:fontRef idx="minor">
            <a:schemeClr val="dk1"/>
          </a:fontRef>
        </p:style>
      </p:pic>
      <p:pic>
        <p:nvPicPr>
          <p:cNvPr id="8" name="图片 7" descr="t01ccf0f404f1b3354f[1]"/>
          <p:cNvPicPr>
            <a:picLocks noChangeAspect="1"/>
          </p:cNvPicPr>
          <p:nvPr/>
        </p:nvPicPr>
        <p:blipFill>
          <a:blip r:embed="rId3" cstate="print">
            <a:lum bright="-6000" contrast="12000"/>
          </a:blip>
          <a:stretch>
            <a:fillRect/>
          </a:stretch>
        </p:blipFill>
        <p:spPr>
          <a:xfrm>
            <a:off x="9257014" y="12245"/>
            <a:ext cx="2911876" cy="3459624"/>
          </a:xfrm>
          <a:prstGeom prst="rect">
            <a:avLst/>
          </a:prstGeom>
        </p:spPr>
      </p:pic>
      <p:sp>
        <p:nvSpPr>
          <p:cNvPr id="9" name="文本框 8">
            <a:extLst>
              <a:ext uri="{FF2B5EF4-FFF2-40B4-BE49-F238E27FC236}">
                <a16:creationId xmlns:a16="http://schemas.microsoft.com/office/drawing/2014/main" xmlns="" id="{A3EA153B-8374-47A8-B799-7B4AD04AF158}"/>
              </a:ext>
            </a:extLst>
          </p:cNvPr>
          <p:cNvSpPr txBox="1"/>
          <p:nvPr/>
        </p:nvSpPr>
        <p:spPr>
          <a:xfrm>
            <a:off x="23110" y="531251"/>
            <a:ext cx="1560991" cy="523220"/>
          </a:xfrm>
          <a:prstGeom prst="rect">
            <a:avLst/>
          </a:prstGeom>
          <a:gradFill rotWithShape="0">
            <a:gsLst>
              <a:gs pos="0">
                <a:srgbClr val="007BD3"/>
              </a:gs>
              <a:gs pos="100000">
                <a:srgbClr val="034373"/>
              </a:gs>
            </a:gsLst>
            <a:lin ang="5400000" scaled="1"/>
          </a:gradFill>
          <a:ln w="25400">
            <a:solidFill>
              <a:srgbClr val="375D8A"/>
            </a:solidFill>
            <a:round/>
          </a:ln>
        </p:spPr>
        <p:txBody>
          <a:bodyPr anchor="ctr"/>
          <a:lstStyle>
            <a:defPPr>
              <a:defRPr lang="zh-CN"/>
            </a:defPPr>
            <a:lvl1pPr>
              <a:defRPr sz="2800" b="1">
                <a:solidFill>
                  <a:srgbClr val="FFFFFF"/>
                </a:solidFill>
                <a:latin typeface="Calibri" panose="020F0502020204030204" pitchFamily="34" charset="0"/>
                <a:ea typeface="宋体" panose="02010600030101010101" pitchFamily="2" charset="-122"/>
              </a:defRPr>
            </a:lvl1pPr>
          </a:lstStyle>
          <a:p>
            <a:r>
              <a:rPr lang="zh-CN" altLang="en-US" sz="2600" kern="0" dirty="0">
                <a:solidFill>
                  <a:schemeClr val="bg1"/>
                </a:solidFill>
                <a:latin typeface="宋体" panose="02010600030101010101" pitchFamily="2" charset="-122"/>
                <a:cs typeface="Times New Roman" panose="02020603050405020304" pitchFamily="18" charset="0"/>
                <a:sym typeface="+mn-ea"/>
              </a:rPr>
              <a:t>演变历史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1130" y="611505"/>
            <a:ext cx="5744845" cy="60007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eaLnBrk="0" hangingPunct="0">
              <a:lnSpc>
                <a:spcPct val="100000"/>
              </a:lnSpc>
              <a:buSzTx/>
            </a:pPr>
            <a:r>
              <a:rPr lang="en-US" altLang="zh-CN" sz="2400" b="1">
                <a:latin typeface="宋体" panose="02010600030101010101" pitchFamily="2" charset="-122"/>
                <a:ea typeface="宋体" panose="02010600030101010101" pitchFamily="2" charset="-122"/>
              </a:rPr>
              <a:t>1.</a:t>
            </a:r>
            <a:r>
              <a:rPr lang="zh-CN" altLang="en-US" sz="2400" b="1">
                <a:latin typeface="宋体" panose="02010600030101010101" pitchFamily="2" charset="-122"/>
                <a:ea typeface="宋体" panose="02010600030101010101" pitchFamily="2" charset="-122"/>
              </a:rPr>
              <a:t>武士是日本以武艺为专业的社会阶层，日本封建社会平安时代中期以后统治阶级的忠实仆从。武士集团形成的原因是</a:t>
            </a:r>
          </a:p>
          <a:p>
            <a:pPr eaLnBrk="0" hangingPunct="0">
              <a:lnSpc>
                <a:spcPct val="100000"/>
              </a:lnSpc>
              <a:buSzTx/>
            </a:pPr>
            <a:r>
              <a:rPr lang="en-US" altLang="zh-CN" sz="2400" b="1">
                <a:latin typeface="宋体" panose="02010600030101010101" pitchFamily="2" charset="-122"/>
                <a:ea typeface="宋体" panose="02010600030101010101" pitchFamily="2" charset="-122"/>
              </a:rPr>
              <a:t>A</a:t>
            </a:r>
            <a:r>
              <a:rPr lang="zh-CN" altLang="en-US" sz="2400" b="1">
                <a:latin typeface="宋体" panose="02010600030101010101" pitchFamily="2" charset="-122"/>
                <a:ea typeface="宋体" panose="02010600030101010101" pitchFamily="2" charset="-122"/>
              </a:rPr>
              <a:t>．中央集权进一步加强            </a:t>
            </a:r>
          </a:p>
          <a:p>
            <a:pPr eaLnBrk="0" hangingPunct="0">
              <a:lnSpc>
                <a:spcPct val="100000"/>
              </a:lnSpc>
              <a:buSzTx/>
            </a:pPr>
            <a:r>
              <a:rPr lang="en-US" altLang="zh-CN" sz="2400" b="1">
                <a:latin typeface="宋体" panose="02010600030101010101" pitchFamily="2" charset="-122"/>
                <a:ea typeface="宋体" panose="02010600030101010101" pitchFamily="2" charset="-122"/>
              </a:rPr>
              <a:t>B</a:t>
            </a:r>
            <a:r>
              <a:rPr lang="zh-CN" altLang="en-US" sz="2400" b="1">
                <a:latin typeface="宋体" panose="02010600030101010101" pitchFamily="2" charset="-122"/>
                <a:ea typeface="宋体" panose="02010600030101010101" pitchFamily="2" charset="-122"/>
              </a:rPr>
              <a:t>．庄园的形成与壮大</a:t>
            </a:r>
          </a:p>
          <a:p>
            <a:pPr eaLnBrk="0" hangingPunct="0">
              <a:lnSpc>
                <a:spcPct val="100000"/>
              </a:lnSpc>
              <a:buSzTx/>
            </a:pPr>
            <a:r>
              <a:rPr lang="en-US" altLang="zh-CN" sz="2400" b="1">
                <a:latin typeface="宋体" panose="02010600030101010101" pitchFamily="2" charset="-122"/>
                <a:ea typeface="宋体" panose="02010600030101010101" pitchFamily="2" charset="-122"/>
              </a:rPr>
              <a:t>C</a:t>
            </a:r>
            <a:r>
              <a:rPr lang="zh-CN" altLang="en-US" sz="2400" b="1">
                <a:latin typeface="宋体" panose="02010600030101010101" pitchFamily="2" charset="-122"/>
                <a:ea typeface="宋体" panose="02010600030101010101" pitchFamily="2" charset="-122"/>
              </a:rPr>
              <a:t>．幕府政治在日本开始            </a:t>
            </a:r>
          </a:p>
          <a:p>
            <a:pPr eaLnBrk="0" hangingPunct="0">
              <a:lnSpc>
                <a:spcPct val="100000"/>
              </a:lnSpc>
              <a:buSzTx/>
            </a:pPr>
            <a:r>
              <a:rPr lang="en-US" altLang="zh-CN" sz="2400" b="1">
                <a:latin typeface="宋体" panose="02010600030101010101" pitchFamily="2" charset="-122"/>
                <a:ea typeface="宋体" panose="02010600030101010101" pitchFamily="2" charset="-122"/>
              </a:rPr>
              <a:t>D</a:t>
            </a:r>
            <a:r>
              <a:rPr lang="zh-CN" altLang="en-US" sz="2400" b="1">
                <a:latin typeface="宋体" panose="02010600030101010101" pitchFamily="2" charset="-122"/>
                <a:ea typeface="宋体" panose="02010600030101010101" pitchFamily="2" charset="-122"/>
              </a:rPr>
              <a:t>．西方殖民者入侵日本</a:t>
            </a:r>
          </a:p>
          <a:p>
            <a:pPr>
              <a:lnSpc>
                <a:spcPct val="100000"/>
              </a:lnSpc>
            </a:pPr>
            <a:r>
              <a:rPr lang="en-US" altLang="zh-CN" sz="2400" b="1">
                <a:latin typeface="宋体" panose="02010600030101010101" pitchFamily="2" charset="-122"/>
                <a:ea typeface="宋体" panose="02010600030101010101" pitchFamily="2" charset="-122"/>
              </a:rPr>
              <a:t>2.12</a:t>
            </a:r>
            <a:r>
              <a:rPr lang="zh-CN" altLang="zh-CN" sz="2400" b="1">
                <a:latin typeface="宋体" panose="02010600030101010101" pitchFamily="2" charset="-122"/>
                <a:ea typeface="宋体" panose="02010600030101010101" pitchFamily="2" charset="-122"/>
              </a:rPr>
              <a:t>世纪的日本，建立了幕府统治，下列有关幕府表述正确的有</a:t>
            </a:r>
          </a:p>
          <a:p>
            <a:pPr>
              <a:lnSpc>
                <a:spcPct val="100000"/>
              </a:lnSpc>
            </a:pPr>
            <a:r>
              <a:rPr lang="zh-CN" altLang="zh-CN" sz="2400" b="1">
                <a:latin typeface="宋体" panose="02010600030101010101" pitchFamily="2" charset="-122"/>
                <a:ea typeface="宋体" panose="02010600030101010101" pitchFamily="2" charset="-122"/>
              </a:rPr>
              <a:t>①幕府体制下天皇只是国家名义上的象征</a:t>
            </a:r>
          </a:p>
          <a:p>
            <a:pPr>
              <a:lnSpc>
                <a:spcPct val="100000"/>
              </a:lnSpc>
            </a:pPr>
            <a:r>
              <a:rPr lang="zh-CN" altLang="zh-CN" sz="2400" b="1">
                <a:latin typeface="宋体" panose="02010600030101010101" pitchFamily="2" charset="-122"/>
                <a:ea typeface="宋体" panose="02010600030101010101" pitchFamily="2" charset="-122"/>
              </a:rPr>
              <a:t>②武士听命与将军</a:t>
            </a:r>
          </a:p>
          <a:p>
            <a:pPr>
              <a:lnSpc>
                <a:spcPct val="100000"/>
              </a:lnSpc>
            </a:pPr>
            <a:r>
              <a:rPr lang="zh-CN" altLang="zh-CN" sz="2400" b="1">
                <a:latin typeface="宋体" panose="02010600030101010101" pitchFamily="2" charset="-122"/>
                <a:ea typeface="宋体" panose="02010600030101010101" pitchFamily="2" charset="-122"/>
              </a:rPr>
              <a:t>③将军赐予武士官职和俸禄</a:t>
            </a:r>
          </a:p>
          <a:p>
            <a:pPr>
              <a:lnSpc>
                <a:spcPct val="100000"/>
              </a:lnSpc>
            </a:pPr>
            <a:r>
              <a:rPr lang="zh-CN" altLang="zh-CN" sz="2400" b="1">
                <a:latin typeface="宋体" panose="02010600030101010101" pitchFamily="2" charset="-122"/>
                <a:ea typeface="宋体" panose="02010600030101010101" pitchFamily="2" charset="-122"/>
              </a:rPr>
              <a:t>④</a:t>
            </a:r>
            <a:r>
              <a:rPr lang="en-US" altLang="zh-CN" sz="2400" b="1">
                <a:latin typeface="宋体" panose="02010600030101010101" pitchFamily="2" charset="-122"/>
                <a:ea typeface="宋体" panose="02010600030101010101" pitchFamily="2" charset="-122"/>
              </a:rPr>
              <a:t>17</a:t>
            </a:r>
            <a:r>
              <a:rPr lang="zh-CN" altLang="zh-CN" sz="2400" b="1">
                <a:latin typeface="宋体" panose="02010600030101010101" pitchFamily="2" charset="-122"/>
                <a:ea typeface="宋体" panose="02010600030101010101" pitchFamily="2" charset="-122"/>
              </a:rPr>
              <a:t>世纪的德川幕府是日本最后一届幕府统治</a:t>
            </a:r>
          </a:p>
          <a:p>
            <a:pPr fontAlgn="ctr">
              <a:lnSpc>
                <a:spcPct val="100000"/>
              </a:lnSpc>
            </a:pPr>
            <a:r>
              <a:rPr lang="en-US" altLang="zh-CN" sz="2400" b="1">
                <a:latin typeface="宋体" panose="02010600030101010101" pitchFamily="2" charset="-122"/>
                <a:ea typeface="宋体" panose="02010600030101010101" pitchFamily="2" charset="-122"/>
              </a:rPr>
              <a:t>A. </a:t>
            </a:r>
            <a:r>
              <a:rPr lang="zh-CN" altLang="zh-CN" sz="2400" b="1">
                <a:latin typeface="宋体" panose="02010600030101010101" pitchFamily="2" charset="-122"/>
                <a:ea typeface="宋体" panose="02010600030101010101" pitchFamily="2" charset="-122"/>
              </a:rPr>
              <a:t>①②③</a:t>
            </a:r>
            <a:r>
              <a:rPr lang="en-US" altLang="zh-CN" sz="2400" b="1">
                <a:latin typeface="宋体" panose="02010600030101010101" pitchFamily="2" charset="-122"/>
                <a:ea typeface="宋体" panose="02010600030101010101" pitchFamily="2" charset="-122"/>
              </a:rPr>
              <a:t>			B. </a:t>
            </a:r>
            <a:r>
              <a:rPr lang="zh-CN" altLang="zh-CN" sz="2400" b="1">
                <a:latin typeface="宋体" panose="02010600030101010101" pitchFamily="2" charset="-122"/>
                <a:ea typeface="宋体" panose="02010600030101010101" pitchFamily="2" charset="-122"/>
              </a:rPr>
              <a:t>①②④</a:t>
            </a:r>
            <a:r>
              <a:rPr lang="en-US" altLang="zh-CN" sz="2400" b="1">
                <a:latin typeface="宋体" panose="02010600030101010101" pitchFamily="2" charset="-122"/>
                <a:ea typeface="宋体" panose="02010600030101010101" pitchFamily="2" charset="-122"/>
              </a:rPr>
              <a:t>          C. </a:t>
            </a:r>
            <a:r>
              <a:rPr lang="zh-CN" altLang="zh-CN" sz="2400" b="1">
                <a:latin typeface="宋体" panose="02010600030101010101" pitchFamily="2" charset="-122"/>
                <a:ea typeface="宋体" panose="02010600030101010101" pitchFamily="2" charset="-122"/>
              </a:rPr>
              <a:t>②③④</a:t>
            </a:r>
            <a:r>
              <a:rPr lang="en-US" altLang="zh-CN" sz="2400" b="1">
                <a:latin typeface="宋体" panose="02010600030101010101" pitchFamily="2" charset="-122"/>
                <a:ea typeface="宋体" panose="02010600030101010101" pitchFamily="2" charset="-122"/>
              </a:rPr>
              <a:t>		   D. </a:t>
            </a:r>
            <a:r>
              <a:rPr lang="zh-CN" altLang="zh-CN" sz="2400" b="1">
                <a:latin typeface="宋体" panose="02010600030101010101" pitchFamily="2" charset="-122"/>
                <a:ea typeface="宋体" panose="02010600030101010101" pitchFamily="2" charset="-122"/>
              </a:rPr>
              <a:t>①②③④</a:t>
            </a:r>
          </a:p>
        </p:txBody>
      </p:sp>
      <p:sp>
        <p:nvSpPr>
          <p:cNvPr id="11" name="矩形 10"/>
          <p:cNvSpPr/>
          <p:nvPr>
            <p:custDataLst>
              <p:tags r:id="rId1"/>
            </p:custDataLst>
          </p:nvPr>
        </p:nvSpPr>
        <p:spPr>
          <a:xfrm>
            <a:off x="0" y="1"/>
            <a:ext cx="2911891" cy="530941"/>
          </a:xfrm>
          <a:prstGeom prst="rect">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rtlCol="0" anchor="ctr">
            <a:noAutofit/>
          </a:bodyPr>
          <a:lstStyle/>
          <a:p>
            <a:pPr marL="0" indent="0" algn="ctr">
              <a:lnSpc>
                <a:spcPct val="120000"/>
              </a:lnSpc>
              <a:spcBef>
                <a:spcPct val="0"/>
              </a:spcBef>
              <a:spcAft>
                <a:spcPct val="0"/>
              </a:spcAft>
              <a:buSzTx/>
            </a:pPr>
            <a:r>
              <a:rPr lang="zh-CN" altLang="en-US" sz="3200" b="1" spc="300">
                <a:latin typeface="Arial" panose="020B0604020202020204" pitchFamily="34" charset="0"/>
                <a:ea typeface="微软雅黑" panose="020B0503020204020204" pitchFamily="34" charset="-122"/>
                <a:cs typeface="+mn-ea"/>
              </a:rPr>
              <a:t>小试牛刀</a:t>
            </a:r>
          </a:p>
        </p:txBody>
      </p:sp>
      <p:sp>
        <p:nvSpPr>
          <p:cNvPr id="2" name="矩形 1"/>
          <p:cNvSpPr/>
          <p:nvPr/>
        </p:nvSpPr>
        <p:spPr>
          <a:xfrm>
            <a:off x="6149975" y="693738"/>
            <a:ext cx="5861685" cy="2306955"/>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eaLnBrk="0" hangingPunct="0">
              <a:buClrTx/>
              <a:buSzTx/>
              <a:buFontTx/>
            </a:pPr>
            <a:r>
              <a:rPr lang="en-US" altLang="zh-CN" sz="2400" b="1">
                <a:latin typeface="宋体" panose="02010600030101010101" pitchFamily="2" charset="-122"/>
                <a:ea typeface="宋体" panose="02010600030101010101" pitchFamily="2" charset="-122"/>
                <a:sym typeface="+mn-ea"/>
              </a:rPr>
              <a:t>3.中古时期的东亚，日本与朝鲜先后立国，两国共同的表现有</a:t>
            </a:r>
          </a:p>
          <a:p>
            <a:pPr lvl="0" algn="l" eaLnBrk="0" hangingPunct="0">
              <a:buClrTx/>
              <a:buSzTx/>
              <a:buFontTx/>
            </a:pPr>
            <a:r>
              <a:rPr lang="en-US" altLang="zh-CN" sz="2400" b="1">
                <a:latin typeface="宋体" panose="02010600030101010101" pitchFamily="2" charset="-122"/>
                <a:ea typeface="宋体" panose="02010600030101010101" pitchFamily="2" charset="-122"/>
                <a:sym typeface="+mn-ea"/>
              </a:rPr>
              <a:t>A. 模仿中国建立中央集权体制         B. 实行大化改新，推动社会发展</a:t>
            </a:r>
          </a:p>
          <a:p>
            <a:pPr lvl="0" algn="l" eaLnBrk="0" hangingPunct="0">
              <a:buClrTx/>
              <a:buSzTx/>
              <a:buFontTx/>
            </a:pPr>
            <a:r>
              <a:rPr lang="en-US" altLang="zh-CN" sz="2400" b="1">
                <a:latin typeface="宋体" panose="02010600030101010101" pitchFamily="2" charset="-122"/>
                <a:ea typeface="宋体" panose="02010600030101010101" pitchFamily="2" charset="-122"/>
                <a:sym typeface="+mn-ea"/>
              </a:rPr>
              <a:t>C. 建立幕府统治                     D. 实行锁国体制，保护国家安全</a:t>
            </a:r>
          </a:p>
        </p:txBody>
      </p:sp>
      <p:sp>
        <p:nvSpPr>
          <p:cNvPr id="9" name="椭圆 8"/>
          <p:cNvSpPr/>
          <p:nvPr/>
        </p:nvSpPr>
        <p:spPr>
          <a:xfrm>
            <a:off x="5133975" y="1884045"/>
            <a:ext cx="574675" cy="787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000">
                <a:solidFill>
                  <a:srgbClr val="FF0000"/>
                </a:solidFill>
              </a:rPr>
              <a:t>B</a:t>
            </a:r>
          </a:p>
        </p:txBody>
      </p:sp>
      <p:sp>
        <p:nvSpPr>
          <p:cNvPr id="3" name="椭圆 2"/>
          <p:cNvSpPr/>
          <p:nvPr/>
        </p:nvSpPr>
        <p:spPr>
          <a:xfrm>
            <a:off x="5321300" y="5671185"/>
            <a:ext cx="574675" cy="787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000">
                <a:solidFill>
                  <a:srgbClr val="FF0000"/>
                </a:solidFill>
              </a:rPr>
              <a:t>D</a:t>
            </a:r>
          </a:p>
        </p:txBody>
      </p:sp>
      <p:sp>
        <p:nvSpPr>
          <p:cNvPr id="4" name="椭圆 3"/>
          <p:cNvSpPr/>
          <p:nvPr/>
        </p:nvSpPr>
        <p:spPr>
          <a:xfrm>
            <a:off x="11182985" y="2213610"/>
            <a:ext cx="574675" cy="787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000">
                <a:solidFill>
                  <a:srgbClr val="FF0000"/>
                </a:solidFill>
              </a:rPr>
              <a: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3" grpId="0" bldLvl="0" animBg="1"/>
      <p:bldP spid="3" grpId="1" animBg="1"/>
      <p:bldP spid="4" grpId="0" bldLvl="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261" y="537947"/>
            <a:ext cx="556694" cy="607422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735" b="1" dirty="0">
                <a:solidFill>
                  <a:srgbClr val="FF0000"/>
                </a:solidFill>
                <a:sym typeface="宋体" panose="02010600030101010101" pitchFamily="2" charset="-122"/>
              </a:rPr>
              <a:t>探寻亚洲多彩文明</a:t>
            </a:r>
            <a:endParaRPr lang="zh-CN" altLang="en-US" sz="3735" dirty="0">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256857" y="483517"/>
            <a:ext cx="11559322" cy="612865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solidFill>
                <a:prstClr val="white"/>
              </a:solidFill>
              <a:latin typeface="微软雅黑" panose="020B0503020204020204" pitchFamily="34" charset="-122"/>
            </a:endParaRPr>
          </a:p>
        </p:txBody>
      </p:sp>
      <p:sp>
        <p:nvSpPr>
          <p:cNvPr id="5" name="文本占位符 3"/>
          <p:cNvSpPr txBox="1">
            <a:spLocks noChangeArrowheads="1"/>
          </p:cNvSpPr>
          <p:nvPr/>
        </p:nvSpPr>
        <p:spPr>
          <a:xfrm>
            <a:off x="4157767" y="835673"/>
            <a:ext cx="7230284" cy="5344859"/>
          </a:xfrm>
          <a:prstGeom prst="rect">
            <a:avLst/>
          </a:prstGeom>
          <a:ln>
            <a:solidFill>
              <a:srgbClr val="FF0000"/>
            </a:solidFill>
          </a:ln>
        </p:spPr>
        <p:txBody>
          <a:bodyPr/>
          <a:lstStyle/>
          <a:p>
            <a:pPr defTabSz="1219200">
              <a:spcBef>
                <a:spcPct val="20000"/>
              </a:spcBef>
              <a:buClr>
                <a:schemeClr val="tx2"/>
              </a:buClr>
              <a:buSzPct val="50000"/>
              <a:defRPr/>
            </a:pPr>
            <a:r>
              <a:rPr lang="zh-CN" altLang="en-US" sz="2665" b="1" dirty="0">
                <a:solidFill>
                  <a:srgbClr val="FF0000"/>
                </a:solidFill>
              </a:rPr>
              <a:t>①印度</a:t>
            </a:r>
            <a:r>
              <a:rPr lang="zh-CN" altLang="en-US" sz="2665" b="1" dirty="0"/>
              <a:t>佛教</a:t>
            </a:r>
            <a:r>
              <a:rPr lang="zh-CN" altLang="en-US" sz="2665" b="1" dirty="0">
                <a:solidFill>
                  <a:srgbClr val="FF0000"/>
                </a:solidFill>
              </a:rPr>
              <a:t>影响遍及世界；</a:t>
            </a:r>
          </a:p>
          <a:p>
            <a:pPr defTabSz="1219200">
              <a:lnSpc>
                <a:spcPct val="150000"/>
              </a:lnSpc>
              <a:spcBef>
                <a:spcPct val="0"/>
              </a:spcBef>
              <a:buClr>
                <a:schemeClr val="tx2"/>
              </a:buClr>
              <a:buSzPct val="50000"/>
              <a:defRPr/>
            </a:pPr>
            <a:r>
              <a:rPr lang="zh-CN" altLang="en-US" sz="2665" b="1" dirty="0">
                <a:solidFill>
                  <a:srgbClr val="FF0000"/>
                </a:solidFill>
              </a:rPr>
              <a:t>②中国</a:t>
            </a:r>
            <a:r>
              <a:rPr lang="zh-CN" altLang="en-US" sz="2665" b="1" dirty="0"/>
              <a:t>儒学</a:t>
            </a:r>
            <a:r>
              <a:rPr lang="zh-CN" altLang="en-US" sz="2665" b="1" dirty="0">
                <a:solidFill>
                  <a:srgbClr val="FF0000"/>
                </a:solidFill>
              </a:rPr>
              <a:t>影响各国治国理政；</a:t>
            </a:r>
            <a:endParaRPr lang="en-US" altLang="zh-CN" sz="2665" b="1" dirty="0">
              <a:solidFill>
                <a:srgbClr val="FF0000"/>
              </a:solidFill>
            </a:endParaRPr>
          </a:p>
          <a:p>
            <a:pPr defTabSz="1219200">
              <a:lnSpc>
                <a:spcPct val="150000"/>
              </a:lnSpc>
              <a:spcBef>
                <a:spcPct val="0"/>
              </a:spcBef>
              <a:buClr>
                <a:schemeClr val="tx2"/>
              </a:buClr>
              <a:buSzPct val="50000"/>
              <a:defRPr/>
            </a:pPr>
            <a:r>
              <a:rPr lang="zh-CN" altLang="en-US" sz="2665" b="1" dirty="0">
                <a:solidFill>
                  <a:srgbClr val="FF0000"/>
                </a:solidFill>
              </a:rPr>
              <a:t>③</a:t>
            </a:r>
            <a:r>
              <a:rPr lang="zh-CN" altLang="en-US" sz="2665" b="1" dirty="0"/>
              <a:t>伊斯兰文明</a:t>
            </a:r>
            <a:r>
              <a:rPr lang="zh-CN" altLang="en-US" sz="2665" b="1" dirty="0">
                <a:solidFill>
                  <a:srgbClr val="FF0000"/>
                </a:solidFill>
              </a:rPr>
              <a:t>辐射亚洲影响世界；</a:t>
            </a:r>
            <a:endParaRPr lang="en-US" altLang="zh-CN" sz="2665" b="1" dirty="0">
              <a:solidFill>
                <a:srgbClr val="FF0000"/>
              </a:solidFill>
            </a:endParaRPr>
          </a:p>
          <a:p>
            <a:pPr defTabSz="1219200">
              <a:lnSpc>
                <a:spcPct val="150000"/>
              </a:lnSpc>
              <a:spcBef>
                <a:spcPct val="0"/>
              </a:spcBef>
              <a:buClr>
                <a:schemeClr val="tx2"/>
              </a:buClr>
              <a:buSzPct val="50000"/>
              <a:defRPr/>
            </a:pPr>
            <a:r>
              <a:rPr lang="zh-CN" altLang="en-US" sz="2665" b="1" dirty="0">
                <a:solidFill>
                  <a:srgbClr val="FF0000"/>
                </a:solidFill>
              </a:rPr>
              <a:t> ④古</a:t>
            </a:r>
            <a:r>
              <a:rPr lang="zh-CN" altLang="en-US" sz="2665" b="1" dirty="0"/>
              <a:t>丝绸之路</a:t>
            </a:r>
            <a:r>
              <a:rPr lang="zh-CN" altLang="en-US" sz="2665" b="1" dirty="0">
                <a:solidFill>
                  <a:srgbClr val="FF0000"/>
                </a:solidFill>
              </a:rPr>
              <a:t>跨越了尼罗河流域、底格里斯河和幼发拉底河流域、印度河和恒河流域、黄河和长江流域，跨越古埃及文明、巴比伦文明、古印度文明、中华文明的发祥地，跨越佛教、基督教、伊斯兰教信众的汇集地，跨越不同国度和肤色人民的聚居地。</a:t>
            </a:r>
          </a:p>
        </p:txBody>
      </p:sp>
      <p:pic>
        <p:nvPicPr>
          <p:cNvPr id="6" name="图片 4" descr="timgOWV8UC18"/>
          <p:cNvPicPr>
            <a:picLocks noChangeAspect="1" noChangeArrowheads="1"/>
          </p:cNvPicPr>
          <p:nvPr/>
        </p:nvPicPr>
        <p:blipFill>
          <a:blip r:embed="rId2" cstate="print"/>
          <a:srcRect/>
          <a:stretch>
            <a:fillRect/>
          </a:stretch>
        </p:blipFill>
        <p:spPr bwMode="auto">
          <a:xfrm>
            <a:off x="603849" y="827137"/>
            <a:ext cx="3434620" cy="3512787"/>
          </a:xfrm>
          <a:prstGeom prst="rect">
            <a:avLst/>
          </a:prstGeom>
          <a:noFill/>
          <a:ln w="9525">
            <a:solidFill>
              <a:srgbClr val="FF0000"/>
            </a:solidFill>
            <a:round/>
          </a:ln>
        </p:spPr>
      </p:pic>
      <p:sp>
        <p:nvSpPr>
          <p:cNvPr id="7" name="标题 1"/>
          <p:cNvSpPr txBox="1">
            <a:spLocks noChangeArrowheads="1"/>
          </p:cNvSpPr>
          <p:nvPr/>
        </p:nvSpPr>
        <p:spPr>
          <a:xfrm>
            <a:off x="609754" y="4339924"/>
            <a:ext cx="3428715" cy="521852"/>
          </a:xfrm>
          <a:prstGeom prst="rect">
            <a:avLst/>
          </a:prstGeom>
        </p:spPr>
        <p:txBody>
          <a:bodyPr/>
          <a:lstStyle/>
          <a:p>
            <a:pPr algn="ctr" defTabSz="1219200">
              <a:spcBef>
                <a:spcPct val="0"/>
              </a:spcBef>
              <a:defRPr/>
            </a:pPr>
            <a:r>
              <a:rPr lang="zh-CN" altLang="en-US" sz="2800" b="1" dirty="0">
                <a:solidFill>
                  <a:srgbClr val="7030A0"/>
                </a:solidFill>
                <a:latin typeface="+mj-lt"/>
                <a:ea typeface="+mj-ea"/>
                <a:cs typeface="+mj-cs"/>
                <a:sym typeface="宋体" panose="02010600030101010101" pitchFamily="2" charset="-122"/>
              </a:rPr>
              <a:t>体验交流，多元共生</a:t>
            </a:r>
            <a:endParaRPr lang="zh-CN" altLang="en-US" sz="2800" b="1" dirty="0">
              <a:solidFill>
                <a:srgbClr val="7030A0"/>
              </a:solidFill>
              <a:latin typeface="+mj-lt"/>
              <a:ea typeface="+mj-ea"/>
              <a:cs typeface="+mj-cs"/>
            </a:endParaRPr>
          </a:p>
        </p:txBody>
      </p:sp>
      <p:sp>
        <p:nvSpPr>
          <p:cNvPr id="2" name="文本框 1"/>
          <p:cNvSpPr txBox="1"/>
          <p:nvPr/>
        </p:nvSpPr>
        <p:spPr>
          <a:xfrm>
            <a:off x="0" y="38735"/>
            <a:ext cx="12192000" cy="53276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algn="ct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六、知识小结</a:t>
            </a:r>
            <a:endParaRPr lang="zh-CN" altLang="en-US" sz="3200" b="1" dirty="0">
              <a:solidFill>
                <a:srgbClr val="FFFF00"/>
              </a:solidFill>
              <a:latin typeface="楷体" panose="02010609060101010101" pitchFamily="49" charset="-122"/>
              <a:ea typeface="楷体" panose="02010609060101010101" pitchFamily="49" charset="-122"/>
              <a:cs typeface="+mn-ea"/>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4143" y="264540"/>
            <a:ext cx="11775099" cy="6460110"/>
          </a:xfrm>
          <a:prstGeom prst="rect">
            <a:avLst/>
          </a:prstGeom>
          <a:noFill/>
          <a:ln w="25400">
            <a:solidFill>
              <a:srgbClr val="78363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latin typeface="黑体" panose="02010609060101010101" pitchFamily="49" charset="-122"/>
              <a:sym typeface="黑体" panose="02010609060101010101" pitchFamily="49" charset="-122"/>
            </a:endParaRPr>
          </a:p>
        </p:txBody>
      </p:sp>
      <p:sp>
        <p:nvSpPr>
          <p:cNvPr id="6" name="矩形 5"/>
          <p:cNvSpPr/>
          <p:nvPr/>
        </p:nvSpPr>
        <p:spPr>
          <a:xfrm>
            <a:off x="274030" y="281741"/>
            <a:ext cx="548216" cy="6421137"/>
          </a:xfrm>
          <a:prstGeom prst="rect">
            <a:avLst/>
          </a:prstGeom>
          <a:solidFill>
            <a:srgbClr val="783637"/>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dirty="0">
                <a:solidFill>
                  <a:srgbClr val="FFFFFF"/>
                </a:solidFill>
                <a:latin typeface="黑体" panose="02010609060101010101" pitchFamily="49" charset="-122"/>
                <a:ea typeface="黑体" panose="02010609060101010101" pitchFamily="49" charset="-122"/>
                <a:sym typeface="黑体" panose="02010609060101010101" pitchFamily="49" charset="-122"/>
              </a:rPr>
              <a:t>本</a:t>
            </a: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a:p>
            <a:pPr algn="ctr">
              <a:defRPr/>
            </a:pP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a:p>
            <a:pPr algn="ctr">
              <a:defRPr/>
            </a:pPr>
            <a:r>
              <a:rPr lang="zh-CN" altLang="en-US" sz="3200" dirty="0">
                <a:solidFill>
                  <a:srgbClr val="FFFFFF"/>
                </a:solidFill>
                <a:latin typeface="黑体" panose="02010609060101010101" pitchFamily="49" charset="-122"/>
                <a:ea typeface="黑体" panose="02010609060101010101" pitchFamily="49" charset="-122"/>
                <a:sym typeface="黑体" panose="02010609060101010101" pitchFamily="49" charset="-122"/>
              </a:rPr>
              <a:t>课</a:t>
            </a: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a:p>
            <a:pPr algn="ctr">
              <a:defRPr/>
            </a:pP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a:p>
            <a:pPr algn="ctr">
              <a:defRPr/>
            </a:pPr>
            <a:r>
              <a:rPr lang="zh-CN" altLang="en-US" sz="3200" dirty="0">
                <a:solidFill>
                  <a:srgbClr val="FFFFFF"/>
                </a:solidFill>
                <a:latin typeface="黑体" panose="02010609060101010101" pitchFamily="49" charset="-122"/>
                <a:ea typeface="黑体" panose="02010609060101010101" pitchFamily="49" charset="-122"/>
                <a:sym typeface="黑体" panose="02010609060101010101" pitchFamily="49" charset="-122"/>
              </a:rPr>
              <a:t>总</a:t>
            </a: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a:p>
            <a:pPr algn="ctr">
              <a:defRPr/>
            </a:pP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a:p>
            <a:pPr algn="ctr">
              <a:defRPr/>
            </a:pPr>
            <a:r>
              <a:rPr lang="zh-CN" altLang="en-US" sz="3200" dirty="0">
                <a:solidFill>
                  <a:srgbClr val="FFFFFF"/>
                </a:solidFill>
                <a:latin typeface="黑体" panose="02010609060101010101" pitchFamily="49" charset="-122"/>
                <a:ea typeface="黑体" panose="02010609060101010101" pitchFamily="49" charset="-122"/>
                <a:sym typeface="黑体" panose="02010609060101010101" pitchFamily="49" charset="-122"/>
              </a:rPr>
              <a:t>结</a:t>
            </a: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p:txBody>
      </p:sp>
      <p:sp>
        <p:nvSpPr>
          <p:cNvPr id="30" name="左大括号 29"/>
          <p:cNvSpPr/>
          <p:nvPr/>
        </p:nvSpPr>
        <p:spPr>
          <a:xfrm>
            <a:off x="1976294" y="1181553"/>
            <a:ext cx="374650" cy="3948113"/>
          </a:xfrm>
          <a:prstGeom prst="leftBrace">
            <a:avLst/>
          </a:prstGeom>
          <a:ln w="28575">
            <a:solidFill>
              <a:schemeClr val="tx1"/>
            </a:solidFill>
          </a:ln>
        </p:spPr>
        <p:style>
          <a:lnRef idx="1">
            <a:schemeClr val="accent3"/>
          </a:lnRef>
          <a:fillRef idx="0">
            <a:schemeClr val="accent3"/>
          </a:fillRef>
          <a:effectRef idx="0">
            <a:schemeClr val="accent3"/>
          </a:effectRef>
          <a:fontRef idx="minor">
            <a:schemeClr val="tx1"/>
          </a:fontRef>
        </p:style>
        <p:txBody>
          <a:bodyPr rtlCol="0" anchor="ctr"/>
          <a:lstStyle/>
          <a:p>
            <a:pPr algn="ctr" fontAlgn="base"/>
            <a:endParaRPr lang="zh-CN" altLang="en-US" strike="noStrike" noProof="1"/>
          </a:p>
        </p:txBody>
      </p:sp>
      <p:sp>
        <p:nvSpPr>
          <p:cNvPr id="31" name="文本框 4"/>
          <p:cNvSpPr txBox="1"/>
          <p:nvPr/>
        </p:nvSpPr>
        <p:spPr>
          <a:xfrm>
            <a:off x="1425432" y="1991178"/>
            <a:ext cx="550862" cy="2493963"/>
          </a:xfrm>
          <a:prstGeom prst="rect">
            <a:avLst/>
          </a:prstGeom>
          <a:noFill/>
          <a:ln w="9525">
            <a:noFill/>
          </a:ln>
        </p:spPr>
        <p:txBody>
          <a:bodyPr vert="eaVert" wrap="square" anchor="t">
            <a:spAutoFit/>
          </a:bodyPr>
          <a:lstStyle/>
          <a:p>
            <a:r>
              <a:rPr lang="zh-CN" altLang="en-US" sz="2400">
                <a:latin typeface="黑体" panose="02010609060101010101" pitchFamily="49" charset="-122"/>
                <a:ea typeface="黑体" panose="02010609060101010101" pitchFamily="49" charset="-122"/>
              </a:rPr>
              <a:t>中古时期的亚洲 </a:t>
            </a:r>
          </a:p>
        </p:txBody>
      </p:sp>
      <p:sp>
        <p:nvSpPr>
          <p:cNvPr id="32" name="文本框 5"/>
          <p:cNvSpPr txBox="1"/>
          <p:nvPr/>
        </p:nvSpPr>
        <p:spPr>
          <a:xfrm>
            <a:off x="2350944" y="1194253"/>
            <a:ext cx="1838325" cy="368300"/>
          </a:xfrm>
          <a:prstGeom prst="rect">
            <a:avLst/>
          </a:prstGeom>
          <a:noFill/>
          <a:ln w="9525">
            <a:noFill/>
          </a:ln>
        </p:spPr>
        <p:txBody>
          <a:bodyPr wrap="square" anchor="t">
            <a:spAutoFit/>
          </a:bodyPr>
          <a:lstStyle/>
          <a:p>
            <a:r>
              <a:rPr lang="zh-CN" altLang="en-US" dirty="0">
                <a:latin typeface="黑体" panose="02010609060101010101" pitchFamily="49" charset="-122"/>
                <a:ea typeface="黑体" panose="02010609060101010101" pitchFamily="49" charset="-122"/>
              </a:rPr>
              <a:t>阿拉伯帝国</a:t>
            </a:r>
          </a:p>
        </p:txBody>
      </p:sp>
      <p:sp>
        <p:nvSpPr>
          <p:cNvPr id="33" name="文本框 6"/>
          <p:cNvSpPr txBox="1"/>
          <p:nvPr/>
        </p:nvSpPr>
        <p:spPr>
          <a:xfrm>
            <a:off x="2119169" y="2691266"/>
            <a:ext cx="2090738"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奥斯曼帝国的兴起</a:t>
            </a:r>
          </a:p>
        </p:txBody>
      </p:sp>
      <p:sp>
        <p:nvSpPr>
          <p:cNvPr id="34" name="文本框 7"/>
          <p:cNvSpPr txBox="1"/>
          <p:nvPr/>
        </p:nvSpPr>
        <p:spPr>
          <a:xfrm>
            <a:off x="2350944" y="4870903"/>
            <a:ext cx="2063750"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南亚与东亚的国家</a:t>
            </a:r>
          </a:p>
        </p:txBody>
      </p:sp>
      <p:sp>
        <p:nvSpPr>
          <p:cNvPr id="35" name="左大括号 34"/>
          <p:cNvSpPr/>
          <p:nvPr/>
        </p:nvSpPr>
        <p:spPr>
          <a:xfrm>
            <a:off x="4424219" y="3634241"/>
            <a:ext cx="455613" cy="2967038"/>
          </a:xfrm>
          <a:prstGeom prst="leftBrace">
            <a:avLst/>
          </a:prstGeom>
          <a:ln w="28575">
            <a:solidFill>
              <a:schemeClr val="bg1">
                <a:lumMod val="5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fontAlgn="base"/>
            <a:endParaRPr lang="zh-CN" altLang="en-US" strike="noStrike" noProof="1"/>
          </a:p>
        </p:txBody>
      </p:sp>
      <p:sp>
        <p:nvSpPr>
          <p:cNvPr id="36" name="左大括号 35"/>
          <p:cNvSpPr/>
          <p:nvPr/>
        </p:nvSpPr>
        <p:spPr>
          <a:xfrm>
            <a:off x="3816207" y="864053"/>
            <a:ext cx="373063" cy="1030288"/>
          </a:xfrm>
          <a:prstGeom prst="leftBrace">
            <a:avLst/>
          </a:prstGeom>
          <a:ln w="28575">
            <a:solidFill>
              <a:schemeClr val="tx1"/>
            </a:solidFill>
          </a:ln>
        </p:spPr>
        <p:style>
          <a:lnRef idx="1">
            <a:schemeClr val="accent3"/>
          </a:lnRef>
          <a:fillRef idx="0">
            <a:schemeClr val="accent3"/>
          </a:fillRef>
          <a:effectRef idx="0">
            <a:schemeClr val="accent3"/>
          </a:effectRef>
          <a:fontRef idx="minor">
            <a:schemeClr val="tx1"/>
          </a:fontRef>
        </p:style>
        <p:txBody>
          <a:bodyPr rtlCol="0" anchor="ctr"/>
          <a:lstStyle/>
          <a:p>
            <a:pPr algn="ctr" fontAlgn="base"/>
            <a:endParaRPr lang="zh-CN" altLang="en-US" strike="noStrike" noProof="1"/>
          </a:p>
        </p:txBody>
      </p:sp>
      <p:sp>
        <p:nvSpPr>
          <p:cNvPr id="37" name="左大括号 36"/>
          <p:cNvSpPr/>
          <p:nvPr/>
        </p:nvSpPr>
        <p:spPr>
          <a:xfrm>
            <a:off x="4209907" y="2448378"/>
            <a:ext cx="373063" cy="854075"/>
          </a:xfrm>
          <a:prstGeom prst="leftBrace">
            <a:avLst/>
          </a:prstGeom>
          <a:ln w="38100">
            <a:solidFill>
              <a:schemeClr val="bg1">
                <a:lumMod val="5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fontAlgn="base"/>
            <a:endParaRPr lang="zh-CN" altLang="en-US" strike="noStrike" noProof="1"/>
          </a:p>
        </p:txBody>
      </p:sp>
      <p:sp>
        <p:nvSpPr>
          <p:cNvPr id="38" name="左大括号 37"/>
          <p:cNvSpPr/>
          <p:nvPr/>
        </p:nvSpPr>
        <p:spPr>
          <a:xfrm>
            <a:off x="6260957" y="1519691"/>
            <a:ext cx="373063" cy="700088"/>
          </a:xfrm>
          <a:prstGeom prst="leftBrace">
            <a:avLst/>
          </a:prstGeom>
          <a:ln w="28575">
            <a:solidFill>
              <a:schemeClr val="bg1">
                <a:lumMod val="5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fontAlgn="base"/>
            <a:endParaRPr lang="zh-CN" altLang="en-US" strike="noStrike" noProof="1"/>
          </a:p>
        </p:txBody>
      </p:sp>
      <p:sp>
        <p:nvSpPr>
          <p:cNvPr id="39" name="左大括号 38"/>
          <p:cNvSpPr/>
          <p:nvPr/>
        </p:nvSpPr>
        <p:spPr>
          <a:xfrm>
            <a:off x="6583219" y="3361191"/>
            <a:ext cx="373063" cy="1031875"/>
          </a:xfrm>
          <a:prstGeom prst="leftBrace">
            <a:avLst/>
          </a:prstGeom>
          <a:ln w="28575">
            <a:solidFill>
              <a:schemeClr val="bg1">
                <a:lumMod val="5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fontAlgn="base"/>
            <a:endParaRPr lang="zh-CN" altLang="en-US" strike="noStrike" noProof="1"/>
          </a:p>
        </p:txBody>
      </p:sp>
      <p:sp>
        <p:nvSpPr>
          <p:cNvPr id="40" name="左大括号 39"/>
          <p:cNvSpPr/>
          <p:nvPr/>
        </p:nvSpPr>
        <p:spPr>
          <a:xfrm>
            <a:off x="6583219" y="4761366"/>
            <a:ext cx="373063" cy="1030288"/>
          </a:xfrm>
          <a:prstGeom prst="leftBrace">
            <a:avLst/>
          </a:prstGeom>
          <a:ln w="28575">
            <a:solidFill>
              <a:schemeClr val="bg1">
                <a:lumMod val="5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fontAlgn="base"/>
            <a:endParaRPr lang="zh-CN" altLang="en-US" strike="noStrike" noProof="1"/>
          </a:p>
        </p:txBody>
      </p:sp>
      <p:sp>
        <p:nvSpPr>
          <p:cNvPr id="41" name="左大括号 40"/>
          <p:cNvSpPr/>
          <p:nvPr/>
        </p:nvSpPr>
        <p:spPr>
          <a:xfrm>
            <a:off x="8042132" y="3199266"/>
            <a:ext cx="373063" cy="704850"/>
          </a:xfrm>
          <a:prstGeom prst="leftBrace">
            <a:avLst/>
          </a:prstGeom>
          <a:ln w="28575">
            <a:solidFill>
              <a:schemeClr val="bg1">
                <a:lumMod val="5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fontAlgn="base"/>
            <a:endParaRPr lang="zh-CN" altLang="en-US" strike="noStrike" noProof="1"/>
          </a:p>
        </p:txBody>
      </p:sp>
      <p:sp>
        <p:nvSpPr>
          <p:cNvPr id="42" name="左大括号 41"/>
          <p:cNvSpPr/>
          <p:nvPr/>
        </p:nvSpPr>
        <p:spPr>
          <a:xfrm>
            <a:off x="8042132" y="5301116"/>
            <a:ext cx="373063" cy="1173163"/>
          </a:xfrm>
          <a:prstGeom prst="leftBrace">
            <a:avLst/>
          </a:prstGeom>
          <a:ln w="28575">
            <a:solidFill>
              <a:schemeClr val="bg1">
                <a:lumMod val="5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fontAlgn="base"/>
            <a:endParaRPr lang="zh-CN" altLang="en-US" strike="noStrike" noProof="1"/>
          </a:p>
        </p:txBody>
      </p:sp>
      <p:sp>
        <p:nvSpPr>
          <p:cNvPr id="43" name="文本框 16"/>
          <p:cNvSpPr txBox="1"/>
          <p:nvPr/>
        </p:nvSpPr>
        <p:spPr>
          <a:xfrm>
            <a:off x="4209907" y="735466"/>
            <a:ext cx="2303462"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阿拉伯帝国的建立</a:t>
            </a:r>
          </a:p>
        </p:txBody>
      </p:sp>
      <p:sp>
        <p:nvSpPr>
          <p:cNvPr id="44" name="文本框 17"/>
          <p:cNvSpPr txBox="1"/>
          <p:nvPr/>
        </p:nvSpPr>
        <p:spPr>
          <a:xfrm>
            <a:off x="4209907" y="1194253"/>
            <a:ext cx="5478462"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阿拉伯帝国的鼎盛时期：政治领域、经济领域</a:t>
            </a:r>
            <a:endParaRPr lang="en-US" altLang="zh-CN">
              <a:latin typeface="黑体" panose="02010609060101010101" pitchFamily="49" charset="-122"/>
              <a:ea typeface="黑体" panose="02010609060101010101" pitchFamily="49" charset="-122"/>
            </a:endParaRPr>
          </a:p>
        </p:txBody>
      </p:sp>
      <p:sp>
        <p:nvSpPr>
          <p:cNvPr id="45" name="文本框 18"/>
          <p:cNvSpPr txBox="1"/>
          <p:nvPr/>
        </p:nvSpPr>
        <p:spPr>
          <a:xfrm>
            <a:off x="4189269" y="1684791"/>
            <a:ext cx="2193925"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阿拉伯帝国的文化</a:t>
            </a:r>
            <a:endParaRPr lang="en-US" altLang="zh-CN">
              <a:latin typeface="黑体" panose="02010609060101010101" pitchFamily="49" charset="-122"/>
              <a:ea typeface="黑体" panose="02010609060101010101" pitchFamily="49" charset="-122"/>
            </a:endParaRPr>
          </a:p>
        </p:txBody>
      </p:sp>
      <p:sp>
        <p:nvSpPr>
          <p:cNvPr id="46" name="文本框 19"/>
          <p:cNvSpPr txBox="1"/>
          <p:nvPr/>
        </p:nvSpPr>
        <p:spPr>
          <a:xfrm>
            <a:off x="6634019" y="1519691"/>
            <a:ext cx="2479675"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吸收被征服地区文化</a:t>
            </a:r>
          </a:p>
        </p:txBody>
      </p:sp>
      <p:sp>
        <p:nvSpPr>
          <p:cNvPr id="47" name="文本框 20"/>
          <p:cNvSpPr txBox="1"/>
          <p:nvPr/>
        </p:nvSpPr>
        <p:spPr>
          <a:xfrm>
            <a:off x="6634019" y="1887991"/>
            <a:ext cx="2835275"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东西方文化交流的桥梁</a:t>
            </a:r>
          </a:p>
        </p:txBody>
      </p:sp>
      <p:sp>
        <p:nvSpPr>
          <p:cNvPr id="48" name="文本框 21"/>
          <p:cNvSpPr txBox="1"/>
          <p:nvPr/>
        </p:nvSpPr>
        <p:spPr>
          <a:xfrm>
            <a:off x="4582969" y="2378528"/>
            <a:ext cx="2092325"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奥斯曼帝国的建立</a:t>
            </a:r>
          </a:p>
        </p:txBody>
      </p:sp>
      <p:sp>
        <p:nvSpPr>
          <p:cNvPr id="49" name="文本框 22"/>
          <p:cNvSpPr txBox="1"/>
          <p:nvPr/>
        </p:nvSpPr>
        <p:spPr>
          <a:xfrm>
            <a:off x="4582969" y="2854778"/>
            <a:ext cx="4708525"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奥斯曼帝国的统治：政治领域、经济领域</a:t>
            </a:r>
          </a:p>
        </p:txBody>
      </p:sp>
      <p:sp>
        <p:nvSpPr>
          <p:cNvPr id="50" name="文本框 23"/>
          <p:cNvSpPr txBox="1"/>
          <p:nvPr/>
        </p:nvSpPr>
        <p:spPr>
          <a:xfrm>
            <a:off x="4735369" y="3680278"/>
            <a:ext cx="2090738"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中古时期的印度</a:t>
            </a:r>
          </a:p>
        </p:txBody>
      </p:sp>
      <p:sp>
        <p:nvSpPr>
          <p:cNvPr id="51" name="文本框 24"/>
          <p:cNvSpPr txBox="1"/>
          <p:nvPr/>
        </p:nvSpPr>
        <p:spPr>
          <a:xfrm>
            <a:off x="4735369" y="5036003"/>
            <a:ext cx="2090738"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中古时期的日本</a:t>
            </a:r>
            <a:endParaRPr lang="en-US" altLang="zh-CN">
              <a:latin typeface="黑体" panose="02010609060101010101" pitchFamily="49" charset="-122"/>
              <a:ea typeface="黑体" panose="02010609060101010101" pitchFamily="49" charset="-122"/>
            </a:endParaRPr>
          </a:p>
        </p:txBody>
      </p:sp>
      <p:sp>
        <p:nvSpPr>
          <p:cNvPr id="52" name="文本框 25"/>
          <p:cNvSpPr txBox="1"/>
          <p:nvPr/>
        </p:nvSpPr>
        <p:spPr>
          <a:xfrm>
            <a:off x="6891194" y="3367541"/>
            <a:ext cx="1233488"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笈多帝国</a:t>
            </a:r>
          </a:p>
        </p:txBody>
      </p:sp>
      <p:sp>
        <p:nvSpPr>
          <p:cNvPr id="53" name="文本框 26"/>
          <p:cNvSpPr txBox="1"/>
          <p:nvPr/>
        </p:nvSpPr>
        <p:spPr>
          <a:xfrm>
            <a:off x="6905482" y="4024766"/>
            <a:ext cx="2941637"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德里苏丹国：建立、统治</a:t>
            </a:r>
          </a:p>
        </p:txBody>
      </p:sp>
      <p:sp>
        <p:nvSpPr>
          <p:cNvPr id="54" name="文本框 27"/>
          <p:cNvSpPr txBox="1"/>
          <p:nvPr/>
        </p:nvSpPr>
        <p:spPr>
          <a:xfrm>
            <a:off x="8312007" y="3223078"/>
            <a:ext cx="1806575"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笈多帝国的统治</a:t>
            </a:r>
          </a:p>
        </p:txBody>
      </p:sp>
      <p:sp>
        <p:nvSpPr>
          <p:cNvPr id="55" name="文本框 28"/>
          <p:cNvSpPr txBox="1"/>
          <p:nvPr/>
        </p:nvSpPr>
        <p:spPr>
          <a:xfrm>
            <a:off x="8415194" y="3559628"/>
            <a:ext cx="1703388"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印度教的兴起</a:t>
            </a:r>
          </a:p>
        </p:txBody>
      </p:sp>
      <p:sp>
        <p:nvSpPr>
          <p:cNvPr id="56" name="文本框 29"/>
          <p:cNvSpPr txBox="1"/>
          <p:nvPr/>
        </p:nvSpPr>
        <p:spPr>
          <a:xfrm>
            <a:off x="6956282" y="4564516"/>
            <a:ext cx="1233487"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兴起</a:t>
            </a:r>
          </a:p>
        </p:txBody>
      </p:sp>
      <p:sp>
        <p:nvSpPr>
          <p:cNvPr id="57" name="文本框 30"/>
          <p:cNvSpPr txBox="1"/>
          <p:nvPr/>
        </p:nvSpPr>
        <p:spPr>
          <a:xfrm>
            <a:off x="6891194" y="4932816"/>
            <a:ext cx="2955925"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大化改新：中央集权的建立</a:t>
            </a:r>
          </a:p>
        </p:txBody>
      </p:sp>
      <p:sp>
        <p:nvSpPr>
          <p:cNvPr id="58" name="文本框 31"/>
          <p:cNvSpPr txBox="1"/>
          <p:nvPr/>
        </p:nvSpPr>
        <p:spPr>
          <a:xfrm>
            <a:off x="6956282" y="5561466"/>
            <a:ext cx="1233487"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幕府统治</a:t>
            </a:r>
          </a:p>
        </p:txBody>
      </p:sp>
      <p:sp>
        <p:nvSpPr>
          <p:cNvPr id="59" name="文本框 32"/>
          <p:cNvSpPr txBox="1"/>
          <p:nvPr/>
        </p:nvSpPr>
        <p:spPr>
          <a:xfrm>
            <a:off x="8272319" y="5239203"/>
            <a:ext cx="1884363" cy="644525"/>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背景：庄园经济、</a:t>
            </a:r>
          </a:p>
          <a:p>
            <a:r>
              <a:rPr lang="zh-CN" altLang="en-US">
                <a:latin typeface="黑体" panose="02010609060101010101" pitchFamily="49" charset="-122"/>
                <a:ea typeface="黑体" panose="02010609060101010101" pitchFamily="49" charset="-122"/>
              </a:rPr>
              <a:t>      武士集团</a:t>
            </a:r>
          </a:p>
        </p:txBody>
      </p:sp>
      <p:sp>
        <p:nvSpPr>
          <p:cNvPr id="60" name="文本框 33"/>
          <p:cNvSpPr txBox="1"/>
          <p:nvPr/>
        </p:nvSpPr>
        <p:spPr>
          <a:xfrm>
            <a:off x="8205644" y="5791653"/>
            <a:ext cx="2149475" cy="646113"/>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形成：镰仓幕府</a:t>
            </a:r>
          </a:p>
          <a:p>
            <a:r>
              <a:rPr lang="zh-CN" altLang="en-US">
                <a:latin typeface="黑体" panose="02010609060101010101" pitchFamily="49" charset="-122"/>
                <a:ea typeface="黑体" panose="02010609060101010101" pitchFamily="49" charset="-122"/>
              </a:rPr>
              <a:t>       </a:t>
            </a:r>
            <a:r>
              <a:rPr lang="zh-CN" altLang="en-US">
                <a:solidFill>
                  <a:srgbClr val="FF0000"/>
                </a:solidFill>
                <a:latin typeface="黑体" panose="02010609060101010101" pitchFamily="49" charset="-122"/>
                <a:ea typeface="黑体" panose="02010609060101010101" pitchFamily="49" charset="-122"/>
              </a:rPr>
              <a:t>特点</a:t>
            </a:r>
          </a:p>
        </p:txBody>
      </p:sp>
      <p:sp>
        <p:nvSpPr>
          <p:cNvPr id="61" name="文本框 34"/>
          <p:cNvSpPr txBox="1"/>
          <p:nvPr/>
        </p:nvSpPr>
        <p:spPr>
          <a:xfrm>
            <a:off x="8297719" y="6334578"/>
            <a:ext cx="1938338"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结束：德川幕府</a:t>
            </a:r>
          </a:p>
        </p:txBody>
      </p:sp>
      <p:sp>
        <p:nvSpPr>
          <p:cNvPr id="62" name="文本框 35"/>
          <p:cNvSpPr txBox="1"/>
          <p:nvPr/>
        </p:nvSpPr>
        <p:spPr>
          <a:xfrm>
            <a:off x="4830619" y="6334578"/>
            <a:ext cx="1844675" cy="368300"/>
          </a:xfrm>
          <a:prstGeom prst="rect">
            <a:avLst/>
          </a:prstGeom>
          <a:noFill/>
          <a:ln w="9525">
            <a:noFill/>
          </a:ln>
        </p:spPr>
        <p:txBody>
          <a:bodyPr wrap="square" anchor="t">
            <a:spAutoFit/>
          </a:bodyPr>
          <a:lstStyle/>
          <a:p>
            <a:r>
              <a:rPr lang="zh-CN" altLang="en-US">
                <a:latin typeface="黑体" panose="02010609060101010101" pitchFamily="49" charset="-122"/>
                <a:ea typeface="黑体" panose="02010609060101010101" pitchFamily="49" charset="-122"/>
              </a:rPr>
              <a:t>中古时期的朝鲜</a:t>
            </a:r>
          </a:p>
        </p:txBody>
      </p:sp>
      <p:sp>
        <p:nvSpPr>
          <p:cNvPr id="63" name="右大括号 62"/>
          <p:cNvSpPr/>
          <p:nvPr/>
        </p:nvSpPr>
        <p:spPr>
          <a:xfrm>
            <a:off x="10102707" y="757691"/>
            <a:ext cx="360363" cy="230346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trike="noStrike" noProof="1"/>
          </a:p>
        </p:txBody>
      </p:sp>
      <p:sp>
        <p:nvSpPr>
          <p:cNvPr id="64" name="右大括号 63"/>
          <p:cNvSpPr/>
          <p:nvPr/>
        </p:nvSpPr>
        <p:spPr>
          <a:xfrm>
            <a:off x="10245582" y="3223078"/>
            <a:ext cx="217488" cy="1169988"/>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trike="noStrike" noProof="1">
              <a:solidFill>
                <a:srgbClr val="00B050"/>
              </a:solidFill>
            </a:endParaRPr>
          </a:p>
        </p:txBody>
      </p:sp>
      <p:sp>
        <p:nvSpPr>
          <p:cNvPr id="65" name="右大括号 64"/>
          <p:cNvSpPr/>
          <p:nvPr/>
        </p:nvSpPr>
        <p:spPr>
          <a:xfrm>
            <a:off x="10247169" y="4501016"/>
            <a:ext cx="215900" cy="2201863"/>
          </a:xfrm>
          <a:prstGeom prst="righ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trike="noStrike" noProof="1"/>
          </a:p>
        </p:txBody>
      </p:sp>
      <p:sp>
        <p:nvSpPr>
          <p:cNvPr id="66" name="文本框 40"/>
          <p:cNvSpPr txBox="1"/>
          <p:nvPr/>
        </p:nvSpPr>
        <p:spPr>
          <a:xfrm>
            <a:off x="10558319" y="1664153"/>
            <a:ext cx="460375" cy="908050"/>
          </a:xfrm>
          <a:prstGeom prst="rect">
            <a:avLst/>
          </a:prstGeom>
          <a:noFill/>
          <a:ln w="9525">
            <a:noFill/>
          </a:ln>
        </p:spPr>
        <p:txBody>
          <a:bodyPr vert="eaVert" wrap="square" anchor="t">
            <a:spAutoFit/>
          </a:bodyPr>
          <a:lstStyle/>
          <a:p>
            <a:r>
              <a:rPr lang="zh-CN" altLang="en-US" b="1">
                <a:solidFill>
                  <a:srgbClr val="FF0000"/>
                </a:solidFill>
                <a:latin typeface="黑体" panose="02010609060101010101" pitchFamily="49" charset="-122"/>
                <a:ea typeface="黑体" panose="02010609060101010101" pitchFamily="49" charset="-122"/>
              </a:rPr>
              <a:t>西亚</a:t>
            </a:r>
          </a:p>
        </p:txBody>
      </p:sp>
      <p:sp>
        <p:nvSpPr>
          <p:cNvPr id="67" name="文本框 41"/>
          <p:cNvSpPr txBox="1"/>
          <p:nvPr/>
        </p:nvSpPr>
        <p:spPr>
          <a:xfrm>
            <a:off x="11477482" y="1519691"/>
            <a:ext cx="460375" cy="1408112"/>
          </a:xfrm>
          <a:prstGeom prst="rect">
            <a:avLst/>
          </a:prstGeom>
          <a:noFill/>
          <a:ln w="9525">
            <a:noFill/>
          </a:ln>
        </p:spPr>
        <p:txBody>
          <a:bodyPr vert="eaVert" wrap="square" anchor="t">
            <a:spAutoFit/>
          </a:bodyPr>
          <a:lstStyle/>
          <a:p>
            <a:r>
              <a:rPr lang="zh-CN" altLang="en-US" b="1">
                <a:solidFill>
                  <a:srgbClr val="FF0000"/>
                </a:solidFill>
                <a:latin typeface="黑体" panose="02010609060101010101" pitchFamily="49" charset="-122"/>
                <a:ea typeface="黑体" panose="02010609060101010101" pitchFamily="49" charset="-122"/>
              </a:rPr>
              <a:t>政教合一</a:t>
            </a:r>
          </a:p>
        </p:txBody>
      </p:sp>
      <p:sp>
        <p:nvSpPr>
          <p:cNvPr id="68" name="文本框 42"/>
          <p:cNvSpPr txBox="1"/>
          <p:nvPr/>
        </p:nvSpPr>
        <p:spPr>
          <a:xfrm>
            <a:off x="10558319" y="3591378"/>
            <a:ext cx="460375" cy="908050"/>
          </a:xfrm>
          <a:prstGeom prst="rect">
            <a:avLst/>
          </a:prstGeom>
          <a:noFill/>
          <a:ln w="9525">
            <a:noFill/>
          </a:ln>
        </p:spPr>
        <p:txBody>
          <a:bodyPr vert="eaVert" wrap="square" anchor="t">
            <a:spAutoFit/>
          </a:bodyPr>
          <a:lstStyle/>
          <a:p>
            <a:r>
              <a:rPr lang="zh-CN" altLang="en-US" b="1">
                <a:solidFill>
                  <a:srgbClr val="00B050"/>
                </a:solidFill>
                <a:latin typeface="黑体" panose="02010609060101010101" pitchFamily="49" charset="-122"/>
                <a:ea typeface="黑体" panose="02010609060101010101" pitchFamily="49" charset="-122"/>
              </a:rPr>
              <a:t>南亚</a:t>
            </a:r>
          </a:p>
        </p:txBody>
      </p:sp>
      <p:sp>
        <p:nvSpPr>
          <p:cNvPr id="69" name="文本框 43"/>
          <p:cNvSpPr txBox="1"/>
          <p:nvPr/>
        </p:nvSpPr>
        <p:spPr>
          <a:xfrm>
            <a:off x="10558319" y="5199516"/>
            <a:ext cx="460375" cy="908050"/>
          </a:xfrm>
          <a:prstGeom prst="rect">
            <a:avLst/>
          </a:prstGeom>
          <a:noFill/>
          <a:ln w="9525">
            <a:noFill/>
          </a:ln>
        </p:spPr>
        <p:txBody>
          <a:bodyPr vert="eaVert" wrap="square" anchor="t">
            <a:spAutoFit/>
          </a:bodyPr>
          <a:lstStyle/>
          <a:p>
            <a:r>
              <a:rPr lang="zh-CN" altLang="en-US" b="1">
                <a:solidFill>
                  <a:srgbClr val="0070C0"/>
                </a:solidFill>
                <a:latin typeface="黑体" panose="02010609060101010101" pitchFamily="49" charset="-122"/>
                <a:ea typeface="黑体" panose="02010609060101010101" pitchFamily="49" charset="-122"/>
              </a:rPr>
              <a:t>东亚</a:t>
            </a:r>
          </a:p>
        </p:txBody>
      </p:sp>
      <p:sp>
        <p:nvSpPr>
          <p:cNvPr id="70" name="文本框 44"/>
          <p:cNvSpPr txBox="1"/>
          <p:nvPr/>
        </p:nvSpPr>
        <p:spPr>
          <a:xfrm>
            <a:off x="11477482" y="3326266"/>
            <a:ext cx="460375" cy="1352550"/>
          </a:xfrm>
          <a:prstGeom prst="rect">
            <a:avLst/>
          </a:prstGeom>
          <a:noFill/>
          <a:ln w="9525">
            <a:noFill/>
          </a:ln>
        </p:spPr>
        <p:txBody>
          <a:bodyPr vert="eaVert" wrap="square" anchor="t">
            <a:spAutoFit/>
          </a:bodyPr>
          <a:lstStyle/>
          <a:p>
            <a:r>
              <a:rPr lang="zh-CN" altLang="en-US" b="1">
                <a:solidFill>
                  <a:srgbClr val="00B050"/>
                </a:solidFill>
                <a:latin typeface="黑体" panose="02010609060101010101" pitchFamily="49" charset="-122"/>
                <a:ea typeface="黑体" panose="02010609060101010101" pitchFamily="49" charset="-122"/>
              </a:rPr>
              <a:t>多种宗教</a:t>
            </a:r>
          </a:p>
        </p:txBody>
      </p:sp>
      <p:sp>
        <p:nvSpPr>
          <p:cNvPr id="71" name="文本框 45"/>
          <p:cNvSpPr txBox="1"/>
          <p:nvPr/>
        </p:nvSpPr>
        <p:spPr>
          <a:xfrm>
            <a:off x="11477482" y="5042353"/>
            <a:ext cx="460375" cy="1408113"/>
          </a:xfrm>
          <a:prstGeom prst="rect">
            <a:avLst/>
          </a:prstGeom>
          <a:noFill/>
          <a:ln w="9525">
            <a:noFill/>
          </a:ln>
        </p:spPr>
        <p:txBody>
          <a:bodyPr vert="eaVert" wrap="square" anchor="t">
            <a:spAutoFit/>
          </a:bodyPr>
          <a:lstStyle/>
          <a:p>
            <a:r>
              <a:rPr lang="zh-CN" altLang="en-US" b="1">
                <a:solidFill>
                  <a:srgbClr val="0070C0"/>
                </a:solidFill>
                <a:latin typeface="黑体" panose="02010609060101010101" pitchFamily="49" charset="-122"/>
                <a:ea typeface="黑体" panose="02010609060101010101" pitchFamily="49" charset="-122"/>
              </a:rPr>
              <a:t>中央集权</a:t>
            </a:r>
          </a:p>
        </p:txBody>
      </p:sp>
      <p:sp>
        <p:nvSpPr>
          <p:cNvPr id="77" name="AutoShape 6"/>
          <p:cNvSpPr>
            <a:spLocks noChangeArrowheads="1"/>
          </p:cNvSpPr>
          <p:nvPr/>
        </p:nvSpPr>
        <p:spPr bwMode="gray">
          <a:xfrm>
            <a:off x="261225" y="137635"/>
            <a:ext cx="2224524" cy="378885"/>
          </a:xfrm>
          <a:prstGeom prst="roundRect">
            <a:avLst>
              <a:gd name="adj" fmla="val 50000"/>
            </a:avLst>
          </a:prstGeom>
          <a:solidFill>
            <a:srgbClr val="92D050"/>
          </a:solidFill>
          <a:ln w="38100" algn="ctr">
            <a:solidFill>
              <a:srgbClr val="FFFFFF"/>
            </a:solidFill>
            <a:round/>
          </a:ln>
          <a:effectLst>
            <a:outerShdw dist="63500" dir="3187806" algn="ctr" rotWithShape="0">
              <a:srgbClr val="001D3A"/>
            </a:outerShdw>
          </a:effectLst>
        </p:spPr>
        <p:txBody>
          <a:bodyPr wrap="none" anchor="ctr"/>
          <a:lstStyle/>
          <a:p>
            <a:pPr algn="ctr" eaLnBrk="0" hangingPunct="0">
              <a:defRPr/>
            </a:pPr>
            <a:r>
              <a:rPr lang="zh-CN" altLang="en-US" sz="3200" b="1" dirty="0">
                <a:solidFill>
                  <a:srgbClr val="FF0000"/>
                </a:solidFill>
              </a:rPr>
              <a:t>学习小结</a:t>
            </a:r>
            <a:r>
              <a:rPr lang="en-US" altLang="zh-CN" sz="3200" b="1" dirty="0">
                <a:solidFill>
                  <a:srgbClr val="FF0000"/>
                </a:solidFill>
              </a:rPr>
              <a:t>1</a:t>
            </a:r>
          </a:p>
        </p:txBody>
      </p:sp>
      <p:sp>
        <p:nvSpPr>
          <p:cNvPr id="2" name="文本框 1"/>
          <p:cNvSpPr txBox="1"/>
          <p:nvPr/>
        </p:nvSpPr>
        <p:spPr>
          <a:xfrm>
            <a:off x="0" y="38735"/>
            <a:ext cx="12192000" cy="53276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algn="ct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六、知识小结</a:t>
            </a:r>
            <a:endParaRPr lang="zh-CN" altLang="en-US" sz="3200" b="1" dirty="0">
              <a:solidFill>
                <a:srgbClr val="FFFF00"/>
              </a:solidFill>
              <a:latin typeface="楷体" panose="02010609060101010101" pitchFamily="49" charset="-122"/>
              <a:ea typeface="楷体" panose="02010609060101010101" pitchFamily="49" charset="-122"/>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1+#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fill="hold"/>
                                        <p:tgtEl>
                                          <p:spTgt spid="68"/>
                                        </p:tgtEl>
                                        <p:attrNameLst>
                                          <p:attrName>ppt_x</p:attrName>
                                        </p:attrNameLst>
                                      </p:cBhvr>
                                      <p:tavLst>
                                        <p:tav tm="0">
                                          <p:val>
                                            <p:strVal val="1+#ppt_w/2"/>
                                          </p:val>
                                        </p:tav>
                                        <p:tav tm="100000">
                                          <p:val>
                                            <p:strVal val="#ppt_x"/>
                                          </p:val>
                                        </p:tav>
                                      </p:tavLst>
                                    </p:anim>
                                    <p:anim calcmode="lin" valueType="num">
                                      <p:cBhvr additive="base">
                                        <p:cTn id="14"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1+#ppt_w/2"/>
                                          </p:val>
                                        </p:tav>
                                        <p:tav tm="100000">
                                          <p:val>
                                            <p:strVal val="#ppt_x"/>
                                          </p:val>
                                        </p:tav>
                                      </p:tavLst>
                                    </p:anim>
                                    <p:anim calcmode="lin" valueType="num">
                                      <p:cBhvr additive="base">
                                        <p:cTn id="20"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fill="hold"/>
                                        <p:tgtEl>
                                          <p:spTgt spid="67"/>
                                        </p:tgtEl>
                                        <p:attrNameLst>
                                          <p:attrName>ppt_x</p:attrName>
                                        </p:attrNameLst>
                                      </p:cBhvr>
                                      <p:tavLst>
                                        <p:tav tm="0">
                                          <p:val>
                                            <p:strVal val="0-#ppt_w/2"/>
                                          </p:val>
                                        </p:tav>
                                        <p:tav tm="100000">
                                          <p:val>
                                            <p:strVal val="#ppt_x"/>
                                          </p:val>
                                        </p:tav>
                                      </p:tavLst>
                                    </p:anim>
                                    <p:anim calcmode="lin" valueType="num">
                                      <p:cBhvr additive="base">
                                        <p:cTn id="26"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0-#ppt_w/2"/>
                                          </p:val>
                                        </p:tav>
                                        <p:tav tm="100000">
                                          <p:val>
                                            <p:strVal val="#ppt_x"/>
                                          </p:val>
                                        </p:tav>
                                      </p:tavLst>
                                    </p:anim>
                                    <p:anim calcmode="lin" valueType="num">
                                      <p:cBhvr additive="base">
                                        <p:cTn id="32"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additive="base">
                                        <p:cTn id="37" dur="500" fill="hold"/>
                                        <p:tgtEl>
                                          <p:spTgt spid="71"/>
                                        </p:tgtEl>
                                        <p:attrNameLst>
                                          <p:attrName>ppt_x</p:attrName>
                                        </p:attrNameLst>
                                      </p:cBhvr>
                                      <p:tavLst>
                                        <p:tav tm="0">
                                          <p:val>
                                            <p:strVal val="0-#ppt_w/2"/>
                                          </p:val>
                                        </p:tav>
                                        <p:tav tm="100000">
                                          <p:val>
                                            <p:strVal val="#ppt_x"/>
                                          </p:val>
                                        </p:tav>
                                      </p:tavLst>
                                    </p:anim>
                                    <p:anim calcmode="lin" valueType="num">
                                      <p:cBhvr additive="base">
                                        <p:cTn id="3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519822" y="963295"/>
          <a:ext cx="11489055" cy="4931410"/>
        </p:xfrm>
        <a:graphic>
          <a:graphicData uri="http://schemas.openxmlformats.org/drawingml/2006/table">
            <a:tbl>
              <a:tblPr firstRow="1" bandRow="1">
                <a:tableStyleId>{5940675A-B579-460E-94D1-54222C63F5DA}</a:tableStyleId>
              </a:tblPr>
              <a:tblGrid>
                <a:gridCol w="1348105">
                  <a:extLst>
                    <a:ext uri="{9D8B030D-6E8A-4147-A177-3AD203B41FA5}">
                      <a16:colId xmlns:a16="http://schemas.microsoft.com/office/drawing/2014/main" xmlns="" val="20000"/>
                    </a:ext>
                  </a:extLst>
                </a:gridCol>
                <a:gridCol w="3140075">
                  <a:extLst>
                    <a:ext uri="{9D8B030D-6E8A-4147-A177-3AD203B41FA5}">
                      <a16:colId xmlns:a16="http://schemas.microsoft.com/office/drawing/2014/main" xmlns="" val="20001"/>
                    </a:ext>
                  </a:extLst>
                </a:gridCol>
                <a:gridCol w="3698240">
                  <a:extLst>
                    <a:ext uri="{9D8B030D-6E8A-4147-A177-3AD203B41FA5}">
                      <a16:colId xmlns:a16="http://schemas.microsoft.com/office/drawing/2014/main" xmlns="" val="20002"/>
                    </a:ext>
                  </a:extLst>
                </a:gridCol>
                <a:gridCol w="3302635">
                  <a:extLst>
                    <a:ext uri="{9D8B030D-6E8A-4147-A177-3AD203B41FA5}">
                      <a16:colId xmlns:a16="http://schemas.microsoft.com/office/drawing/2014/main" xmlns="" val="20003"/>
                    </a:ext>
                  </a:extLst>
                </a:gridCol>
              </a:tblGrid>
              <a:tr h="949960">
                <a:tc>
                  <a:txBody>
                    <a:bodyPr/>
                    <a:lstStyle/>
                    <a:p>
                      <a:pPr indent="0" algn="ctr" fontAlgn="auto">
                        <a:lnSpc>
                          <a:spcPct val="150000"/>
                        </a:lnSpc>
                        <a:buNone/>
                      </a:pPr>
                      <a:r>
                        <a:rPr lang="en-US" sz="3200" b="1" dirty="0">
                          <a:latin typeface="微软雅黑" panose="020B0503020204020204" pitchFamily="34" charset="-122"/>
                          <a:ea typeface="微软雅黑" panose="020B0503020204020204" pitchFamily="34" charset="-122"/>
                          <a:cs typeface="Calibri" panose="020F0502020204030204" pitchFamily="34" charset="0"/>
                        </a:rPr>
                        <a:t> </a:t>
                      </a:r>
                      <a:endParaRPr lang="en-US" altLang="en-US" sz="3200" b="1" dirty="0">
                        <a:latin typeface="微软雅黑" panose="020B0503020204020204" pitchFamily="34" charset="-122"/>
                        <a:ea typeface="微软雅黑" panose="020B0503020204020204" pitchFamily="34" charset="-122"/>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3200" b="1">
                          <a:latin typeface="微软雅黑" panose="020B0503020204020204" pitchFamily="34" charset="-122"/>
                          <a:ea typeface="微软雅黑" panose="020B0503020204020204" pitchFamily="34" charset="-122"/>
                          <a:cs typeface="宋体" panose="02010600030101010101" pitchFamily="2" charset="-122"/>
                        </a:rPr>
                        <a:t>政教合一的西亚</a:t>
                      </a:r>
                      <a:endParaRPr lang="en-US" altLang="en-US" sz="32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3200" b="1">
                          <a:latin typeface="微软雅黑" panose="020B0503020204020204" pitchFamily="34" charset="-122"/>
                          <a:ea typeface="微软雅黑" panose="020B0503020204020204" pitchFamily="34" charset="-122"/>
                          <a:cs typeface="宋体" panose="02010600030101010101" pitchFamily="2" charset="-122"/>
                        </a:rPr>
                        <a:t>多种宗教的南亚</a:t>
                      </a:r>
                      <a:endParaRPr lang="en-US" altLang="en-US" sz="32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3200" b="1">
                          <a:latin typeface="微软雅黑" panose="020B0503020204020204" pitchFamily="34" charset="-122"/>
                          <a:ea typeface="微软雅黑" panose="020B0503020204020204" pitchFamily="34" charset="-122"/>
                          <a:cs typeface="宋体" panose="02010600030101010101" pitchFamily="2" charset="-122"/>
                        </a:rPr>
                        <a:t>中央集权的东亚</a:t>
                      </a:r>
                      <a:endParaRPr lang="en-US" altLang="en-US" sz="32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65555">
                <a:tc>
                  <a:txBody>
                    <a:bodyPr/>
                    <a:lstStyle/>
                    <a:p>
                      <a:pPr indent="0" algn="ctr" fontAlgn="auto">
                        <a:lnSpc>
                          <a:spcPct val="150000"/>
                        </a:lnSpc>
                        <a:buNone/>
                      </a:pPr>
                      <a:r>
                        <a:rPr lang="en-US" sz="3200" b="1" dirty="0" err="1">
                          <a:latin typeface="微软雅黑" panose="020B0503020204020204" pitchFamily="34" charset="-122"/>
                          <a:ea typeface="微软雅黑" panose="020B0503020204020204" pitchFamily="34" charset="-122"/>
                          <a:cs typeface="宋体" panose="02010600030101010101" pitchFamily="2" charset="-122"/>
                        </a:rPr>
                        <a:t>政治</a:t>
                      </a:r>
                      <a:endParaRPr lang="en-US" altLang="en-US" sz="3200" b="1" dirty="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微软雅黑" panose="020B0503020204020204" pitchFamily="34" charset="-122"/>
                          <a:ea typeface="微软雅黑" panose="020B0503020204020204" pitchFamily="34" charset="-122"/>
                          <a:cs typeface="Calibri" panose="020F0502020204030204" pitchFamily="34" charset="0"/>
                        </a:rPr>
                        <a:t> </a:t>
                      </a:r>
                      <a:endParaRPr lang="en-US" altLang="en-US" sz="3200" b="0">
                        <a:latin typeface="微软雅黑" panose="020B0503020204020204" pitchFamily="34" charset="-122"/>
                        <a:ea typeface="微软雅黑" panose="020B0503020204020204" pitchFamily="34" charset="-122"/>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dirty="0">
                          <a:latin typeface="微软雅黑" panose="020B0503020204020204" pitchFamily="34" charset="-122"/>
                          <a:ea typeface="微软雅黑" panose="020B0503020204020204" pitchFamily="34" charset="-122"/>
                          <a:cs typeface="Calibri" panose="020F0502020204030204" pitchFamily="34" charset="0"/>
                        </a:rPr>
                        <a:t> </a:t>
                      </a:r>
                      <a:endParaRPr lang="en-US" altLang="en-US" sz="3200" b="0" dirty="0">
                        <a:latin typeface="微软雅黑" panose="020B0503020204020204" pitchFamily="34" charset="-122"/>
                        <a:ea typeface="微软雅黑" panose="020B0503020204020204" pitchFamily="34" charset="-122"/>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dirty="0">
                          <a:latin typeface="微软雅黑" panose="020B0503020204020204" pitchFamily="34" charset="-122"/>
                          <a:ea typeface="微软雅黑" panose="020B0503020204020204" pitchFamily="34" charset="-122"/>
                          <a:cs typeface="Calibri" panose="020F0502020204030204" pitchFamily="34" charset="0"/>
                        </a:rPr>
                        <a:t> </a:t>
                      </a:r>
                      <a:endParaRPr lang="en-US" altLang="en-US" sz="3200" b="0" dirty="0">
                        <a:latin typeface="微软雅黑" panose="020B0503020204020204" pitchFamily="34" charset="-122"/>
                        <a:ea typeface="微软雅黑" panose="020B0503020204020204" pitchFamily="34" charset="-122"/>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23035">
                <a:tc>
                  <a:txBody>
                    <a:bodyPr/>
                    <a:lstStyle/>
                    <a:p>
                      <a:pPr indent="0" algn="ctr" fontAlgn="auto">
                        <a:lnSpc>
                          <a:spcPct val="150000"/>
                        </a:lnSpc>
                        <a:buNone/>
                      </a:pPr>
                      <a:r>
                        <a:rPr lang="en-US" sz="3200" b="1">
                          <a:latin typeface="微软雅黑" panose="020B0503020204020204" pitchFamily="34" charset="-122"/>
                          <a:ea typeface="微软雅黑" panose="020B0503020204020204" pitchFamily="34" charset="-122"/>
                          <a:cs typeface="宋体" panose="02010600030101010101" pitchFamily="2" charset="-122"/>
                        </a:rPr>
                        <a:t>经济</a:t>
                      </a:r>
                      <a:endParaRPr lang="en-US" altLang="en-US" sz="32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微软雅黑" panose="020B0503020204020204" pitchFamily="34" charset="-122"/>
                          <a:ea typeface="微软雅黑" panose="020B0503020204020204" pitchFamily="34" charset="-122"/>
                          <a:cs typeface="Calibri" panose="020F0502020204030204" pitchFamily="34" charset="0"/>
                        </a:rPr>
                        <a:t> </a:t>
                      </a:r>
                      <a:endParaRPr lang="en-US" altLang="en-US" sz="3200" b="0">
                        <a:latin typeface="微软雅黑" panose="020B0503020204020204" pitchFamily="34" charset="-122"/>
                        <a:ea typeface="微软雅黑" panose="020B0503020204020204" pitchFamily="34" charset="-122"/>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微软雅黑" panose="020B0503020204020204" pitchFamily="34" charset="-122"/>
                          <a:ea typeface="微软雅黑" panose="020B0503020204020204" pitchFamily="34" charset="-122"/>
                          <a:cs typeface="Calibri" panose="020F0502020204030204" pitchFamily="34" charset="0"/>
                        </a:rPr>
                        <a:t> </a:t>
                      </a:r>
                      <a:endParaRPr lang="en-US" altLang="en-US" sz="3200" b="0">
                        <a:latin typeface="微软雅黑" panose="020B0503020204020204" pitchFamily="34" charset="-122"/>
                        <a:ea typeface="微软雅黑" panose="020B0503020204020204" pitchFamily="34" charset="-122"/>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微软雅黑" panose="020B0503020204020204" pitchFamily="34" charset="-122"/>
                          <a:ea typeface="微软雅黑" panose="020B0503020204020204" pitchFamily="34" charset="-122"/>
                          <a:cs typeface="Calibri" panose="020F0502020204030204" pitchFamily="34" charset="0"/>
                        </a:rPr>
                        <a:t> </a:t>
                      </a:r>
                      <a:endParaRPr lang="en-US" altLang="en-US" sz="3200" b="0">
                        <a:latin typeface="微软雅黑" panose="020B0503020204020204" pitchFamily="34" charset="-122"/>
                        <a:ea typeface="微软雅黑" panose="020B0503020204020204" pitchFamily="34" charset="-122"/>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92860">
                <a:tc>
                  <a:txBody>
                    <a:bodyPr/>
                    <a:lstStyle/>
                    <a:p>
                      <a:pPr indent="0" algn="ctr" fontAlgn="auto">
                        <a:lnSpc>
                          <a:spcPct val="150000"/>
                        </a:lnSpc>
                        <a:buNone/>
                      </a:pPr>
                      <a:r>
                        <a:rPr lang="en-US" sz="3200" b="1">
                          <a:latin typeface="微软雅黑" panose="020B0503020204020204" pitchFamily="34" charset="-122"/>
                          <a:ea typeface="微软雅黑" panose="020B0503020204020204" pitchFamily="34" charset="-122"/>
                          <a:cs typeface="宋体" panose="02010600030101010101" pitchFamily="2" charset="-122"/>
                        </a:rPr>
                        <a:t>文化</a:t>
                      </a:r>
                      <a:endParaRPr lang="en-US" altLang="en-US" sz="32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dirty="0">
                          <a:latin typeface="微软雅黑" panose="020B0503020204020204" pitchFamily="34" charset="-122"/>
                          <a:ea typeface="微软雅黑" panose="020B0503020204020204" pitchFamily="34" charset="-122"/>
                          <a:cs typeface="Calibri" panose="020F0502020204030204" pitchFamily="34" charset="0"/>
                        </a:rPr>
                        <a:t> </a:t>
                      </a:r>
                      <a:endParaRPr lang="en-US" altLang="en-US" sz="3200" b="0" dirty="0">
                        <a:latin typeface="微软雅黑" panose="020B0503020204020204" pitchFamily="34" charset="-122"/>
                        <a:ea typeface="微软雅黑" panose="020B0503020204020204" pitchFamily="34" charset="-122"/>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微软雅黑" panose="020B0503020204020204" pitchFamily="34" charset="-122"/>
                          <a:ea typeface="微软雅黑" panose="020B0503020204020204" pitchFamily="34" charset="-122"/>
                          <a:cs typeface="Calibri" panose="020F0502020204030204" pitchFamily="34" charset="0"/>
                        </a:rPr>
                        <a:t> </a:t>
                      </a:r>
                      <a:endParaRPr lang="en-US" altLang="en-US" sz="3200" b="0">
                        <a:latin typeface="微软雅黑" panose="020B0503020204020204" pitchFamily="34" charset="-122"/>
                        <a:ea typeface="微软雅黑" panose="020B0503020204020204" pitchFamily="34" charset="-122"/>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3200" b="0" dirty="0">
                        <a:latin typeface="微软雅黑" panose="020B0503020204020204" pitchFamily="34" charset="-122"/>
                        <a:ea typeface="微软雅黑" panose="020B0503020204020204" pitchFamily="34" charset="-122"/>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5" name="文本框 4"/>
          <p:cNvSpPr txBox="1"/>
          <p:nvPr/>
        </p:nvSpPr>
        <p:spPr>
          <a:xfrm>
            <a:off x="8799231" y="2119565"/>
            <a:ext cx="3120166" cy="598690"/>
          </a:xfrm>
          <a:prstGeom prst="rect">
            <a:avLst/>
          </a:prstGeom>
          <a:noFill/>
          <a:ln w="9525">
            <a:noFill/>
          </a:ln>
        </p:spPr>
        <p:txBody>
          <a:bodyPr wrap="square" lIns="91440" tIns="45720" rIns="91440" bIns="45720">
            <a:spAutoFit/>
          </a:bodyPr>
          <a:lstStyle>
            <a:defPPr>
              <a:defRPr lang="zh-CN"/>
            </a:defPPr>
            <a:lvl1pPr fontAlgn="auto">
              <a:lnSpc>
                <a:spcPct val="150000"/>
              </a:lnSpc>
              <a:defRPr sz="2600" b="1" kern="0">
                <a:latin typeface="宋体" panose="02010600030101010101" pitchFamily="2" charset="-122"/>
                <a:ea typeface="宋体" panose="02010600030101010101" pitchFamily="2" charset="-122"/>
                <a:cs typeface="Times New Roman" panose="02020603050405020304" pitchFamily="18" charset="0"/>
              </a:defRPr>
            </a:lvl1pPr>
          </a:lstStyle>
          <a:p>
            <a:r>
              <a:rPr lang="zh-CN" altLang="en-US" dirty="0"/>
              <a:t>君主中央集权体制</a:t>
            </a:r>
          </a:p>
        </p:txBody>
      </p:sp>
      <p:sp>
        <p:nvSpPr>
          <p:cNvPr id="6" name="文本框 5"/>
          <p:cNvSpPr txBox="1"/>
          <p:nvPr/>
        </p:nvSpPr>
        <p:spPr>
          <a:xfrm>
            <a:off x="8672683" y="3149905"/>
            <a:ext cx="3335020" cy="1292662"/>
          </a:xfrm>
          <a:prstGeom prst="rect">
            <a:avLst/>
          </a:prstGeom>
          <a:noFill/>
          <a:ln w="9525">
            <a:noFill/>
          </a:ln>
        </p:spPr>
        <p:txBody>
          <a:bodyPr wrap="square" lIns="91440" tIns="45720" rIns="91440" bIns="45720">
            <a:spAutoFit/>
          </a:bodyPr>
          <a:lstStyle>
            <a:defPPr>
              <a:defRPr lang="zh-CN"/>
            </a:defPPr>
            <a:lvl1pPr fontAlgn="auto">
              <a:lnSpc>
                <a:spcPct val="150000"/>
              </a:lnSpc>
              <a:defRPr sz="2600" b="1" kern="0">
                <a:latin typeface="宋体" panose="02010600030101010101" pitchFamily="2" charset="-122"/>
                <a:ea typeface="宋体" panose="02010600030101010101" pitchFamily="2" charset="-122"/>
                <a:cs typeface="Times New Roman" panose="02020603050405020304" pitchFamily="18" charset="0"/>
              </a:defRPr>
            </a:lvl1pPr>
          </a:lstStyle>
          <a:p>
            <a:pPr>
              <a:lnSpc>
                <a:spcPct val="100000"/>
              </a:lnSpc>
            </a:pPr>
            <a:r>
              <a:rPr lang="zh-CN" altLang="en-US" dirty="0"/>
              <a:t>农业、手工业、商业发展较快，对外贸易兴盛</a:t>
            </a:r>
          </a:p>
        </p:txBody>
      </p:sp>
      <p:sp>
        <p:nvSpPr>
          <p:cNvPr id="7" name="文本框 6"/>
          <p:cNvSpPr txBox="1"/>
          <p:nvPr/>
        </p:nvSpPr>
        <p:spPr>
          <a:xfrm>
            <a:off x="8708284" y="4635492"/>
            <a:ext cx="3409315" cy="1292662"/>
          </a:xfrm>
          <a:prstGeom prst="rect">
            <a:avLst/>
          </a:prstGeom>
          <a:noFill/>
          <a:ln w="9525">
            <a:noFill/>
          </a:ln>
        </p:spPr>
        <p:txBody>
          <a:bodyPr wrap="square" lIns="91440" tIns="45720" rIns="91440" bIns="45720">
            <a:spAutoFit/>
          </a:bodyPr>
          <a:lstStyle>
            <a:defPPr>
              <a:defRPr lang="zh-CN"/>
            </a:defPPr>
            <a:lvl1pPr fontAlgn="auto">
              <a:lnSpc>
                <a:spcPct val="100000"/>
              </a:lnSpc>
              <a:defRPr sz="2600" b="1" kern="0">
                <a:latin typeface="宋体" panose="02010600030101010101" pitchFamily="2" charset="-122"/>
                <a:ea typeface="宋体" panose="02010600030101010101" pitchFamily="2" charset="-122"/>
                <a:cs typeface="Times New Roman" panose="02020603050405020304" pitchFamily="18" charset="0"/>
              </a:defRPr>
            </a:lvl1pPr>
          </a:lstStyle>
          <a:p>
            <a:r>
              <a:rPr lang="zh-CN" altLang="en-US" dirty="0"/>
              <a:t>以中国儒学文化为中心，相互影响、相互借鉴</a:t>
            </a:r>
          </a:p>
        </p:txBody>
      </p:sp>
      <p:sp>
        <p:nvSpPr>
          <p:cNvPr id="8" name="文本框 7"/>
          <p:cNvSpPr txBox="1"/>
          <p:nvPr/>
        </p:nvSpPr>
        <p:spPr>
          <a:xfrm>
            <a:off x="1915762" y="2077061"/>
            <a:ext cx="2967991" cy="892552"/>
          </a:xfrm>
          <a:prstGeom prst="rect">
            <a:avLst/>
          </a:prstGeom>
          <a:noFill/>
          <a:ln w="9525">
            <a:noFill/>
          </a:ln>
        </p:spPr>
        <p:txBody>
          <a:bodyPr wrap="square" lIns="91440" tIns="45720" rIns="91440" bIns="45720">
            <a:spAutoFit/>
          </a:bodyPr>
          <a:lstStyle/>
          <a:p>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政教合一的专制统治</a:t>
            </a:r>
          </a:p>
        </p:txBody>
      </p:sp>
      <p:sp>
        <p:nvSpPr>
          <p:cNvPr id="9" name="文本框 8"/>
          <p:cNvSpPr txBox="1"/>
          <p:nvPr/>
        </p:nvSpPr>
        <p:spPr>
          <a:xfrm>
            <a:off x="1805839" y="3140246"/>
            <a:ext cx="3211624" cy="1198854"/>
          </a:xfrm>
          <a:prstGeom prst="rect">
            <a:avLst/>
          </a:prstGeom>
          <a:noFill/>
          <a:ln w="9525">
            <a:noFill/>
          </a:ln>
        </p:spPr>
        <p:txBody>
          <a:bodyPr wrap="square" lIns="91440" tIns="45720" rIns="91440" bIns="45720">
            <a:spAutoFit/>
          </a:bodyPr>
          <a:lstStyle/>
          <a:p>
            <a:pPr fontAlgn="auto">
              <a:lnSpc>
                <a:spcPct val="150000"/>
              </a:lnSpc>
            </a:pP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农业、手工业、商业繁荣，对外贸易发达</a:t>
            </a:r>
          </a:p>
        </p:txBody>
      </p:sp>
      <p:sp>
        <p:nvSpPr>
          <p:cNvPr id="10" name="文本框 9"/>
          <p:cNvSpPr txBox="1"/>
          <p:nvPr/>
        </p:nvSpPr>
        <p:spPr>
          <a:xfrm>
            <a:off x="5023210" y="3140246"/>
            <a:ext cx="3616008" cy="1198854"/>
          </a:xfrm>
          <a:prstGeom prst="rect">
            <a:avLst/>
          </a:prstGeom>
          <a:noFill/>
          <a:ln w="9525">
            <a:noFill/>
          </a:ln>
        </p:spPr>
        <p:txBody>
          <a:bodyPr wrap="square" lIns="91440" tIns="45720" rIns="91440" bIns="45720">
            <a:spAutoFit/>
          </a:bodyPr>
          <a:lstStyle/>
          <a:p>
            <a:pPr fontAlgn="auto">
              <a:lnSpc>
                <a:spcPct val="150000"/>
              </a:lnSpc>
            </a:pPr>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农业、手工业、商业繁荣，对外贸易发达</a:t>
            </a:r>
          </a:p>
        </p:txBody>
      </p:sp>
      <p:sp>
        <p:nvSpPr>
          <p:cNvPr id="11" name="文本框 10"/>
          <p:cNvSpPr txBox="1"/>
          <p:nvPr/>
        </p:nvSpPr>
        <p:spPr>
          <a:xfrm>
            <a:off x="1779058" y="4673744"/>
            <a:ext cx="3060700" cy="1292662"/>
          </a:xfrm>
          <a:prstGeom prst="rect">
            <a:avLst/>
          </a:prstGeom>
          <a:noFill/>
          <a:ln w="9525">
            <a:noFill/>
          </a:ln>
        </p:spPr>
        <p:txBody>
          <a:bodyPr wrap="square" lIns="91440" tIns="45720" rIns="91440" bIns="45720">
            <a:spAutoFit/>
          </a:bodyPr>
          <a:lstStyle/>
          <a:p>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多民族文化异彩纷呈，对世界文明做出了重大贡献</a:t>
            </a:r>
          </a:p>
        </p:txBody>
      </p:sp>
      <p:sp>
        <p:nvSpPr>
          <p:cNvPr id="12" name="文本框 11"/>
          <p:cNvSpPr txBox="1"/>
          <p:nvPr/>
        </p:nvSpPr>
        <p:spPr>
          <a:xfrm>
            <a:off x="5067205" y="4635492"/>
            <a:ext cx="3028315" cy="1198854"/>
          </a:xfrm>
          <a:prstGeom prst="rect">
            <a:avLst/>
          </a:prstGeom>
          <a:noFill/>
          <a:ln w="9525">
            <a:noFill/>
          </a:ln>
        </p:spPr>
        <p:txBody>
          <a:bodyPr wrap="square" lIns="91440" tIns="45720" rIns="91440" bIns="45720">
            <a:spAutoFit/>
          </a:bodyPr>
          <a:lstStyle>
            <a:defPPr>
              <a:defRPr lang="zh-CN"/>
            </a:defPPr>
            <a:lvl1pPr fontAlgn="auto">
              <a:lnSpc>
                <a:spcPct val="150000"/>
              </a:lnSpc>
              <a:defRPr sz="2600" b="1" kern="0">
                <a:latin typeface="宋体" panose="02010600030101010101" pitchFamily="2" charset="-122"/>
                <a:ea typeface="宋体" panose="02010600030101010101" pitchFamily="2" charset="-122"/>
                <a:cs typeface="Times New Roman" panose="02020603050405020304" pitchFamily="18" charset="0"/>
              </a:defRPr>
            </a:lvl1pPr>
          </a:lstStyle>
          <a:p>
            <a:r>
              <a:rPr lang="zh-CN" altLang="en-US" dirty="0"/>
              <a:t>多种宗教文化并存，在相互借鉴中发展</a:t>
            </a:r>
          </a:p>
        </p:txBody>
      </p:sp>
      <p:sp>
        <p:nvSpPr>
          <p:cNvPr id="13" name="文本框 12"/>
          <p:cNvSpPr txBox="1"/>
          <p:nvPr/>
        </p:nvSpPr>
        <p:spPr>
          <a:xfrm>
            <a:off x="5067205" y="1939917"/>
            <a:ext cx="3512820" cy="1292662"/>
          </a:xfrm>
          <a:prstGeom prst="rect">
            <a:avLst/>
          </a:prstGeom>
          <a:noFill/>
          <a:ln w="9525">
            <a:noFill/>
          </a:ln>
        </p:spPr>
        <p:txBody>
          <a:bodyPr wrap="square" lIns="91440" tIns="45720" rIns="91440" bIns="45720">
            <a:spAutoFit/>
          </a:bodyPr>
          <a:lstStyle/>
          <a:p>
            <a:r>
              <a:rPr lang="zh-CN" altLang="en-US" sz="2600" b="1" kern="0" dirty="0">
                <a:latin typeface="宋体" panose="02010600030101010101" pitchFamily="2" charset="-122"/>
                <a:ea typeface="宋体" panose="02010600030101010101" pitchFamily="2" charset="-122"/>
                <a:cs typeface="Times New Roman" panose="02020603050405020304" pitchFamily="18" charset="0"/>
              </a:rPr>
              <a:t>政教合一的君主集权体制，但由于宗教冲突仍处于分裂割据的状态</a:t>
            </a:r>
          </a:p>
        </p:txBody>
      </p:sp>
      <p:sp>
        <p:nvSpPr>
          <p:cNvPr id="14" name="矩形 13"/>
          <p:cNvSpPr/>
          <p:nvPr/>
        </p:nvSpPr>
        <p:spPr>
          <a:xfrm>
            <a:off x="183123" y="742133"/>
            <a:ext cx="11825754" cy="5481875"/>
          </a:xfrm>
          <a:prstGeom prst="rect">
            <a:avLst/>
          </a:prstGeom>
          <a:noFill/>
          <a:ln w="25400">
            <a:solidFill>
              <a:srgbClr val="78363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latin typeface="黑体" panose="02010609060101010101" pitchFamily="49" charset="-122"/>
              <a:sym typeface="黑体" panose="02010609060101010101" pitchFamily="49" charset="-122"/>
            </a:endParaRPr>
          </a:p>
        </p:txBody>
      </p:sp>
      <p:sp>
        <p:nvSpPr>
          <p:cNvPr id="15" name="矩形 14"/>
          <p:cNvSpPr/>
          <p:nvPr/>
        </p:nvSpPr>
        <p:spPr>
          <a:xfrm>
            <a:off x="183123" y="758465"/>
            <a:ext cx="548216" cy="5449209"/>
          </a:xfrm>
          <a:prstGeom prst="rect">
            <a:avLst/>
          </a:prstGeom>
          <a:solidFill>
            <a:srgbClr val="783637"/>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dirty="0">
                <a:solidFill>
                  <a:srgbClr val="FFFFFF"/>
                </a:solidFill>
                <a:latin typeface="黑体" panose="02010609060101010101" pitchFamily="49" charset="-122"/>
                <a:ea typeface="黑体" panose="02010609060101010101" pitchFamily="49" charset="-122"/>
                <a:sym typeface="黑体" panose="02010609060101010101" pitchFamily="49" charset="-122"/>
              </a:rPr>
              <a:t>本</a:t>
            </a: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a:p>
            <a:pPr algn="ctr">
              <a:defRPr/>
            </a:pP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a:p>
            <a:pPr algn="ctr">
              <a:defRPr/>
            </a:pPr>
            <a:r>
              <a:rPr lang="zh-CN" altLang="en-US" sz="3200" dirty="0">
                <a:solidFill>
                  <a:srgbClr val="FFFFFF"/>
                </a:solidFill>
                <a:latin typeface="黑体" panose="02010609060101010101" pitchFamily="49" charset="-122"/>
                <a:ea typeface="黑体" panose="02010609060101010101" pitchFamily="49" charset="-122"/>
                <a:sym typeface="黑体" panose="02010609060101010101" pitchFamily="49" charset="-122"/>
              </a:rPr>
              <a:t>课</a:t>
            </a: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a:p>
            <a:pPr algn="ctr">
              <a:defRPr/>
            </a:pP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a:p>
            <a:pPr algn="ctr">
              <a:defRPr/>
            </a:pPr>
            <a:r>
              <a:rPr lang="zh-CN" altLang="en-US" sz="3200" dirty="0">
                <a:solidFill>
                  <a:srgbClr val="FFFFFF"/>
                </a:solidFill>
                <a:latin typeface="黑体" panose="02010609060101010101" pitchFamily="49" charset="-122"/>
                <a:ea typeface="黑体" panose="02010609060101010101" pitchFamily="49" charset="-122"/>
                <a:sym typeface="黑体" panose="02010609060101010101" pitchFamily="49" charset="-122"/>
              </a:rPr>
              <a:t>总</a:t>
            </a: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a:p>
            <a:pPr algn="ctr">
              <a:defRPr/>
            </a:pP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a:p>
            <a:pPr algn="ctr">
              <a:defRPr/>
            </a:pPr>
            <a:r>
              <a:rPr lang="zh-CN" altLang="en-US" sz="3200" dirty="0">
                <a:solidFill>
                  <a:srgbClr val="FFFFFF"/>
                </a:solidFill>
                <a:latin typeface="黑体" panose="02010609060101010101" pitchFamily="49" charset="-122"/>
                <a:ea typeface="黑体" panose="02010609060101010101" pitchFamily="49" charset="-122"/>
                <a:sym typeface="黑体" panose="02010609060101010101" pitchFamily="49" charset="-122"/>
              </a:rPr>
              <a:t>结</a:t>
            </a: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p:txBody>
      </p:sp>
      <p:sp>
        <p:nvSpPr>
          <p:cNvPr id="16" name="AutoShape 6"/>
          <p:cNvSpPr>
            <a:spLocks noChangeArrowheads="1"/>
          </p:cNvSpPr>
          <p:nvPr/>
        </p:nvSpPr>
        <p:spPr bwMode="gray">
          <a:xfrm>
            <a:off x="261225" y="137635"/>
            <a:ext cx="2224524" cy="378885"/>
          </a:xfrm>
          <a:prstGeom prst="roundRect">
            <a:avLst>
              <a:gd name="adj" fmla="val 50000"/>
            </a:avLst>
          </a:prstGeom>
          <a:solidFill>
            <a:srgbClr val="92D050"/>
          </a:solidFill>
          <a:ln w="38100" algn="ctr">
            <a:solidFill>
              <a:srgbClr val="FFFFFF"/>
            </a:solidFill>
            <a:round/>
          </a:ln>
          <a:effectLst>
            <a:outerShdw dist="63500" dir="3187806" algn="ctr" rotWithShape="0">
              <a:srgbClr val="001D3A"/>
            </a:outerShdw>
          </a:effectLst>
        </p:spPr>
        <p:txBody>
          <a:bodyPr wrap="none" anchor="ctr"/>
          <a:lstStyle/>
          <a:p>
            <a:pPr algn="ctr" eaLnBrk="0" hangingPunct="0">
              <a:defRPr/>
            </a:pPr>
            <a:r>
              <a:rPr lang="zh-CN" altLang="en-US" sz="3200" b="1" dirty="0">
                <a:solidFill>
                  <a:srgbClr val="FF0000"/>
                </a:solidFill>
              </a:rPr>
              <a:t>学习小结</a:t>
            </a:r>
            <a:r>
              <a:rPr lang="en-US" altLang="zh-CN" sz="3200" b="1" dirty="0">
                <a:solidFill>
                  <a:srgbClr val="FF0000"/>
                </a:solidFill>
              </a:rPr>
              <a:t>2</a:t>
            </a:r>
          </a:p>
        </p:txBody>
      </p:sp>
      <p:sp>
        <p:nvSpPr>
          <p:cNvPr id="2" name="文本框 1"/>
          <p:cNvSpPr txBox="1"/>
          <p:nvPr/>
        </p:nvSpPr>
        <p:spPr>
          <a:xfrm>
            <a:off x="0" y="38735"/>
            <a:ext cx="12192000" cy="53276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algn="ct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六、知识小结</a:t>
            </a:r>
            <a:endParaRPr lang="zh-CN" altLang="en-US" sz="3200" b="1" dirty="0">
              <a:solidFill>
                <a:srgbClr val="FFFF00"/>
              </a:solidFill>
              <a:latin typeface="楷体" panose="02010609060101010101" pitchFamily="49" charset="-122"/>
              <a:ea typeface="楷体" panose="02010609060101010101" pitchFamily="49" charset="-122"/>
              <a:cs typeface="+mn-ea"/>
              <a:sym typeface="+mn-ea"/>
            </a:endParaRPr>
          </a:p>
        </p:txBody>
      </p:sp>
      <p:sp>
        <p:nvSpPr>
          <p:cNvPr id="17" name="文本框 16">
            <a:extLst>
              <a:ext uri="{FF2B5EF4-FFF2-40B4-BE49-F238E27FC236}">
                <a16:creationId xmlns:a16="http://schemas.microsoft.com/office/drawing/2014/main" xmlns="" id="{E22F6FF2-C64E-45A8-8DA4-BB23F7D8AEB2}"/>
              </a:ext>
            </a:extLst>
          </p:cNvPr>
          <p:cNvSpPr txBox="1"/>
          <p:nvPr/>
        </p:nvSpPr>
        <p:spPr>
          <a:xfrm>
            <a:off x="23110" y="531251"/>
            <a:ext cx="2121222" cy="523220"/>
          </a:xfrm>
          <a:prstGeom prst="rect">
            <a:avLst/>
          </a:prstGeom>
          <a:gradFill rotWithShape="0">
            <a:gsLst>
              <a:gs pos="0">
                <a:srgbClr val="007BD3"/>
              </a:gs>
              <a:gs pos="100000">
                <a:srgbClr val="034373"/>
              </a:gs>
            </a:gsLst>
            <a:lin ang="5400000" scaled="1"/>
          </a:gradFill>
          <a:ln w="25400">
            <a:solidFill>
              <a:srgbClr val="375D8A"/>
            </a:solidFill>
            <a:round/>
          </a:ln>
        </p:spPr>
        <p:txBody>
          <a:bodyPr anchor="ctr"/>
          <a:lstStyle>
            <a:defPPr>
              <a:defRPr lang="zh-CN"/>
            </a:defPPr>
            <a:lvl1pPr>
              <a:defRPr sz="2800" b="1">
                <a:solidFill>
                  <a:srgbClr val="FFFFFF"/>
                </a:solidFill>
                <a:latin typeface="Calibri" panose="020F0502020204030204" pitchFamily="34" charset="0"/>
                <a:ea typeface="宋体" panose="02010600030101010101" pitchFamily="2" charset="-122"/>
              </a:defRPr>
            </a:lvl1pPr>
          </a:lstStyle>
          <a:p>
            <a:r>
              <a:rPr lang="en-US" altLang="zh-CN" sz="2600" kern="0" dirty="0">
                <a:solidFill>
                  <a:schemeClr val="bg1"/>
                </a:solidFill>
                <a:latin typeface="宋体" panose="02010600030101010101" pitchFamily="2" charset="-122"/>
                <a:cs typeface="Times New Roman" panose="02020603050405020304" pitchFamily="18" charset="0"/>
                <a:sym typeface="+mn-ea"/>
              </a:rPr>
              <a:t>1</a:t>
            </a:r>
            <a:r>
              <a:rPr lang="zh-CN" altLang="en-US" sz="2600" kern="0" dirty="0">
                <a:solidFill>
                  <a:schemeClr val="bg1"/>
                </a:solidFill>
                <a:latin typeface="宋体" panose="02010600030101010101" pitchFamily="2" charset="-122"/>
                <a:cs typeface="Times New Roman" panose="02020603050405020304" pitchFamily="18" charset="0"/>
                <a:sym typeface="+mn-ea"/>
              </a:rPr>
              <a:t>、大化改新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3123" y="230819"/>
            <a:ext cx="11825754" cy="6471822"/>
          </a:xfrm>
          <a:prstGeom prst="rect">
            <a:avLst/>
          </a:prstGeom>
          <a:noFill/>
          <a:ln w="25400">
            <a:solidFill>
              <a:srgbClr val="78363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latin typeface="黑体" panose="02010609060101010101" pitchFamily="49" charset="-122"/>
              <a:sym typeface="黑体" panose="02010609060101010101" pitchFamily="49" charset="-122"/>
            </a:endParaRPr>
          </a:p>
        </p:txBody>
      </p:sp>
      <p:sp>
        <p:nvSpPr>
          <p:cNvPr id="5" name="矩形 4"/>
          <p:cNvSpPr/>
          <p:nvPr/>
        </p:nvSpPr>
        <p:spPr>
          <a:xfrm>
            <a:off x="183123" y="230819"/>
            <a:ext cx="548216" cy="6471822"/>
          </a:xfrm>
          <a:prstGeom prst="rect">
            <a:avLst/>
          </a:prstGeom>
          <a:solidFill>
            <a:srgbClr val="783637"/>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dirty="0">
                <a:solidFill>
                  <a:srgbClr val="FFFFFF"/>
                </a:solidFill>
                <a:latin typeface="黑体" panose="02010609060101010101" pitchFamily="49" charset="-122"/>
                <a:ea typeface="黑体" panose="02010609060101010101" pitchFamily="49" charset="-122"/>
                <a:sym typeface="黑体" panose="02010609060101010101" pitchFamily="49" charset="-122"/>
              </a:rPr>
              <a:t>学习检测</a:t>
            </a:r>
            <a:endParaRPr lang="en-US" altLang="zh-CN" sz="32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矩形 5"/>
          <p:cNvSpPr/>
          <p:nvPr/>
        </p:nvSpPr>
        <p:spPr>
          <a:xfrm>
            <a:off x="732155" y="4188340"/>
            <a:ext cx="5370195" cy="24929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eaLnBrk="0" hangingPunct="0">
              <a:buSzTx/>
            </a:pPr>
            <a:r>
              <a:rPr lang="en-US" altLang="zh-CN" sz="2400" b="1" dirty="0">
                <a:latin typeface="宋体" panose="02010600030101010101" pitchFamily="2" charset="-122"/>
                <a:ea typeface="微软雅黑" panose="020B0503020204020204" pitchFamily="34" charset="-122"/>
              </a:rPr>
              <a:t>2</a:t>
            </a:r>
            <a:r>
              <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a:t>
            </a:r>
            <a:r>
              <a:rPr lang="zh-CN" altLang="en-US"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沿着丝绸之路，东西方文化不断交流和传播。在不同文明之间搭起了文化交流的桥梁，对世界文化的传播与交流起到最大贡献的是</a:t>
            </a:r>
            <a:endPar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gn="l" eaLnBrk="0" hangingPunct="0">
              <a:buSzTx/>
            </a:pPr>
            <a:r>
              <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A</a:t>
            </a:r>
            <a:r>
              <a:rPr lang="zh-CN" altLang="en-US"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．印度人 </a:t>
            </a:r>
            <a:r>
              <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B</a:t>
            </a:r>
            <a:r>
              <a:rPr lang="zh-CN" altLang="en-US"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．希腊人   </a:t>
            </a:r>
            <a:endPar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gn="l" eaLnBrk="0" hangingPunct="0">
              <a:buSzTx/>
            </a:pPr>
            <a:r>
              <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C</a:t>
            </a:r>
            <a:r>
              <a:rPr lang="zh-CN" altLang="en-US"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．阿拉伯人 </a:t>
            </a:r>
            <a:r>
              <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D</a:t>
            </a:r>
            <a:r>
              <a:rPr lang="zh-CN" altLang="en-US"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rPr>
              <a:t>．伊斯兰教</a:t>
            </a:r>
            <a:endPar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7" name="椭圆 6"/>
          <p:cNvSpPr/>
          <p:nvPr/>
        </p:nvSpPr>
        <p:spPr>
          <a:xfrm>
            <a:off x="5527040" y="5457825"/>
            <a:ext cx="574675" cy="787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000">
                <a:solidFill>
                  <a:srgbClr val="FF0000"/>
                </a:solidFill>
              </a:rPr>
              <a:t>C</a:t>
            </a:r>
          </a:p>
        </p:txBody>
      </p:sp>
      <p:sp>
        <p:nvSpPr>
          <p:cNvPr id="12" name="文本框 11"/>
          <p:cNvSpPr txBox="1"/>
          <p:nvPr/>
        </p:nvSpPr>
        <p:spPr>
          <a:xfrm>
            <a:off x="776605" y="473710"/>
            <a:ext cx="5325745" cy="3693319"/>
          </a:xfrm>
          <a:prstGeom prst="rect">
            <a:avLst/>
          </a:prstGeom>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t" anchorCtr="0" forceAA="0" compatLnSpc="1">
            <a:spAutoFit/>
          </a:bodyPr>
          <a:lstStyle/>
          <a:p>
            <a:pPr lvl="0">
              <a:buClrTx/>
              <a:buSzTx/>
              <a:buFontTx/>
            </a:pPr>
            <a:r>
              <a:rPr lang="en-US" altLang="zh-CN" sz="2400" b="1" dirty="0">
                <a:sym typeface="+mn-ea"/>
              </a:rPr>
              <a:t>1</a:t>
            </a:r>
            <a:r>
              <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．“征服者征服了君士坦丁堡，一个新的纪元，帝国的纪元，正式开始了。这个新的巨人，跨博斯普鲁斯海峡而屹立，一只脚踏在亚洲，另一只脚在欧洲。”材料中“这个新的巨人” </a:t>
            </a:r>
            <a:r>
              <a:rPr lang="en-US" altLang="zh-CN" sz="2600" b="1" kern="0" dirty="0" err="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A．首当其冲攻占拜占庭帝.B．主动学习东西方文化</a:t>
            </a:r>
            <a:r>
              <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C．印度教逐步得到推广  D．学习借鉴中国的政治制度</a:t>
            </a:r>
          </a:p>
        </p:txBody>
      </p:sp>
      <p:sp>
        <p:nvSpPr>
          <p:cNvPr id="2" name="椭圆 1"/>
          <p:cNvSpPr/>
          <p:nvPr/>
        </p:nvSpPr>
        <p:spPr>
          <a:xfrm>
            <a:off x="5527040" y="1678305"/>
            <a:ext cx="574675" cy="787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000">
                <a:solidFill>
                  <a:srgbClr val="FF0000"/>
                </a:solidFill>
              </a:rPr>
              <a:t>A</a:t>
            </a:r>
          </a:p>
        </p:txBody>
      </p:sp>
      <p:sp>
        <p:nvSpPr>
          <p:cNvPr id="13" name="内容占位符 12"/>
          <p:cNvSpPr txBox="1">
            <a:spLocks noGrp="1"/>
          </p:cNvSpPr>
          <p:nvPr>
            <p:ph idx="1"/>
          </p:nvPr>
        </p:nvSpPr>
        <p:spPr>
          <a:xfrm>
            <a:off x="6147435" y="585470"/>
            <a:ext cx="5718810" cy="6093976"/>
          </a:xfrm>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t" anchorCtr="0" forceAA="0" compatLnSpc="1">
            <a:spAutoFit/>
          </a:bodyPr>
          <a:lstStyle/>
          <a:p>
            <a:pPr marL="0" lvl="0" algn="l" fontAlgn="auto">
              <a:lnSpc>
                <a:spcPct val="100000"/>
              </a:lnSpc>
              <a:spcBef>
                <a:spcPts val="0"/>
              </a:spcBef>
              <a:buClrTx/>
              <a:buSzTx/>
              <a:buFontTx/>
              <a:buNone/>
            </a:pPr>
            <a:r>
              <a:rPr lang="en-US" altLang="zh-CN" sz="2400" b="1" dirty="0">
                <a:sym typeface="+mn-ea"/>
              </a:rPr>
              <a:t>3</a:t>
            </a:r>
            <a:r>
              <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.武士是日本以武艺为专业的社会阶层，日本封建社会平安时代中期以后统治阶级的忠实仆从。武士集团形成的原因是A．中央集权进一步加强    </a:t>
            </a:r>
          </a:p>
          <a:p>
            <a:pPr marL="0" lvl="0" algn="l" fontAlgn="auto">
              <a:lnSpc>
                <a:spcPct val="100000"/>
              </a:lnSpc>
              <a:spcBef>
                <a:spcPts val="0"/>
              </a:spcBef>
              <a:buClrTx/>
              <a:buSzTx/>
              <a:buFontTx/>
              <a:buNone/>
            </a:pPr>
            <a:r>
              <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B．庄园的形成与壮大   </a:t>
            </a:r>
          </a:p>
          <a:p>
            <a:pPr marL="0" lvl="0" algn="l" fontAlgn="auto">
              <a:lnSpc>
                <a:spcPct val="100000"/>
              </a:lnSpc>
              <a:spcBef>
                <a:spcPts val="0"/>
              </a:spcBef>
              <a:buClrTx/>
              <a:buSzTx/>
              <a:buFontTx/>
              <a:buNone/>
            </a:pPr>
            <a:r>
              <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C．幕府政治在日本开始    </a:t>
            </a:r>
          </a:p>
          <a:p>
            <a:pPr marL="0" lvl="0" algn="l" fontAlgn="auto">
              <a:lnSpc>
                <a:spcPct val="100000"/>
              </a:lnSpc>
              <a:spcBef>
                <a:spcPts val="0"/>
              </a:spcBef>
              <a:buClrTx/>
              <a:buSzTx/>
              <a:buFontTx/>
              <a:buNone/>
            </a:pPr>
            <a:r>
              <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D．西方殖民者入侵日本</a:t>
            </a:r>
          </a:p>
          <a:p>
            <a:pPr marL="0" lvl="0" algn="l" fontAlgn="auto">
              <a:lnSpc>
                <a:spcPct val="100000"/>
              </a:lnSpc>
              <a:spcBef>
                <a:spcPts val="0"/>
              </a:spcBef>
              <a:buClrTx/>
              <a:buSzTx/>
              <a:buFontTx/>
              <a:buNone/>
            </a:pPr>
            <a:r>
              <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4.“这是个独特的民族：它是战争狂徒，用战车传播宗教，从此其教徒的足迹遍及四方；它又是文明使者，用嘴巴将东西方文化传承、传播，某种数字因此冠上它的大名。”这个“独特民族”是</a:t>
            </a:r>
          </a:p>
          <a:p>
            <a:pPr marL="0" lvl="0" algn="l" fontAlgn="auto">
              <a:lnSpc>
                <a:spcPct val="100000"/>
              </a:lnSpc>
              <a:spcBef>
                <a:spcPts val="0"/>
              </a:spcBef>
              <a:buClrTx/>
              <a:buSzTx/>
              <a:buFontTx/>
              <a:buNone/>
            </a:pPr>
            <a:r>
              <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A．大和民族 B．中华民族    C．阿拉伯民族	</a:t>
            </a:r>
            <a:r>
              <a:rPr lang="en-US" altLang="zh-CN" sz="2600" b="1" kern="0" dirty="0" err="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D．日耳曼民族</a:t>
            </a:r>
            <a:endParaRPr lang="en-US" altLang="zh-CN" sz="2600" b="1" kern="0"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椭圆 13"/>
          <p:cNvSpPr/>
          <p:nvPr/>
        </p:nvSpPr>
        <p:spPr>
          <a:xfrm>
            <a:off x="10975340" y="1892935"/>
            <a:ext cx="574675" cy="787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000">
                <a:solidFill>
                  <a:srgbClr val="FF0000"/>
                </a:solidFill>
              </a:rPr>
              <a:t>B</a:t>
            </a:r>
          </a:p>
        </p:txBody>
      </p:sp>
      <p:sp>
        <p:nvSpPr>
          <p:cNvPr id="15" name="椭圆 14"/>
          <p:cNvSpPr/>
          <p:nvPr/>
        </p:nvSpPr>
        <p:spPr>
          <a:xfrm>
            <a:off x="10962640" y="5457825"/>
            <a:ext cx="574675" cy="787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000">
                <a:solidFill>
                  <a:srgbClr val="FF0000"/>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bg/>
                                          </p:spTgt>
                                        </p:tgtEl>
                                        <p:attrNameLst>
                                          <p:attrName>style.visibility</p:attrName>
                                        </p:attrNameLst>
                                      </p:cBhvr>
                                      <p:to>
                                        <p:strVal val="visible"/>
                                      </p:to>
                                    </p:set>
                                    <p:animEffect transition="in" filter="barn(inVertical)">
                                      <p:cBhvr>
                                        <p:cTn id="22" dur="500"/>
                                        <p:tgtEl>
                                          <p:spTgt spid="13">
                                            <p:bg/>
                                          </p:spTgt>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childTnLst>
                          </p:cTn>
                        </p:par>
                        <p:par>
                          <p:cTn id="27" fill="hold">
                            <p:stCondLst>
                              <p:cond delay="1000"/>
                            </p:stCondLst>
                            <p:childTnLst>
                              <p:par>
                                <p:cTn id="28" presetID="16" presetClass="entr" presetSubtype="21" fill="hold" grpId="0" nodeType="after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barn(inVertical)">
                                      <p:cBhvr>
                                        <p:cTn id="30" dur="500"/>
                                        <p:tgtEl>
                                          <p:spTgt spid="13">
                                            <p:txEl>
                                              <p:pRg st="1" end="1"/>
                                            </p:txEl>
                                          </p:spTgt>
                                        </p:tgtEl>
                                      </p:cBhvr>
                                    </p:animEffect>
                                  </p:childTnLst>
                                </p:cTn>
                              </p:par>
                            </p:childTnLst>
                          </p:cTn>
                        </p:par>
                        <p:par>
                          <p:cTn id="31" fill="hold">
                            <p:stCondLst>
                              <p:cond delay="1500"/>
                            </p:stCondLst>
                            <p:childTnLst>
                              <p:par>
                                <p:cTn id="32" presetID="16" presetClass="entr" presetSubtype="21" fill="hold" grpId="0" nodeType="after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barn(inVertical)">
                                      <p:cBhvr>
                                        <p:cTn id="34" dur="500"/>
                                        <p:tgtEl>
                                          <p:spTgt spid="13">
                                            <p:txEl>
                                              <p:pRg st="2" end="2"/>
                                            </p:txEl>
                                          </p:spTgt>
                                        </p:tgtEl>
                                      </p:cBhvr>
                                    </p:animEffect>
                                  </p:childTnLst>
                                </p:cTn>
                              </p:par>
                            </p:childTnLst>
                          </p:cTn>
                        </p:par>
                        <p:par>
                          <p:cTn id="35" fill="hold">
                            <p:stCondLst>
                              <p:cond delay="2000"/>
                            </p:stCondLst>
                            <p:childTnLst>
                              <p:par>
                                <p:cTn id="36" presetID="16" presetClass="entr" presetSubtype="21" fill="hold" grpId="0" nodeType="after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barn(inVertical)">
                                      <p:cBhvr>
                                        <p:cTn id="38" dur="500"/>
                                        <p:tgtEl>
                                          <p:spTgt spid="1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ox(in)">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xEl>
                                              <p:pRg st="4" end="4"/>
                                            </p:txEl>
                                          </p:spTgt>
                                        </p:tgtEl>
                                        <p:attrNameLst>
                                          <p:attrName>style.visibility</p:attrName>
                                        </p:attrNameLst>
                                      </p:cBhvr>
                                      <p:to>
                                        <p:strVal val="visible"/>
                                      </p:to>
                                    </p:set>
                                    <p:animEffect transition="in" filter="barn(inVertical)">
                                      <p:cBhvr>
                                        <p:cTn id="48" dur="500"/>
                                        <p:tgtEl>
                                          <p:spTgt spid="1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
                                            <p:txEl>
                                              <p:pRg st="5" end="5"/>
                                            </p:txEl>
                                          </p:spTgt>
                                        </p:tgtEl>
                                        <p:attrNameLst>
                                          <p:attrName>style.visibility</p:attrName>
                                        </p:attrNameLst>
                                      </p:cBhvr>
                                      <p:to>
                                        <p:strVal val="visible"/>
                                      </p:to>
                                    </p:set>
                                    <p:animEffect transition="in" filter="barn(inVertical)">
                                      <p:cBhvr>
                                        <p:cTn id="53" dur="500"/>
                                        <p:tgtEl>
                                          <p:spTgt spid="1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ox(in)">
                                      <p:cBhvr>
                                        <p:cTn id="5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ldLvl="0" animBg="1"/>
      <p:bldP spid="7" grpId="1" animBg="1"/>
      <p:bldP spid="2" grpId="0" bldLvl="0" animBg="1"/>
      <p:bldP spid="2" grpId="1" animBg="1"/>
      <p:bldP spid="13" grpId="0" uiExpand="1" build="p" animBg="1"/>
      <p:bldP spid="14" grpId="0" bldLvl="0" animBg="1"/>
      <p:bldP spid="14" grpId="1" animBg="1"/>
      <p:bldP spid="15" grpId="0" bldLvl="0" animBg="1"/>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3694184" y="781048"/>
            <a:ext cx="5230813"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r>
              <a:rPr lang="zh-CN" altLang="en-US" sz="4500" b="1" dirty="0">
                <a:latin typeface="宋体" panose="02010600030101010101" pitchFamily="2" charset="-122"/>
                <a:sym typeface="+mn-ea"/>
              </a:rPr>
              <a:t>中古时期的亚洲</a:t>
            </a:r>
          </a:p>
        </p:txBody>
      </p:sp>
      <p:pic>
        <p:nvPicPr>
          <p:cNvPr id="23" name="图片 2" descr="timg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1300" y="1720851"/>
            <a:ext cx="9169400" cy="4202113"/>
          </a:xfrm>
          <a:prstGeom prst="rect">
            <a:avLst/>
          </a:prstGeom>
          <a:noFill/>
          <a:ln w="762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4" name="文本框 23"/>
          <p:cNvSpPr txBox="1"/>
          <p:nvPr/>
        </p:nvSpPr>
        <p:spPr>
          <a:xfrm>
            <a:off x="2778125" y="3984625"/>
            <a:ext cx="1212850" cy="32385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zh-CN" altLang="en-US" sz="1500" b="1" i="1">
                <a:solidFill>
                  <a:srgbClr val="C00000"/>
                </a:solidFill>
                <a:effectLst>
                  <a:outerShdw blurRad="38100" dist="38100" dir="2700000" algn="tl">
                    <a:srgbClr val="000000">
                      <a:alpha val="43137"/>
                    </a:srgbClr>
                  </a:outerShdw>
                </a:effectLst>
              </a:rPr>
              <a:t>阿拉伯帝国</a:t>
            </a:r>
          </a:p>
        </p:txBody>
      </p:sp>
      <p:sp>
        <p:nvSpPr>
          <p:cNvPr id="25" name="文本框 24"/>
          <p:cNvSpPr txBox="1"/>
          <p:nvPr/>
        </p:nvSpPr>
        <p:spPr>
          <a:xfrm>
            <a:off x="2351089" y="3290889"/>
            <a:ext cx="1639887" cy="369887"/>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zh-CN" altLang="en-US" b="1" i="1" dirty="0">
                <a:solidFill>
                  <a:srgbClr val="C00000"/>
                </a:solidFill>
                <a:effectLst>
                  <a:outerShdw blurRad="38100" dist="38100" dir="2700000" algn="tl">
                    <a:srgbClr val="000000">
                      <a:alpha val="43137"/>
                    </a:srgbClr>
                  </a:outerShdw>
                </a:effectLst>
              </a:rPr>
              <a:t>奥斯曼土耳其</a:t>
            </a:r>
          </a:p>
        </p:txBody>
      </p:sp>
      <p:sp>
        <p:nvSpPr>
          <p:cNvPr id="26" name="文本框 25"/>
          <p:cNvSpPr txBox="1"/>
          <p:nvPr/>
        </p:nvSpPr>
        <p:spPr>
          <a:xfrm>
            <a:off x="4738688" y="4818063"/>
            <a:ext cx="1212850" cy="64611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zh-CN" altLang="en-US" b="1" i="1" dirty="0">
                <a:solidFill>
                  <a:srgbClr val="C00000"/>
                </a:solidFill>
                <a:effectLst>
                  <a:outerShdw blurRad="38100" dist="38100" dir="2700000" algn="tl">
                    <a:srgbClr val="000000">
                      <a:alpha val="43137"/>
                    </a:srgbClr>
                  </a:outerShdw>
                </a:effectLst>
              </a:rPr>
              <a:t>笈多帝国</a:t>
            </a:r>
          </a:p>
          <a:p>
            <a:pPr>
              <a:defRPr/>
            </a:pPr>
            <a:r>
              <a:rPr lang="zh-CN" altLang="en-US" b="1" i="1" dirty="0">
                <a:solidFill>
                  <a:srgbClr val="C00000"/>
                </a:solidFill>
                <a:effectLst>
                  <a:outerShdw blurRad="38100" dist="38100" dir="2700000" algn="tl">
                    <a:srgbClr val="000000">
                      <a:alpha val="43137"/>
                    </a:srgbClr>
                  </a:outerShdw>
                </a:effectLst>
              </a:rPr>
              <a:t>德里苏丹</a:t>
            </a:r>
          </a:p>
        </p:txBody>
      </p:sp>
      <p:sp>
        <p:nvSpPr>
          <p:cNvPr id="27" name="文本框 26"/>
          <p:cNvSpPr txBox="1"/>
          <p:nvPr/>
        </p:nvSpPr>
        <p:spPr>
          <a:xfrm>
            <a:off x="8836026" y="3290888"/>
            <a:ext cx="428625" cy="64611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zh-CN" altLang="en-US" b="1" i="1">
                <a:solidFill>
                  <a:srgbClr val="C00000"/>
                </a:solidFill>
                <a:effectLst>
                  <a:outerShdw blurRad="38100" dist="38100" dir="2700000" algn="tl">
                    <a:srgbClr val="000000">
                      <a:alpha val="43137"/>
                    </a:srgbClr>
                  </a:outerShdw>
                </a:effectLst>
              </a:rPr>
              <a:t>日本</a:t>
            </a:r>
          </a:p>
        </p:txBody>
      </p:sp>
      <p:sp>
        <p:nvSpPr>
          <p:cNvPr id="28" name="文本框 27"/>
          <p:cNvSpPr txBox="1"/>
          <p:nvPr/>
        </p:nvSpPr>
        <p:spPr>
          <a:xfrm>
            <a:off x="7032625" y="4541838"/>
            <a:ext cx="431800" cy="64611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zh-CN" altLang="en-US" b="1" i="1">
                <a:solidFill>
                  <a:srgbClr val="C00000"/>
                </a:solidFill>
                <a:effectLst>
                  <a:outerShdw blurRad="38100" dist="38100" dir="2700000" algn="tl">
                    <a:srgbClr val="000000">
                      <a:alpha val="43137"/>
                    </a:srgbClr>
                  </a:outerShdw>
                </a:effectLst>
              </a:rPr>
              <a:t>越南</a:t>
            </a:r>
          </a:p>
        </p:txBody>
      </p:sp>
      <p:sp>
        <p:nvSpPr>
          <p:cNvPr id="29" name="文本框 28"/>
          <p:cNvSpPr txBox="1"/>
          <p:nvPr/>
        </p:nvSpPr>
        <p:spPr>
          <a:xfrm>
            <a:off x="8113714" y="3419476"/>
            <a:ext cx="428625" cy="64611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zh-CN" altLang="en-US" b="1" i="1">
                <a:solidFill>
                  <a:srgbClr val="C00000"/>
                </a:solidFill>
                <a:effectLst>
                  <a:outerShdw blurRad="38100" dist="38100" dir="2700000" algn="tl">
                    <a:srgbClr val="000000">
                      <a:alpha val="43137"/>
                    </a:srgbClr>
                  </a:outerShdw>
                </a:effectLst>
              </a:rPr>
              <a:t>朝鲜</a:t>
            </a:r>
          </a:p>
        </p:txBody>
      </p:sp>
      <p:sp>
        <p:nvSpPr>
          <p:cNvPr id="4" name="文本框 3"/>
          <p:cNvSpPr txBox="1"/>
          <p:nvPr/>
        </p:nvSpPr>
        <p:spPr>
          <a:xfrm>
            <a:off x="0" y="31"/>
            <a:ext cx="12192000" cy="53276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defTabSz="1219200" eaLnBrk="0" fontAlgn="base" hangingPunct="0">
              <a:lnSpc>
                <a:spcPct val="90000"/>
              </a:lnSpc>
              <a:spcBef>
                <a:spcPts val="1115"/>
              </a:spcBef>
              <a:spcAft>
                <a:spcPct val="0"/>
              </a:spcAft>
              <a:defRPr/>
            </a:pPr>
            <a:endParaRPr lang="zh-CN" altLang="en-US" sz="3200" b="1" dirty="0">
              <a:solidFill>
                <a:srgbClr val="FFFF00"/>
              </a:solidFill>
              <a:effectLst/>
              <a:latin typeface="华文新魏" pitchFamily="2" charset="-122"/>
              <a:ea typeface="华文新魏" pitchFamily="2"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horizontal)">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p:nvPr/>
        </p:nvGrpSpPr>
        <p:grpSpPr bwMode="auto">
          <a:xfrm>
            <a:off x="619274" y="1967992"/>
            <a:ext cx="609600" cy="609600"/>
            <a:chOff x="816" y="1872"/>
            <a:chExt cx="384" cy="384"/>
          </a:xfrm>
        </p:grpSpPr>
        <p:sp>
          <p:nvSpPr>
            <p:cNvPr id="4" name="Oval 13"/>
            <p:cNvSpPr>
              <a:spLocks noChangeArrowheads="1"/>
            </p:cNvSpPr>
            <p:nvPr/>
          </p:nvSpPr>
          <p:spPr bwMode="gray">
            <a:xfrm>
              <a:off x="816" y="1872"/>
              <a:ext cx="384" cy="38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ln>
            <a:effectLst/>
          </p:spPr>
          <p:txBody>
            <a:bodyPr wrap="none" anchor="ctr">
              <a:spAutoFit/>
            </a:bodyPr>
            <a:lstStyle/>
            <a:p>
              <a:pPr>
                <a:defRPr/>
              </a:pPr>
              <a:endParaRPr lang="zh-CN" altLang="en-US"/>
            </a:p>
          </p:txBody>
        </p:sp>
        <p:sp>
          <p:nvSpPr>
            <p:cNvPr id="5" name="Oval 14"/>
            <p:cNvSpPr>
              <a:spLocks noChangeArrowheads="1"/>
            </p:cNvSpPr>
            <p:nvPr/>
          </p:nvSpPr>
          <p:spPr bwMode="gray">
            <a:xfrm>
              <a:off x="816" y="1872"/>
              <a:ext cx="384" cy="38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ln>
            <a:effectLst/>
          </p:spPr>
          <p:txBody>
            <a:bodyPr wrap="none" anchor="ctr">
              <a:spAutoFit/>
            </a:bodyPr>
            <a:lstStyle/>
            <a:p>
              <a:pPr>
                <a:defRPr/>
              </a:pPr>
              <a:endParaRPr lang="zh-CN" altLang="en-US"/>
            </a:p>
          </p:txBody>
        </p:sp>
        <p:sp>
          <p:nvSpPr>
            <p:cNvPr id="6" name="Oval 15"/>
            <p:cNvSpPr>
              <a:spLocks noChangeArrowheads="1"/>
            </p:cNvSpPr>
            <p:nvPr/>
          </p:nvSpPr>
          <p:spPr bwMode="gray">
            <a:xfrm>
              <a:off x="841" y="1897"/>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ln>
            <a:effectLst/>
          </p:spPr>
          <p:txBody>
            <a:bodyPr anchor="ctr">
              <a:spAutoFit/>
            </a:bodyPr>
            <a:lstStyle/>
            <a:p>
              <a:pPr>
                <a:defRPr/>
              </a:pPr>
              <a:endParaRPr lang="zh-CN" altLang="en-US"/>
            </a:p>
          </p:txBody>
        </p:sp>
        <p:sp>
          <p:nvSpPr>
            <p:cNvPr id="7" name="Oval 16"/>
            <p:cNvSpPr>
              <a:spLocks noChangeArrowheads="1"/>
            </p:cNvSpPr>
            <p:nvPr/>
          </p:nvSpPr>
          <p:spPr bwMode="gray">
            <a:xfrm>
              <a:off x="866" y="1922"/>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ln>
            <a:effectLst/>
          </p:spPr>
          <p:txBody>
            <a:bodyPr anchor="ctr">
              <a:spAutoFit/>
            </a:bodyPr>
            <a:lstStyle/>
            <a:p>
              <a:pPr>
                <a:defRPr/>
              </a:pPr>
              <a:endParaRPr lang="zh-CN" altLang="en-US"/>
            </a:p>
          </p:txBody>
        </p:sp>
        <p:sp>
          <p:nvSpPr>
            <p:cNvPr id="8" name="Oval 17"/>
            <p:cNvSpPr>
              <a:spLocks noChangeArrowheads="1"/>
            </p:cNvSpPr>
            <p:nvPr/>
          </p:nvSpPr>
          <p:spPr bwMode="gray">
            <a:xfrm>
              <a:off x="859" y="1914"/>
              <a:ext cx="300" cy="300"/>
            </a:xfrm>
            <a:prstGeom prst="ellipse">
              <a:avLst/>
            </a:prstGeom>
            <a:solidFill>
              <a:srgbClr val="333333"/>
            </a:solidFill>
            <a:ln>
              <a:noFill/>
            </a:ln>
            <a:extLst>
              <a:ext uri="{91240B29-F687-4F45-9708-019B960494DF}">
                <a14:hiddenLine xmlns:a14="http://schemas.microsoft.com/office/drawing/2010/main" xmlns="" w="38100">
                  <a:solidFill>
                    <a:srgbClr val="000000"/>
                  </a:solidFill>
                  <a:round/>
                </a14:hiddenLine>
              </a:ext>
            </a:extLst>
          </p:spPr>
          <p:txBody>
            <a:bodyPr anchor="ctr">
              <a:spAutoFit/>
            </a:bodyPr>
            <a:lstStyle/>
            <a:p>
              <a:endParaRPr lang="zh-CN" altLang="zh-CN"/>
            </a:p>
          </p:txBody>
        </p:sp>
        <p:sp>
          <p:nvSpPr>
            <p:cNvPr id="9" name="Oval 18"/>
            <p:cNvSpPr>
              <a:spLocks noChangeArrowheads="1"/>
            </p:cNvSpPr>
            <p:nvPr/>
          </p:nvSpPr>
          <p:spPr bwMode="gray">
            <a:xfrm>
              <a:off x="864" y="1919"/>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sp>
          <p:nvSpPr>
            <p:cNvPr id="10" name="Oval 19"/>
            <p:cNvSpPr>
              <a:spLocks noChangeArrowheads="1"/>
            </p:cNvSpPr>
            <p:nvPr/>
          </p:nvSpPr>
          <p:spPr bwMode="gray">
            <a:xfrm>
              <a:off x="868" y="1921"/>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sp>
          <p:nvSpPr>
            <p:cNvPr id="11" name="Oval 20"/>
            <p:cNvSpPr>
              <a:spLocks noChangeArrowheads="1"/>
            </p:cNvSpPr>
            <p:nvPr/>
          </p:nvSpPr>
          <p:spPr bwMode="gray">
            <a:xfrm>
              <a:off x="871" y="1923"/>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sp>
          <p:nvSpPr>
            <p:cNvPr id="12" name="Oval 21"/>
            <p:cNvSpPr>
              <a:spLocks noChangeArrowheads="1"/>
            </p:cNvSpPr>
            <p:nvPr/>
          </p:nvSpPr>
          <p:spPr bwMode="gray">
            <a:xfrm>
              <a:off x="886" y="1931"/>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grpSp>
      <p:sp>
        <p:nvSpPr>
          <p:cNvPr id="13" name="Line 25"/>
          <p:cNvSpPr>
            <a:spLocks noChangeShapeType="1"/>
          </p:cNvSpPr>
          <p:nvPr/>
        </p:nvSpPr>
        <p:spPr bwMode="auto">
          <a:xfrm flipV="1">
            <a:off x="1128859" y="2447417"/>
            <a:ext cx="10509766" cy="82551"/>
          </a:xfrm>
          <a:prstGeom prst="line">
            <a:avLst/>
          </a:prstGeom>
          <a:noFill/>
          <a:ln w="25400">
            <a:solidFill>
              <a:schemeClr val="tx2"/>
            </a:solidFill>
            <a:prstDash val="sysDot"/>
            <a:round/>
            <a:tailEnd type="oval" w="med" len="med"/>
          </a:ln>
          <a:extLst>
            <a:ext uri="{909E8E84-426E-40DD-AFC4-6F175D3DCCD1}">
              <a14:hiddenFill xmlns:a14="http://schemas.microsoft.com/office/drawing/2010/main" xmlns="">
                <a:noFill/>
              </a14:hiddenFill>
            </a:ext>
          </a:extLst>
        </p:spPr>
        <p:txBody>
          <a:bodyPr wrap="none" anchor="ctr"/>
          <a:lstStyle/>
          <a:p>
            <a:endParaRPr lang="zh-CN" altLang="en-US"/>
          </a:p>
        </p:txBody>
      </p:sp>
      <p:sp>
        <p:nvSpPr>
          <p:cNvPr id="14" name="Text Box 26"/>
          <p:cNvSpPr txBox="1">
            <a:spLocks noChangeArrowheads="1"/>
          </p:cNvSpPr>
          <p:nvPr/>
        </p:nvSpPr>
        <p:spPr bwMode="auto">
          <a:xfrm>
            <a:off x="1306660" y="1936266"/>
            <a:ext cx="1026606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宋体" panose="02010600030101010101" pitchFamily="2" charset="-122"/>
              </a:rPr>
              <a:t>识记奥斯曼帝国建立的基本事实并理解其对欧亚历史发展的影响</a:t>
            </a:r>
            <a:endParaRPr lang="en-US" altLang="zh-CN" sz="2800" dirty="0"/>
          </a:p>
        </p:txBody>
      </p:sp>
      <p:sp>
        <p:nvSpPr>
          <p:cNvPr id="15" name="Text Box 42"/>
          <p:cNvSpPr txBox="1">
            <a:spLocks noChangeArrowheads="1"/>
          </p:cNvSpPr>
          <p:nvPr/>
        </p:nvSpPr>
        <p:spPr bwMode="gray">
          <a:xfrm>
            <a:off x="747861" y="2052129"/>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a:solidFill>
                  <a:srgbClr val="000000"/>
                </a:solidFill>
              </a:rPr>
              <a:t>2</a:t>
            </a:r>
          </a:p>
        </p:txBody>
      </p:sp>
      <p:grpSp>
        <p:nvGrpSpPr>
          <p:cNvPr id="16" name="Group 2"/>
          <p:cNvGrpSpPr/>
          <p:nvPr/>
        </p:nvGrpSpPr>
        <p:grpSpPr bwMode="auto">
          <a:xfrm>
            <a:off x="638324" y="3768217"/>
            <a:ext cx="609600" cy="609600"/>
            <a:chOff x="816" y="1872"/>
            <a:chExt cx="384" cy="384"/>
          </a:xfrm>
        </p:grpSpPr>
        <p:sp>
          <p:nvSpPr>
            <p:cNvPr id="17" name="Oval 3"/>
            <p:cNvSpPr>
              <a:spLocks noChangeArrowheads="1"/>
            </p:cNvSpPr>
            <p:nvPr/>
          </p:nvSpPr>
          <p:spPr bwMode="gray">
            <a:xfrm>
              <a:off x="816" y="1872"/>
              <a:ext cx="384" cy="38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ln>
            <a:effectLst/>
          </p:spPr>
          <p:txBody>
            <a:bodyPr wrap="none" anchor="ctr">
              <a:spAutoFit/>
            </a:bodyPr>
            <a:lstStyle/>
            <a:p>
              <a:pPr>
                <a:defRPr/>
              </a:pPr>
              <a:endParaRPr lang="zh-CN" altLang="en-US"/>
            </a:p>
          </p:txBody>
        </p:sp>
        <p:sp>
          <p:nvSpPr>
            <p:cNvPr id="18" name="Oval 4"/>
            <p:cNvSpPr>
              <a:spLocks noChangeArrowheads="1"/>
            </p:cNvSpPr>
            <p:nvPr/>
          </p:nvSpPr>
          <p:spPr bwMode="gray">
            <a:xfrm>
              <a:off x="816" y="1872"/>
              <a:ext cx="384" cy="38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ln>
            <a:effectLst/>
          </p:spPr>
          <p:txBody>
            <a:bodyPr wrap="none" anchor="ctr">
              <a:spAutoFit/>
            </a:bodyPr>
            <a:lstStyle/>
            <a:p>
              <a:pPr>
                <a:defRPr/>
              </a:pPr>
              <a:endParaRPr lang="zh-CN" altLang="en-US"/>
            </a:p>
          </p:txBody>
        </p:sp>
        <p:sp>
          <p:nvSpPr>
            <p:cNvPr id="19" name="Oval 5"/>
            <p:cNvSpPr>
              <a:spLocks noChangeArrowheads="1"/>
            </p:cNvSpPr>
            <p:nvPr/>
          </p:nvSpPr>
          <p:spPr bwMode="gray">
            <a:xfrm>
              <a:off x="841" y="1897"/>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ln>
            <a:effectLst/>
          </p:spPr>
          <p:txBody>
            <a:bodyPr anchor="ctr">
              <a:spAutoFit/>
            </a:bodyPr>
            <a:lstStyle/>
            <a:p>
              <a:pPr>
                <a:defRPr/>
              </a:pPr>
              <a:endParaRPr lang="zh-CN" altLang="en-US"/>
            </a:p>
          </p:txBody>
        </p:sp>
        <p:sp>
          <p:nvSpPr>
            <p:cNvPr id="20" name="Oval 6"/>
            <p:cNvSpPr>
              <a:spLocks noChangeArrowheads="1"/>
            </p:cNvSpPr>
            <p:nvPr/>
          </p:nvSpPr>
          <p:spPr bwMode="gray">
            <a:xfrm>
              <a:off x="866" y="1922"/>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ln>
            <a:effectLst/>
          </p:spPr>
          <p:txBody>
            <a:bodyPr anchor="ctr">
              <a:spAutoFit/>
            </a:bodyPr>
            <a:lstStyle/>
            <a:p>
              <a:pPr>
                <a:defRPr/>
              </a:pPr>
              <a:endParaRPr lang="zh-CN" altLang="en-US"/>
            </a:p>
          </p:txBody>
        </p:sp>
        <p:sp>
          <p:nvSpPr>
            <p:cNvPr id="21" name="Oval 7"/>
            <p:cNvSpPr>
              <a:spLocks noChangeArrowheads="1"/>
            </p:cNvSpPr>
            <p:nvPr/>
          </p:nvSpPr>
          <p:spPr bwMode="gray">
            <a:xfrm>
              <a:off x="859" y="1914"/>
              <a:ext cx="300" cy="300"/>
            </a:xfrm>
            <a:prstGeom prst="ellipse">
              <a:avLst/>
            </a:prstGeom>
            <a:solidFill>
              <a:srgbClr val="333333"/>
            </a:solidFill>
            <a:ln>
              <a:noFill/>
            </a:ln>
            <a:extLst>
              <a:ext uri="{91240B29-F687-4F45-9708-019B960494DF}">
                <a14:hiddenLine xmlns:a14="http://schemas.microsoft.com/office/drawing/2010/main" xmlns="" w="38100">
                  <a:solidFill>
                    <a:srgbClr val="000000"/>
                  </a:solidFill>
                  <a:round/>
                </a14:hiddenLine>
              </a:ext>
            </a:extLst>
          </p:spPr>
          <p:txBody>
            <a:bodyPr anchor="ctr">
              <a:spAutoFit/>
            </a:bodyPr>
            <a:lstStyle/>
            <a:p>
              <a:endParaRPr lang="zh-CN" altLang="zh-CN"/>
            </a:p>
          </p:txBody>
        </p:sp>
        <p:sp>
          <p:nvSpPr>
            <p:cNvPr id="22" name="Oval 8"/>
            <p:cNvSpPr>
              <a:spLocks noChangeArrowheads="1"/>
            </p:cNvSpPr>
            <p:nvPr/>
          </p:nvSpPr>
          <p:spPr bwMode="gray">
            <a:xfrm>
              <a:off x="864" y="1919"/>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sp>
          <p:nvSpPr>
            <p:cNvPr id="23" name="Oval 9"/>
            <p:cNvSpPr>
              <a:spLocks noChangeArrowheads="1"/>
            </p:cNvSpPr>
            <p:nvPr/>
          </p:nvSpPr>
          <p:spPr bwMode="gray">
            <a:xfrm>
              <a:off x="868" y="1921"/>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sp>
          <p:nvSpPr>
            <p:cNvPr id="24" name="Oval 10"/>
            <p:cNvSpPr>
              <a:spLocks noChangeArrowheads="1"/>
            </p:cNvSpPr>
            <p:nvPr/>
          </p:nvSpPr>
          <p:spPr bwMode="gray">
            <a:xfrm>
              <a:off x="871" y="1923"/>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sp>
          <p:nvSpPr>
            <p:cNvPr id="25" name="Oval 11"/>
            <p:cNvSpPr>
              <a:spLocks noChangeArrowheads="1"/>
            </p:cNvSpPr>
            <p:nvPr/>
          </p:nvSpPr>
          <p:spPr bwMode="gray">
            <a:xfrm>
              <a:off x="886" y="1931"/>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grpSp>
      <p:sp>
        <p:nvSpPr>
          <p:cNvPr id="26" name="Line 29"/>
          <p:cNvSpPr>
            <a:spLocks noChangeShapeType="1"/>
          </p:cNvSpPr>
          <p:nvPr/>
        </p:nvSpPr>
        <p:spPr bwMode="auto">
          <a:xfrm flipV="1">
            <a:off x="1128859" y="4306380"/>
            <a:ext cx="10640703" cy="30162"/>
          </a:xfrm>
          <a:prstGeom prst="line">
            <a:avLst/>
          </a:prstGeom>
          <a:noFill/>
          <a:ln w="25400">
            <a:solidFill>
              <a:schemeClr val="tx2"/>
            </a:solidFill>
            <a:prstDash val="sysDot"/>
            <a:round/>
            <a:tailEnd type="oval" w="med" len="med"/>
          </a:ln>
          <a:extLst>
            <a:ext uri="{909E8E84-426E-40DD-AFC4-6F175D3DCCD1}">
              <a14:hiddenFill xmlns:a14="http://schemas.microsoft.com/office/drawing/2010/main" xmlns="">
                <a:noFill/>
              </a14:hiddenFill>
            </a:ext>
          </a:extLst>
        </p:spPr>
        <p:txBody>
          <a:bodyPr wrap="none" anchor="ctr"/>
          <a:lstStyle/>
          <a:p>
            <a:endParaRPr lang="zh-CN" altLang="en-US"/>
          </a:p>
        </p:txBody>
      </p:sp>
      <p:sp>
        <p:nvSpPr>
          <p:cNvPr id="27" name="Text Box 30"/>
          <p:cNvSpPr txBox="1">
            <a:spLocks noChangeArrowheads="1"/>
          </p:cNvSpPr>
          <p:nvPr/>
        </p:nvSpPr>
        <p:spPr bwMode="auto">
          <a:xfrm>
            <a:off x="1158138" y="3755646"/>
            <a:ext cx="1103386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宋体" panose="02010600030101010101" pitchFamily="2" charset="-122"/>
              </a:rPr>
              <a:t>识记日本大化改革和幕府统治建立的事实并理解其对日本发展的影响</a:t>
            </a:r>
            <a:endParaRPr lang="en-US" altLang="zh-CN" sz="2800" dirty="0"/>
          </a:p>
        </p:txBody>
      </p:sp>
      <p:sp>
        <p:nvSpPr>
          <p:cNvPr id="28" name="Text Box 43"/>
          <p:cNvSpPr txBox="1">
            <a:spLocks noChangeArrowheads="1"/>
          </p:cNvSpPr>
          <p:nvPr/>
        </p:nvSpPr>
        <p:spPr bwMode="gray">
          <a:xfrm>
            <a:off x="776436" y="3836479"/>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a:solidFill>
                  <a:srgbClr val="000000"/>
                </a:solidFill>
              </a:rPr>
              <a:t>4</a:t>
            </a:r>
          </a:p>
        </p:txBody>
      </p:sp>
      <p:sp>
        <p:nvSpPr>
          <p:cNvPr id="29" name="Line 27"/>
          <p:cNvSpPr>
            <a:spLocks noChangeShapeType="1"/>
          </p:cNvSpPr>
          <p:nvPr/>
        </p:nvSpPr>
        <p:spPr bwMode="auto">
          <a:xfrm flipV="1">
            <a:off x="1128859" y="3396743"/>
            <a:ext cx="10509765" cy="25399"/>
          </a:xfrm>
          <a:prstGeom prst="line">
            <a:avLst/>
          </a:prstGeom>
          <a:noFill/>
          <a:ln w="25400">
            <a:solidFill>
              <a:schemeClr val="tx2"/>
            </a:solidFill>
            <a:prstDash val="sysDot"/>
            <a:round/>
            <a:tailEnd type="oval" w="med" len="med"/>
          </a:ln>
          <a:extLst>
            <a:ext uri="{909E8E84-426E-40DD-AFC4-6F175D3DCCD1}">
              <a14:hiddenFill xmlns:a14="http://schemas.microsoft.com/office/drawing/2010/main" xmlns="">
                <a:noFill/>
              </a14:hiddenFill>
            </a:ext>
          </a:extLst>
        </p:spPr>
        <p:txBody>
          <a:bodyPr wrap="none" anchor="ctr"/>
          <a:lstStyle/>
          <a:p>
            <a:endParaRPr lang="zh-CN" altLang="en-US"/>
          </a:p>
        </p:txBody>
      </p:sp>
      <p:sp>
        <p:nvSpPr>
          <p:cNvPr id="30" name="Text Box 28"/>
          <p:cNvSpPr txBox="1">
            <a:spLocks noChangeArrowheads="1"/>
          </p:cNvSpPr>
          <p:nvPr/>
        </p:nvSpPr>
        <p:spPr bwMode="auto">
          <a:xfrm>
            <a:off x="1319448" y="2735082"/>
            <a:ext cx="953992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宋体" panose="02010600030101010101" pitchFamily="2" charset="-122"/>
                <a:sym typeface="+mn-ea"/>
              </a:rPr>
              <a:t>识记中世纪印度建立的王朝和政治宗教政策</a:t>
            </a:r>
            <a:endParaRPr lang="en-US" altLang="zh-CN" sz="2800" dirty="0"/>
          </a:p>
        </p:txBody>
      </p:sp>
      <p:grpSp>
        <p:nvGrpSpPr>
          <p:cNvPr id="31" name="Group 57"/>
          <p:cNvGrpSpPr/>
          <p:nvPr/>
        </p:nvGrpSpPr>
        <p:grpSpPr bwMode="auto">
          <a:xfrm>
            <a:off x="636736" y="2850642"/>
            <a:ext cx="609600" cy="609600"/>
            <a:chOff x="1274" y="2437"/>
            <a:chExt cx="384" cy="384"/>
          </a:xfrm>
        </p:grpSpPr>
        <p:sp>
          <p:nvSpPr>
            <p:cNvPr id="32" name="Text Box 46"/>
            <p:cNvSpPr txBox="1">
              <a:spLocks noChangeArrowheads="1"/>
            </p:cNvSpPr>
            <p:nvPr/>
          </p:nvSpPr>
          <p:spPr bwMode="gray">
            <a:xfrm>
              <a:off x="1352" y="2485"/>
              <a:ext cx="22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a:solidFill>
                    <a:srgbClr val="000000"/>
                  </a:solidFill>
                </a:rPr>
                <a:t>3</a:t>
              </a:r>
            </a:p>
          </p:txBody>
        </p:sp>
        <p:sp>
          <p:nvSpPr>
            <p:cNvPr id="33" name="Oval 47"/>
            <p:cNvSpPr>
              <a:spLocks noChangeArrowheads="1"/>
            </p:cNvSpPr>
            <p:nvPr/>
          </p:nvSpPr>
          <p:spPr bwMode="gray">
            <a:xfrm>
              <a:off x="1274" y="2437"/>
              <a:ext cx="384" cy="384"/>
            </a:xfrm>
            <a:prstGeom prst="ellipse">
              <a:avLst/>
            </a:prstGeom>
            <a:solidFill>
              <a:schemeClr val="accent1"/>
            </a:solidFill>
            <a:ln>
              <a:noFill/>
            </a:ln>
            <a:extLst>
              <a:ext uri="{91240B29-F687-4F45-9708-019B960494DF}">
                <a14:hiddenLine xmlns:a14="http://schemas.microsoft.com/office/drawing/2010/main" xmlns="" w="38100">
                  <a:solidFill>
                    <a:srgbClr val="000000"/>
                  </a:solidFill>
                  <a:round/>
                </a14:hiddenLine>
              </a:ext>
            </a:extLst>
          </p:spPr>
          <p:txBody>
            <a:bodyPr wrap="none" anchor="ctr">
              <a:spAutoFit/>
            </a:bodyPr>
            <a:lstStyle/>
            <a:p>
              <a:endParaRPr lang="zh-CN" altLang="zh-CN"/>
            </a:p>
          </p:txBody>
        </p:sp>
        <p:sp>
          <p:nvSpPr>
            <p:cNvPr id="34" name="Oval 48"/>
            <p:cNvSpPr>
              <a:spLocks noChangeArrowheads="1"/>
            </p:cNvSpPr>
            <p:nvPr/>
          </p:nvSpPr>
          <p:spPr bwMode="gray">
            <a:xfrm>
              <a:off x="1274" y="2437"/>
              <a:ext cx="384" cy="384"/>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w="38100" algn="ctr">
              <a:noFill/>
              <a:round/>
            </a:ln>
            <a:effectLst/>
          </p:spPr>
          <p:txBody>
            <a:bodyPr wrap="none" anchor="ctr">
              <a:spAutoFit/>
            </a:bodyPr>
            <a:lstStyle/>
            <a:p>
              <a:pPr>
                <a:defRPr/>
              </a:pPr>
              <a:endParaRPr lang="zh-CN" altLang="en-US"/>
            </a:p>
          </p:txBody>
        </p:sp>
        <p:sp>
          <p:nvSpPr>
            <p:cNvPr id="35" name="Oval 49"/>
            <p:cNvSpPr>
              <a:spLocks noChangeArrowheads="1"/>
            </p:cNvSpPr>
            <p:nvPr/>
          </p:nvSpPr>
          <p:spPr bwMode="gray">
            <a:xfrm>
              <a:off x="1299" y="2462"/>
              <a:ext cx="334" cy="33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a:defRPr/>
              </a:pPr>
              <a:endParaRPr lang="zh-CN" altLang="en-US"/>
            </a:p>
          </p:txBody>
        </p:sp>
        <p:sp>
          <p:nvSpPr>
            <p:cNvPr id="36" name="Oval 50"/>
            <p:cNvSpPr>
              <a:spLocks noChangeArrowheads="1"/>
            </p:cNvSpPr>
            <p:nvPr/>
          </p:nvSpPr>
          <p:spPr bwMode="gray">
            <a:xfrm>
              <a:off x="1299" y="2463"/>
              <a:ext cx="334" cy="334"/>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a:defRPr/>
              </a:pPr>
              <a:endParaRPr lang="zh-CN" altLang="en-US"/>
            </a:p>
          </p:txBody>
        </p:sp>
        <p:sp>
          <p:nvSpPr>
            <p:cNvPr id="37" name="Oval 51"/>
            <p:cNvSpPr>
              <a:spLocks noChangeArrowheads="1"/>
            </p:cNvSpPr>
            <p:nvPr/>
          </p:nvSpPr>
          <p:spPr bwMode="gray">
            <a:xfrm>
              <a:off x="1317" y="2479"/>
              <a:ext cx="300" cy="300"/>
            </a:xfrm>
            <a:prstGeom prst="ellipse">
              <a:avLst/>
            </a:prstGeom>
            <a:solidFill>
              <a:srgbClr val="333333"/>
            </a:solidFill>
            <a:ln>
              <a:noFill/>
            </a:ln>
            <a:extLst>
              <a:ext uri="{91240B29-F687-4F45-9708-019B960494DF}">
                <a14:hiddenLine xmlns:a14="http://schemas.microsoft.com/office/drawing/2010/main" xmlns="" w="38100">
                  <a:solidFill>
                    <a:srgbClr val="000000"/>
                  </a:solidFill>
                  <a:round/>
                </a14:hiddenLine>
              </a:ext>
            </a:extLst>
          </p:spPr>
          <p:txBody>
            <a:bodyPr anchor="ctr">
              <a:spAutoFit/>
            </a:bodyPr>
            <a:lstStyle/>
            <a:p>
              <a:endParaRPr lang="zh-CN" altLang="zh-CN"/>
            </a:p>
          </p:txBody>
        </p:sp>
        <p:sp>
          <p:nvSpPr>
            <p:cNvPr id="38" name="Oval 52"/>
            <p:cNvSpPr>
              <a:spLocks noChangeArrowheads="1"/>
            </p:cNvSpPr>
            <p:nvPr/>
          </p:nvSpPr>
          <p:spPr bwMode="gray">
            <a:xfrm>
              <a:off x="1322" y="2484"/>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sp>
          <p:nvSpPr>
            <p:cNvPr id="39" name="Oval 53"/>
            <p:cNvSpPr>
              <a:spLocks noChangeArrowheads="1"/>
            </p:cNvSpPr>
            <p:nvPr/>
          </p:nvSpPr>
          <p:spPr bwMode="gray">
            <a:xfrm>
              <a:off x="1326" y="2486"/>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sp>
          <p:nvSpPr>
            <p:cNvPr id="40" name="Oval 54"/>
            <p:cNvSpPr>
              <a:spLocks noChangeArrowheads="1"/>
            </p:cNvSpPr>
            <p:nvPr/>
          </p:nvSpPr>
          <p:spPr bwMode="gray">
            <a:xfrm>
              <a:off x="1329" y="2488"/>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sp>
          <p:nvSpPr>
            <p:cNvPr id="41" name="Oval 55"/>
            <p:cNvSpPr>
              <a:spLocks noChangeArrowheads="1"/>
            </p:cNvSpPr>
            <p:nvPr/>
          </p:nvSpPr>
          <p:spPr bwMode="gray">
            <a:xfrm>
              <a:off x="1344" y="2496"/>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grpSp>
      <p:sp>
        <p:nvSpPr>
          <p:cNvPr id="42" name="Text Box 56"/>
          <p:cNvSpPr txBox="1">
            <a:spLocks noChangeArrowheads="1"/>
          </p:cNvSpPr>
          <p:nvPr/>
        </p:nvSpPr>
        <p:spPr bwMode="gray">
          <a:xfrm>
            <a:off x="762149" y="2944304"/>
            <a:ext cx="3540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a:solidFill>
                  <a:srgbClr val="000000"/>
                </a:solidFill>
              </a:rPr>
              <a:t>3</a:t>
            </a:r>
          </a:p>
        </p:txBody>
      </p:sp>
      <p:sp>
        <p:nvSpPr>
          <p:cNvPr id="43" name="Line 23"/>
          <p:cNvSpPr>
            <a:spLocks noChangeShapeType="1"/>
          </p:cNvSpPr>
          <p:nvPr/>
        </p:nvSpPr>
        <p:spPr bwMode="auto">
          <a:xfrm flipV="1">
            <a:off x="1128859" y="1575551"/>
            <a:ext cx="10445455" cy="40015"/>
          </a:xfrm>
          <a:prstGeom prst="line">
            <a:avLst/>
          </a:prstGeom>
          <a:noFill/>
          <a:ln w="25400">
            <a:solidFill>
              <a:schemeClr val="tx2"/>
            </a:solidFill>
            <a:prstDash val="sysDot"/>
            <a:round/>
            <a:tailEnd type="oval" w="med" len="med"/>
          </a:ln>
          <a:extLst>
            <a:ext uri="{909E8E84-426E-40DD-AFC4-6F175D3DCCD1}">
              <a14:hiddenFill xmlns:a14="http://schemas.microsoft.com/office/drawing/2010/main" xmlns="">
                <a:noFill/>
              </a14:hiddenFill>
            </a:ext>
          </a:extLst>
        </p:spPr>
        <p:txBody>
          <a:bodyPr wrap="none" anchor="ctr"/>
          <a:lstStyle/>
          <a:p>
            <a:endParaRPr lang="zh-CN" altLang="en-US"/>
          </a:p>
        </p:txBody>
      </p:sp>
      <p:sp>
        <p:nvSpPr>
          <p:cNvPr id="44" name="Text Box 24"/>
          <p:cNvSpPr txBox="1">
            <a:spLocks noChangeArrowheads="1"/>
          </p:cNvSpPr>
          <p:nvPr/>
        </p:nvSpPr>
        <p:spPr bwMode="auto">
          <a:xfrm>
            <a:off x="1227286" y="1045980"/>
            <a:ext cx="106504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宋体" panose="02010600030101010101" pitchFamily="2" charset="-122"/>
              </a:rPr>
              <a:t>识记阿拉伯帝国繁荣的表现并理解其在沟通世界贸易中的作用</a:t>
            </a:r>
            <a:endParaRPr lang="en-US" altLang="zh-CN" sz="2800" dirty="0"/>
          </a:p>
        </p:txBody>
      </p:sp>
      <p:grpSp>
        <p:nvGrpSpPr>
          <p:cNvPr id="45" name="Group 58"/>
          <p:cNvGrpSpPr/>
          <p:nvPr/>
        </p:nvGrpSpPr>
        <p:grpSpPr bwMode="auto">
          <a:xfrm>
            <a:off x="617686" y="1115504"/>
            <a:ext cx="609600" cy="609600"/>
            <a:chOff x="1274" y="2437"/>
            <a:chExt cx="384" cy="384"/>
          </a:xfrm>
        </p:grpSpPr>
        <p:sp>
          <p:nvSpPr>
            <p:cNvPr id="46" name="Text Box 59"/>
            <p:cNvSpPr txBox="1">
              <a:spLocks noChangeArrowheads="1"/>
            </p:cNvSpPr>
            <p:nvPr/>
          </p:nvSpPr>
          <p:spPr bwMode="gray">
            <a:xfrm>
              <a:off x="1352" y="2485"/>
              <a:ext cx="22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a:solidFill>
                    <a:srgbClr val="000000"/>
                  </a:solidFill>
                </a:rPr>
                <a:t>3</a:t>
              </a:r>
            </a:p>
          </p:txBody>
        </p:sp>
        <p:sp>
          <p:nvSpPr>
            <p:cNvPr id="47" name="Oval 60"/>
            <p:cNvSpPr>
              <a:spLocks noChangeArrowheads="1"/>
            </p:cNvSpPr>
            <p:nvPr/>
          </p:nvSpPr>
          <p:spPr bwMode="gray">
            <a:xfrm>
              <a:off x="1274" y="2437"/>
              <a:ext cx="384" cy="384"/>
            </a:xfrm>
            <a:prstGeom prst="ellipse">
              <a:avLst/>
            </a:prstGeom>
            <a:solidFill>
              <a:schemeClr val="accent1"/>
            </a:solidFill>
            <a:ln>
              <a:noFill/>
            </a:ln>
            <a:extLst>
              <a:ext uri="{91240B29-F687-4F45-9708-019B960494DF}">
                <a14:hiddenLine xmlns:a14="http://schemas.microsoft.com/office/drawing/2010/main" xmlns="" w="38100">
                  <a:solidFill>
                    <a:srgbClr val="000000"/>
                  </a:solidFill>
                  <a:round/>
                </a14:hiddenLine>
              </a:ext>
            </a:extLst>
          </p:spPr>
          <p:txBody>
            <a:bodyPr wrap="none" anchor="ctr">
              <a:spAutoFit/>
            </a:bodyPr>
            <a:lstStyle/>
            <a:p>
              <a:endParaRPr lang="zh-CN" altLang="zh-CN"/>
            </a:p>
          </p:txBody>
        </p:sp>
        <p:sp>
          <p:nvSpPr>
            <p:cNvPr id="48" name="Oval 61"/>
            <p:cNvSpPr>
              <a:spLocks noChangeArrowheads="1"/>
            </p:cNvSpPr>
            <p:nvPr/>
          </p:nvSpPr>
          <p:spPr bwMode="gray">
            <a:xfrm>
              <a:off x="1274" y="2437"/>
              <a:ext cx="384" cy="384"/>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w="38100" algn="ctr">
              <a:noFill/>
              <a:round/>
            </a:ln>
            <a:effectLst/>
          </p:spPr>
          <p:txBody>
            <a:bodyPr wrap="none" anchor="ctr">
              <a:spAutoFit/>
            </a:bodyPr>
            <a:lstStyle/>
            <a:p>
              <a:pPr>
                <a:defRPr/>
              </a:pPr>
              <a:endParaRPr lang="zh-CN" altLang="en-US"/>
            </a:p>
          </p:txBody>
        </p:sp>
        <p:sp>
          <p:nvSpPr>
            <p:cNvPr id="49" name="Oval 62"/>
            <p:cNvSpPr>
              <a:spLocks noChangeArrowheads="1"/>
            </p:cNvSpPr>
            <p:nvPr/>
          </p:nvSpPr>
          <p:spPr bwMode="gray">
            <a:xfrm>
              <a:off x="1299" y="2462"/>
              <a:ext cx="334" cy="33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a:defRPr/>
              </a:pPr>
              <a:endParaRPr lang="zh-CN" altLang="en-US"/>
            </a:p>
          </p:txBody>
        </p:sp>
        <p:sp>
          <p:nvSpPr>
            <p:cNvPr id="50" name="Oval 63"/>
            <p:cNvSpPr>
              <a:spLocks noChangeArrowheads="1"/>
            </p:cNvSpPr>
            <p:nvPr/>
          </p:nvSpPr>
          <p:spPr bwMode="gray">
            <a:xfrm>
              <a:off x="1299" y="2463"/>
              <a:ext cx="334" cy="334"/>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a:defRPr/>
              </a:pPr>
              <a:endParaRPr lang="zh-CN" altLang="en-US"/>
            </a:p>
          </p:txBody>
        </p:sp>
        <p:sp>
          <p:nvSpPr>
            <p:cNvPr id="51" name="Oval 64"/>
            <p:cNvSpPr>
              <a:spLocks noChangeArrowheads="1"/>
            </p:cNvSpPr>
            <p:nvPr/>
          </p:nvSpPr>
          <p:spPr bwMode="gray">
            <a:xfrm>
              <a:off x="1317" y="2479"/>
              <a:ext cx="300" cy="300"/>
            </a:xfrm>
            <a:prstGeom prst="ellipse">
              <a:avLst/>
            </a:prstGeom>
            <a:solidFill>
              <a:srgbClr val="333333"/>
            </a:solidFill>
            <a:ln>
              <a:noFill/>
            </a:ln>
            <a:extLst>
              <a:ext uri="{91240B29-F687-4F45-9708-019B960494DF}">
                <a14:hiddenLine xmlns:a14="http://schemas.microsoft.com/office/drawing/2010/main" xmlns="" w="38100">
                  <a:solidFill>
                    <a:srgbClr val="000000"/>
                  </a:solidFill>
                  <a:round/>
                </a14:hiddenLine>
              </a:ext>
            </a:extLst>
          </p:spPr>
          <p:txBody>
            <a:bodyPr anchor="ctr">
              <a:spAutoFit/>
            </a:bodyPr>
            <a:lstStyle/>
            <a:p>
              <a:endParaRPr lang="zh-CN" altLang="zh-CN"/>
            </a:p>
          </p:txBody>
        </p:sp>
        <p:sp>
          <p:nvSpPr>
            <p:cNvPr id="52" name="Oval 65"/>
            <p:cNvSpPr>
              <a:spLocks noChangeArrowheads="1"/>
            </p:cNvSpPr>
            <p:nvPr/>
          </p:nvSpPr>
          <p:spPr bwMode="gray">
            <a:xfrm>
              <a:off x="1322" y="2484"/>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sp>
          <p:nvSpPr>
            <p:cNvPr id="53" name="Oval 66"/>
            <p:cNvSpPr>
              <a:spLocks noChangeArrowheads="1"/>
            </p:cNvSpPr>
            <p:nvPr/>
          </p:nvSpPr>
          <p:spPr bwMode="gray">
            <a:xfrm>
              <a:off x="1326" y="2486"/>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sp>
          <p:nvSpPr>
            <p:cNvPr id="54" name="Oval 67"/>
            <p:cNvSpPr>
              <a:spLocks noChangeArrowheads="1"/>
            </p:cNvSpPr>
            <p:nvPr/>
          </p:nvSpPr>
          <p:spPr bwMode="gray">
            <a:xfrm>
              <a:off x="1329" y="2488"/>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sp>
          <p:nvSpPr>
            <p:cNvPr id="55" name="Oval 68"/>
            <p:cNvSpPr>
              <a:spLocks noChangeArrowheads="1"/>
            </p:cNvSpPr>
            <p:nvPr/>
          </p:nvSpPr>
          <p:spPr bwMode="gray">
            <a:xfrm>
              <a:off x="1344" y="2496"/>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vert="eaVert" wrap="none" anchor="ctr"/>
            <a:lstStyle/>
            <a:p>
              <a:endParaRPr lang="zh-CN" altLang="zh-CN"/>
            </a:p>
          </p:txBody>
        </p:sp>
      </p:grpSp>
      <p:sp>
        <p:nvSpPr>
          <p:cNvPr id="56" name="Text Box 69"/>
          <p:cNvSpPr txBox="1">
            <a:spLocks noChangeArrowheads="1"/>
          </p:cNvSpPr>
          <p:nvPr/>
        </p:nvSpPr>
        <p:spPr bwMode="gray">
          <a:xfrm>
            <a:off x="743099" y="1209167"/>
            <a:ext cx="3540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a:solidFill>
                  <a:srgbClr val="000000"/>
                </a:solidFill>
              </a:rPr>
              <a:t>1</a:t>
            </a:r>
          </a:p>
        </p:txBody>
      </p:sp>
      <p:sp>
        <p:nvSpPr>
          <p:cNvPr id="58" name="AutoShape 6"/>
          <p:cNvSpPr>
            <a:spLocks noChangeArrowheads="1"/>
          </p:cNvSpPr>
          <p:nvPr/>
        </p:nvSpPr>
        <p:spPr bwMode="gray">
          <a:xfrm>
            <a:off x="4707052" y="4485767"/>
            <a:ext cx="2973111" cy="669927"/>
          </a:xfrm>
          <a:prstGeom prst="roundRect">
            <a:avLst>
              <a:gd name="adj" fmla="val 50000"/>
            </a:avLst>
          </a:prstGeom>
          <a:solidFill>
            <a:srgbClr val="92D050"/>
          </a:solidFill>
          <a:ln w="38100" algn="ctr">
            <a:solidFill>
              <a:srgbClr val="FFFFFF"/>
            </a:solidFill>
            <a:round/>
          </a:ln>
          <a:effectLst>
            <a:outerShdw dist="63500" dir="3187806" algn="ctr" rotWithShape="0">
              <a:srgbClr val="001D3A"/>
            </a:outerShdw>
          </a:effectLst>
        </p:spPr>
        <p:txBody>
          <a:bodyPr wrap="none" anchor="ctr"/>
          <a:lstStyle/>
          <a:p>
            <a:pPr algn="ctr" eaLnBrk="0" hangingPunct="0">
              <a:defRPr/>
            </a:pPr>
            <a:r>
              <a:rPr lang="zh-CN" altLang="en-US" sz="3200" b="1" dirty="0">
                <a:solidFill>
                  <a:srgbClr val="FF0000"/>
                </a:solidFill>
              </a:rPr>
              <a:t>学习重难点</a:t>
            </a:r>
            <a:endParaRPr lang="en-US" altLang="zh-CN" sz="3200" b="1" dirty="0">
              <a:solidFill>
                <a:srgbClr val="FF0000"/>
              </a:solidFill>
            </a:endParaRPr>
          </a:p>
        </p:txBody>
      </p:sp>
      <p:sp>
        <p:nvSpPr>
          <p:cNvPr id="59" name="AutoShape 3"/>
          <p:cNvSpPr>
            <a:spLocks noChangeArrowheads="1"/>
          </p:cNvSpPr>
          <p:nvPr/>
        </p:nvSpPr>
        <p:spPr bwMode="gray">
          <a:xfrm>
            <a:off x="453387" y="5301001"/>
            <a:ext cx="5562600" cy="1306512"/>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zh-CN" altLang="en-US"/>
          </a:p>
        </p:txBody>
      </p:sp>
      <p:sp>
        <p:nvSpPr>
          <p:cNvPr id="60" name="AutoShape 4"/>
          <p:cNvSpPr>
            <a:spLocks noChangeArrowheads="1"/>
          </p:cNvSpPr>
          <p:nvPr/>
        </p:nvSpPr>
        <p:spPr bwMode="gray">
          <a:xfrm>
            <a:off x="575624" y="5421651"/>
            <a:ext cx="1071563" cy="1068387"/>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ln>
        </p:spPr>
        <p:txBody>
          <a:bodyPr wrap="none" anchor="ctr"/>
          <a:lstStyle/>
          <a:p>
            <a:endParaRPr lang="zh-CN" altLang="zh-CN"/>
          </a:p>
        </p:txBody>
      </p:sp>
      <p:sp>
        <p:nvSpPr>
          <p:cNvPr id="61" name="Freeform 5"/>
          <p:cNvSpPr/>
          <p:nvPr/>
        </p:nvSpPr>
        <p:spPr bwMode="gray">
          <a:xfrm>
            <a:off x="642300" y="5489913"/>
            <a:ext cx="534988" cy="5349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ln>
        </p:spPr>
        <p:txBody>
          <a:bodyPr/>
          <a:lstStyle/>
          <a:p>
            <a:pPr>
              <a:defRPr/>
            </a:pPr>
            <a:endParaRPr lang="zh-CN" altLang="en-US"/>
          </a:p>
        </p:txBody>
      </p:sp>
      <p:sp>
        <p:nvSpPr>
          <p:cNvPr id="62" name="Text Box 6"/>
          <p:cNvSpPr txBox="1">
            <a:spLocks noChangeArrowheads="1"/>
          </p:cNvSpPr>
          <p:nvPr/>
        </p:nvSpPr>
        <p:spPr bwMode="gray">
          <a:xfrm>
            <a:off x="648093" y="5713751"/>
            <a:ext cx="902812" cy="523220"/>
          </a:xfrm>
          <a:prstGeom prst="rect">
            <a:avLst/>
          </a:prstGeom>
          <a:noFill/>
          <a:ln w="9525" algn="ctr">
            <a:noFill/>
            <a:miter lim="800000"/>
          </a:ln>
          <a:effectLst/>
        </p:spPr>
        <p:txBody>
          <a:bodyPr wrap="none">
            <a:spAutoFit/>
          </a:bodyPr>
          <a:lstStyle/>
          <a:p>
            <a:pPr algn="ctr" eaLnBrk="0" hangingPunct="0">
              <a:defRPr/>
            </a:pPr>
            <a:r>
              <a:rPr lang="zh-CN" altLang="en-US" sz="2800" dirty="0">
                <a:solidFill>
                  <a:srgbClr val="FFFFFF"/>
                </a:solidFill>
                <a:effectLst>
                  <a:outerShdw blurRad="38100" dist="38100" dir="2700000" algn="tl">
                    <a:srgbClr val="C0C0C0"/>
                  </a:outerShdw>
                </a:effectLst>
              </a:rPr>
              <a:t>重点</a:t>
            </a:r>
            <a:endParaRPr lang="en-US" altLang="zh-CN" sz="2800" dirty="0">
              <a:solidFill>
                <a:srgbClr val="FFFFFF"/>
              </a:solidFill>
              <a:effectLst>
                <a:outerShdw blurRad="38100" dist="38100" dir="2700000" algn="tl">
                  <a:srgbClr val="C0C0C0"/>
                </a:outerShdw>
              </a:effectLst>
            </a:endParaRPr>
          </a:p>
        </p:txBody>
      </p:sp>
      <p:sp>
        <p:nvSpPr>
          <p:cNvPr id="63" name="Text Box 7"/>
          <p:cNvSpPr txBox="1">
            <a:spLocks noChangeArrowheads="1"/>
          </p:cNvSpPr>
          <p:nvPr/>
        </p:nvSpPr>
        <p:spPr bwMode="gray">
          <a:xfrm>
            <a:off x="1793237" y="5502613"/>
            <a:ext cx="40894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800" dirty="0"/>
              <a:t>封君封臣与庄园制度</a:t>
            </a:r>
            <a:r>
              <a:rPr lang="zh-CN" altLang="en-US" sz="2800" dirty="0"/>
              <a:t>、基督教</a:t>
            </a:r>
            <a:endParaRPr lang="en-US" altLang="zh-CN" sz="2800" dirty="0">
              <a:solidFill>
                <a:srgbClr val="000000"/>
              </a:solidFill>
            </a:endParaRPr>
          </a:p>
        </p:txBody>
      </p:sp>
      <p:sp>
        <p:nvSpPr>
          <p:cNvPr id="64" name="AutoShape 9"/>
          <p:cNvSpPr>
            <a:spLocks noChangeArrowheads="1"/>
          </p:cNvSpPr>
          <p:nvPr/>
        </p:nvSpPr>
        <p:spPr bwMode="gray">
          <a:xfrm>
            <a:off x="6340313" y="5301000"/>
            <a:ext cx="5562600" cy="130651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zh-CN" altLang="en-US"/>
          </a:p>
        </p:txBody>
      </p:sp>
      <p:sp>
        <p:nvSpPr>
          <p:cNvPr id="65" name="AutoShape 10"/>
          <p:cNvSpPr>
            <a:spLocks noChangeArrowheads="1"/>
          </p:cNvSpPr>
          <p:nvPr/>
        </p:nvSpPr>
        <p:spPr bwMode="gray">
          <a:xfrm>
            <a:off x="6462550" y="5421650"/>
            <a:ext cx="1071563" cy="1068388"/>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ln>
        </p:spPr>
        <p:txBody>
          <a:bodyPr wrap="none" anchor="ctr"/>
          <a:lstStyle/>
          <a:p>
            <a:endParaRPr lang="zh-CN" altLang="zh-CN"/>
          </a:p>
        </p:txBody>
      </p:sp>
      <p:sp>
        <p:nvSpPr>
          <p:cNvPr id="66" name="Freeform 11"/>
          <p:cNvSpPr/>
          <p:nvPr/>
        </p:nvSpPr>
        <p:spPr bwMode="gray">
          <a:xfrm>
            <a:off x="6529226" y="5489913"/>
            <a:ext cx="534988" cy="5349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srgbClr>
              </a:gs>
              <a:gs pos="50000">
                <a:srgbClr val="009999">
                  <a:alpha val="0"/>
                </a:srgbClr>
              </a:gs>
              <a:gs pos="100000">
                <a:srgbClr val="009999">
                  <a:gamma/>
                  <a:tint val="42353"/>
                  <a:invGamma/>
                </a:srgbClr>
              </a:gs>
            </a:gsLst>
            <a:lin ang="2700000" scaled="1"/>
          </a:gradFill>
          <a:ln w="0">
            <a:noFill/>
            <a:prstDash val="solid"/>
            <a:round/>
          </a:ln>
        </p:spPr>
        <p:txBody>
          <a:bodyPr/>
          <a:lstStyle/>
          <a:p>
            <a:pPr>
              <a:defRPr/>
            </a:pPr>
            <a:endParaRPr lang="zh-CN" altLang="en-US"/>
          </a:p>
        </p:txBody>
      </p:sp>
      <p:sp>
        <p:nvSpPr>
          <p:cNvPr id="67" name="Text Box 12"/>
          <p:cNvSpPr txBox="1">
            <a:spLocks noChangeArrowheads="1"/>
          </p:cNvSpPr>
          <p:nvPr/>
        </p:nvSpPr>
        <p:spPr bwMode="gray">
          <a:xfrm>
            <a:off x="6535019" y="5715338"/>
            <a:ext cx="902812" cy="523220"/>
          </a:xfrm>
          <a:prstGeom prst="rect">
            <a:avLst/>
          </a:prstGeom>
          <a:noFill/>
          <a:ln w="9525" algn="ctr">
            <a:noFill/>
            <a:miter lim="800000"/>
          </a:ln>
          <a:effectLst/>
        </p:spPr>
        <p:txBody>
          <a:bodyPr wrap="none">
            <a:spAutoFit/>
          </a:bodyPr>
          <a:lstStyle/>
          <a:p>
            <a:pPr algn="ctr" eaLnBrk="0" hangingPunct="0">
              <a:defRPr/>
            </a:pPr>
            <a:r>
              <a:rPr lang="zh-CN" altLang="en-US" sz="2800" dirty="0">
                <a:solidFill>
                  <a:srgbClr val="FFFFFF"/>
                </a:solidFill>
                <a:effectLst>
                  <a:outerShdw blurRad="38100" dist="38100" dir="2700000" algn="tl">
                    <a:srgbClr val="C0C0C0"/>
                  </a:outerShdw>
                </a:effectLst>
              </a:rPr>
              <a:t>难点</a:t>
            </a:r>
            <a:endParaRPr lang="en-US" altLang="zh-CN" sz="2800" dirty="0">
              <a:solidFill>
                <a:srgbClr val="FFFFFF"/>
              </a:solidFill>
              <a:effectLst>
                <a:outerShdw blurRad="38100" dist="38100" dir="2700000" algn="tl">
                  <a:srgbClr val="C0C0C0"/>
                </a:outerShdw>
              </a:effectLst>
            </a:endParaRPr>
          </a:p>
        </p:txBody>
      </p:sp>
      <p:sp>
        <p:nvSpPr>
          <p:cNvPr id="68" name="Text Box 13"/>
          <p:cNvSpPr txBox="1">
            <a:spLocks noChangeArrowheads="1"/>
          </p:cNvSpPr>
          <p:nvPr/>
        </p:nvSpPr>
        <p:spPr bwMode="gray">
          <a:xfrm>
            <a:off x="7680163" y="5478800"/>
            <a:ext cx="4089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r>
              <a:rPr lang="zh-CN" altLang="zh-CN" sz="2400" dirty="0">
                <a:sym typeface="+mn-ea"/>
              </a:rPr>
              <a:t>封君封臣与庄园制度的特点</a:t>
            </a:r>
            <a:r>
              <a:rPr lang="zh-CN" altLang="en-US" sz="2400" dirty="0">
                <a:sym typeface="+mn-ea"/>
              </a:rPr>
              <a:t>，城市的兴起与作用。</a:t>
            </a:r>
            <a:endParaRPr lang="zh-CN" altLang="zh-CN" sz="2400" dirty="0"/>
          </a:p>
        </p:txBody>
      </p:sp>
      <p:sp>
        <p:nvSpPr>
          <p:cNvPr id="2" name="文本框 1"/>
          <p:cNvSpPr txBox="1"/>
          <p:nvPr/>
        </p:nvSpPr>
        <p:spPr>
          <a:xfrm>
            <a:off x="0" y="31"/>
            <a:ext cx="12192000" cy="53276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defTabSz="1219200" eaLnBrk="0" fontAlgn="base" hangingPunct="0">
              <a:lnSpc>
                <a:spcPct val="90000"/>
              </a:lnSpc>
              <a:spcBef>
                <a:spcPts val="1115"/>
              </a:spcBef>
              <a:spcAft>
                <a:spcPct val="0"/>
              </a:spcAft>
              <a:defRPr/>
            </a:pPr>
            <a:endParaRPr lang="zh-CN" altLang="en-US" sz="3200" b="1" dirty="0">
              <a:solidFill>
                <a:srgbClr val="FFFF00"/>
              </a:solidFill>
              <a:effectLst/>
              <a:latin typeface="华文新魏" pitchFamily="2" charset="-122"/>
              <a:ea typeface="华文新魏" pitchFamily="2" charset="-122"/>
              <a:cs typeface="Times New Roman" panose="02020603050405020304" pitchFamily="18" charset="0"/>
              <a:sym typeface="+mn-ea"/>
            </a:endParaRPr>
          </a:p>
        </p:txBody>
      </p:sp>
      <p:sp>
        <p:nvSpPr>
          <p:cNvPr id="57" name="AutoShape 6"/>
          <p:cNvSpPr>
            <a:spLocks noChangeArrowheads="1"/>
          </p:cNvSpPr>
          <p:nvPr/>
        </p:nvSpPr>
        <p:spPr bwMode="gray">
          <a:xfrm>
            <a:off x="4561002" y="195322"/>
            <a:ext cx="2973111" cy="669927"/>
          </a:xfrm>
          <a:prstGeom prst="roundRect">
            <a:avLst>
              <a:gd name="adj" fmla="val 50000"/>
            </a:avLst>
          </a:prstGeom>
          <a:solidFill>
            <a:srgbClr val="92D050"/>
          </a:solidFill>
          <a:ln w="38100" algn="ctr">
            <a:solidFill>
              <a:srgbClr val="FFFFFF"/>
            </a:solidFill>
            <a:round/>
          </a:ln>
          <a:effectLst>
            <a:outerShdw dist="63500" dir="3187806" algn="ctr" rotWithShape="0">
              <a:srgbClr val="001D3A"/>
            </a:outerShdw>
          </a:effectLst>
        </p:spPr>
        <p:txBody>
          <a:bodyPr wrap="none" anchor="ctr"/>
          <a:lstStyle/>
          <a:p>
            <a:pPr algn="ctr" eaLnBrk="0" hangingPunct="0">
              <a:defRPr/>
            </a:pPr>
            <a:r>
              <a:rPr lang="zh-CN" altLang="en-US" sz="3200" b="1" dirty="0">
                <a:solidFill>
                  <a:srgbClr val="FF0000"/>
                </a:solidFill>
              </a:rPr>
              <a:t>学习目标</a:t>
            </a:r>
            <a:endParaRPr lang="en-US" altLang="zh-CN" sz="32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noChangeArrowheads="1"/>
          </p:cNvSpPr>
          <p:nvPr/>
        </p:nvSpPr>
        <p:spPr bwMode="auto">
          <a:xfrm>
            <a:off x="1890312" y="422337"/>
            <a:ext cx="8229600" cy="147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785" tIns="38393" rIns="76785" bIns="38393"/>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0" hangingPunct="0">
              <a:lnSpc>
                <a:spcPct val="90000"/>
              </a:lnSpc>
              <a:spcBef>
                <a:spcPts val="840"/>
              </a:spcBef>
            </a:pPr>
            <a:r>
              <a:rPr lang="zh-CN" altLang="en-US" sz="3600" b="1" dirty="0">
                <a:latin typeface="微软雅黑" panose="020B0503020204020204" pitchFamily="34" charset="-122"/>
                <a:ea typeface="微软雅黑" panose="020B0503020204020204" pitchFamily="34" charset="-122"/>
                <a:sym typeface="宋体" panose="02010600030101010101" pitchFamily="2" charset="-122"/>
              </a:rPr>
              <a:t>沟通东西方文明的使者</a:t>
            </a:r>
            <a:endParaRPr lang="zh-CN" altLang="en-US" sz="3600" b="1" dirty="0">
              <a:solidFill>
                <a:srgbClr val="FF0000"/>
              </a:solidFill>
              <a:latin typeface="楷体" panose="02010609060101010101" pitchFamily="49" charset="-122"/>
              <a:ea typeface="楷体" panose="02010609060101010101" pitchFamily="49" charset="-122"/>
              <a:sym typeface="宋体" panose="02010600030101010101" pitchFamily="2" charset="-122"/>
            </a:endParaRPr>
          </a:p>
          <a:p>
            <a:pPr algn="ctr" eaLnBrk="0" hangingPunct="0">
              <a:lnSpc>
                <a:spcPct val="90000"/>
              </a:lnSpc>
              <a:spcBef>
                <a:spcPts val="840"/>
              </a:spcBef>
            </a:pPr>
            <a:r>
              <a:rPr lang="zh-CN" altLang="en-US" sz="2800" b="1" dirty="0">
                <a:solidFill>
                  <a:srgbClr val="FF0000"/>
                </a:solidFill>
                <a:latin typeface="楷体" panose="02010609060101010101" pitchFamily="49" charset="-122"/>
                <a:ea typeface="楷体" panose="02010609060101010101" pitchFamily="49" charset="-122"/>
                <a:sym typeface="宋体" panose="02010600030101010101" pitchFamily="2" charset="-122"/>
              </a:rPr>
              <a:t>阿拉伯帝国     奥斯曼帝国</a:t>
            </a:r>
          </a:p>
          <a:p>
            <a:pPr algn="ctr" eaLnBrk="0" hangingPunct="0">
              <a:lnSpc>
                <a:spcPct val="90000"/>
              </a:lnSpc>
              <a:spcBef>
                <a:spcPts val="840"/>
              </a:spcBef>
            </a:pP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4" name="Picture 4" descr="世界十大古都长安第九(3)"/>
          <p:cNvPicPr>
            <a:picLocks noChangeAspect="1" noChangeArrowheads="1"/>
          </p:cNvPicPr>
          <p:nvPr/>
        </p:nvPicPr>
        <p:blipFill>
          <a:blip r:embed="rId2" cstate="print">
            <a:lum contrast="12000"/>
            <a:extLst>
              <a:ext uri="{28A0092B-C50C-407E-A947-70E740481C1C}">
                <a14:useLocalDpi xmlns:a14="http://schemas.microsoft.com/office/drawing/2010/main" xmlns="" val="0"/>
              </a:ext>
            </a:extLst>
          </a:blip>
          <a:srcRect/>
          <a:stretch>
            <a:fillRect/>
          </a:stretch>
        </p:blipFill>
        <p:spPr bwMode="auto">
          <a:xfrm>
            <a:off x="6166485" y="2011045"/>
            <a:ext cx="5751195"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图片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6690" y="1978660"/>
            <a:ext cx="5768340" cy="3988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4" cstate="print"/>
          <a:srcRect l="8507" t="36089" r="59545" b="-2245"/>
          <a:stretch>
            <a:fillRect/>
          </a:stretch>
        </p:blipFill>
        <p:spPr>
          <a:xfrm>
            <a:off x="0" y="1261872"/>
            <a:ext cx="3944112" cy="3895380"/>
          </a:xfrm>
          <a:prstGeom prst="rect">
            <a:avLst/>
          </a:prstGeom>
        </p:spPr>
      </p:pic>
      <p:sp>
        <p:nvSpPr>
          <p:cNvPr id="27" name="文本框 26"/>
          <p:cNvSpPr txBox="1"/>
          <p:nvPr/>
        </p:nvSpPr>
        <p:spPr>
          <a:xfrm>
            <a:off x="106932" y="1313382"/>
            <a:ext cx="3684895" cy="523220"/>
          </a:xfrm>
          <a:prstGeom prst="rect">
            <a:avLst/>
          </a:prstGeom>
          <a:noFill/>
        </p:spPr>
        <p:txBody>
          <a:bodyPr wrap="square" rtlCol="0">
            <a:spAutoFit/>
            <a:scene3d>
              <a:camera prst="orthographicFront"/>
              <a:lightRig rig="threePt" dir="t"/>
            </a:scene3d>
          </a:bodyPr>
          <a:lstStyle/>
          <a:p>
            <a:r>
              <a:rPr lang="zh-CN" altLang="en-US" sz="2800" b="1" dirty="0">
                <a:solidFill>
                  <a:srgbClr val="FF0000"/>
                </a:solidFill>
                <a:effectLst>
                  <a:outerShdw blurRad="38100" dist="25400" dir="5400000" algn="ctr" rotWithShape="0">
                    <a:srgbClr val="6E747A">
                      <a:alpha val="43000"/>
                    </a:srgbClr>
                  </a:outerShdw>
                </a:effectLst>
              </a:rPr>
              <a:t>阿拉伯半岛的环境</a:t>
            </a:r>
          </a:p>
        </p:txBody>
      </p:sp>
      <p:sp>
        <p:nvSpPr>
          <p:cNvPr id="28" name="文本框 27"/>
          <p:cNvSpPr txBox="1"/>
          <p:nvPr/>
        </p:nvSpPr>
        <p:spPr>
          <a:xfrm>
            <a:off x="0" y="5039942"/>
            <a:ext cx="5711929" cy="1692771"/>
          </a:xfrm>
          <a:prstGeom prst="rect">
            <a:avLst/>
          </a:prstGeom>
          <a:noFill/>
        </p:spPr>
        <p:txBody>
          <a:bodyPr wrap="square" rtlCol="0">
            <a:spAutoFit/>
          </a:bodyPr>
          <a:lstStyle/>
          <a:p>
            <a:r>
              <a:rPr lang="zh-CN" altLang="en-US" sz="2600" b="1" dirty="0"/>
              <a:t>地理位置：</a:t>
            </a:r>
            <a:r>
              <a:rPr lang="zh-CN" altLang="en-US" sz="2600" dirty="0"/>
              <a:t>三洲五海之地、地理位置优越、交通十分便利；</a:t>
            </a:r>
            <a:endParaRPr lang="en-US" altLang="zh-CN" sz="2600" dirty="0"/>
          </a:p>
          <a:p>
            <a:r>
              <a:rPr lang="zh-CN" altLang="en-US" sz="2600" b="1" dirty="0"/>
              <a:t>自然条件：</a:t>
            </a:r>
            <a:r>
              <a:rPr lang="zh-CN" altLang="en-US" sz="2600" dirty="0"/>
              <a:t>炎热干旱、绝大部分地区为草原与沙漠。</a:t>
            </a:r>
          </a:p>
        </p:txBody>
      </p:sp>
      <p:sp>
        <p:nvSpPr>
          <p:cNvPr id="4" name="文本框 3"/>
          <p:cNvSpPr txBox="1"/>
          <p:nvPr/>
        </p:nvSpPr>
        <p:spPr>
          <a:xfrm>
            <a:off x="0" y="31"/>
            <a:ext cx="12192000" cy="53276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一、</a:t>
            </a:r>
            <a:r>
              <a:rPr lang="zh-CN" altLang="en-US" sz="3200" b="1" dirty="0">
                <a:solidFill>
                  <a:srgbClr val="FFFF00"/>
                </a:solidFill>
                <a:latin typeface="黑体" panose="02010609060101010101" pitchFamily="49" charset="-122"/>
                <a:ea typeface="黑体" panose="02010609060101010101" pitchFamily="49" charset="-122"/>
                <a:sym typeface="+mn-ea"/>
              </a:rPr>
              <a:t>沟通东西方文明的使者</a:t>
            </a:r>
            <a:r>
              <a:rPr lang="en-US" altLang="zh-CN" sz="3200" b="1" dirty="0">
                <a:solidFill>
                  <a:srgbClr val="FFFF00"/>
                </a:solidFill>
                <a:latin typeface="黑体" panose="02010609060101010101" pitchFamily="49" charset="-122"/>
                <a:ea typeface="黑体" panose="02010609060101010101" pitchFamily="49" charset="-122"/>
                <a:sym typeface="+mn-ea"/>
              </a:rPr>
              <a:t>——</a:t>
            </a:r>
            <a:r>
              <a:rPr lang="zh-CN" altLang="en-US" sz="3200" b="1" dirty="0">
                <a:solidFill>
                  <a:srgbClr val="FFFF00"/>
                </a:solidFill>
                <a:latin typeface="黑体" panose="02010609060101010101" pitchFamily="49" charset="-122"/>
                <a:ea typeface="黑体" panose="02010609060101010101" pitchFamily="49" charset="-122"/>
                <a:sym typeface="+mn-ea"/>
              </a:rPr>
              <a:t>阿拉伯帝国</a:t>
            </a:r>
            <a:r>
              <a:rPr lang="zh-CN" altLang="en-US" sz="3200" b="1">
                <a:solidFill>
                  <a:srgbClr val="FFFF00"/>
                </a:solidFill>
                <a:latin typeface="华文新魏" pitchFamily="2" charset="-122"/>
                <a:ea typeface="华文新魏" pitchFamily="2" charset="-122"/>
                <a:cs typeface="Times New Roman" panose="02020603050405020304" pitchFamily="18" charset="0"/>
                <a:sym typeface="+mn-ea"/>
              </a:rPr>
              <a:t>（</a:t>
            </a:r>
            <a:r>
              <a:rPr lang="en-US" altLang="zh-CN" sz="3200" b="1">
                <a:solidFill>
                  <a:srgbClr val="FFFF00"/>
                </a:solidFill>
                <a:latin typeface="华文新魏" pitchFamily="2" charset="-122"/>
                <a:ea typeface="华文新魏" pitchFamily="2" charset="-122"/>
                <a:cs typeface="Times New Roman" panose="02020603050405020304" pitchFamily="18" charset="0"/>
                <a:sym typeface="+mn-ea"/>
              </a:rPr>
              <a:t>632-1258</a:t>
            </a:r>
            <a:r>
              <a:rPr lang="zh-CN" altLang="en-US" sz="3200" b="1">
                <a:solidFill>
                  <a:srgbClr val="FFFF00"/>
                </a:solidFill>
                <a:latin typeface="华文新魏" pitchFamily="2" charset="-122"/>
                <a:ea typeface="华文新魏" pitchFamily="2" charset="-122"/>
                <a:cs typeface="Times New Roman" panose="02020603050405020304" pitchFamily="18" charset="0"/>
                <a:sym typeface="+mn-ea"/>
              </a:rPr>
              <a:t>年）</a:t>
            </a:r>
            <a:endParaRPr lang="zh-CN" altLang="en-US" sz="3200" b="1" dirty="0">
              <a:solidFill>
                <a:srgbClr val="FFFF00"/>
              </a:solidFill>
              <a:effectLst/>
              <a:latin typeface="华文新魏" pitchFamily="2" charset="-122"/>
              <a:ea typeface="华文新魏" pitchFamily="2" charset="-122"/>
              <a:cs typeface="Times New Roman" panose="02020603050405020304" pitchFamily="18" charset="0"/>
              <a:sym typeface="+mn-ea"/>
            </a:endParaRPr>
          </a:p>
        </p:txBody>
      </p:sp>
      <p:sp>
        <p:nvSpPr>
          <p:cNvPr id="6" name="文本框 5"/>
          <p:cNvSpPr txBox="1"/>
          <p:nvPr/>
        </p:nvSpPr>
        <p:spPr>
          <a:xfrm>
            <a:off x="6184192" y="519539"/>
            <a:ext cx="6007807" cy="1532727"/>
          </a:xfrm>
          <a:prstGeom prst="rect">
            <a:avLst/>
          </a:prstGeom>
          <a:noFill/>
        </p:spPr>
        <p:txBody>
          <a:bodyPr wrap="square" rtlCol="0">
            <a:spAutoFit/>
          </a:bodyPr>
          <a:lstStyle/>
          <a:p>
            <a:pPr>
              <a:lnSpc>
                <a:spcPct val="90000"/>
              </a:lnSpc>
            </a:pPr>
            <a:r>
              <a:rPr lang="zh-CN" altLang="en-US" sz="2600" dirty="0">
                <a:latin typeface="楷体" panose="02010609060101010101" pitchFamily="49" charset="-122"/>
                <a:ea typeface="楷体" panose="02010609060101010101" pitchFamily="49" charset="-122"/>
                <a:cs typeface="楷体" panose="02010609060101010101" pitchFamily="49" charset="-122"/>
              </a:rPr>
              <a:t>材料</a:t>
            </a:r>
            <a:r>
              <a:rPr lang="en-US" altLang="zh-CN" sz="2600" dirty="0">
                <a:latin typeface="楷体" panose="02010609060101010101" pitchFamily="49" charset="-122"/>
                <a:ea typeface="楷体" panose="02010609060101010101" pitchFamily="49" charset="-122"/>
                <a:cs typeface="楷体" panose="02010609060101010101" pitchFamily="49" charset="-122"/>
              </a:rPr>
              <a:t>1  </a:t>
            </a:r>
            <a:r>
              <a:rPr lang="zh-CN" altLang="en-US" sz="2600" dirty="0">
                <a:latin typeface="楷体" panose="02010609060101010101" pitchFamily="49" charset="-122"/>
                <a:ea typeface="楷体" panose="02010609060101010101" pitchFamily="49" charset="-122"/>
                <a:cs typeface="楷体" panose="02010609060101010101" pitchFamily="49" charset="-122"/>
              </a:rPr>
              <a:t>我们以</a:t>
            </a:r>
            <a:r>
              <a:rPr lang="zh-CN" altLang="en-US" sz="2600" dirty="0">
                <a:solidFill>
                  <a:srgbClr val="FF0000"/>
                </a:solidFill>
                <a:latin typeface="楷体" panose="02010609060101010101" pitchFamily="49" charset="-122"/>
                <a:ea typeface="楷体" panose="02010609060101010101" pitchFamily="49" charset="-122"/>
                <a:cs typeface="楷体" panose="02010609060101010101" pitchFamily="49" charset="-122"/>
              </a:rPr>
              <a:t>劫掠</a:t>
            </a:r>
            <a:r>
              <a:rPr lang="zh-CN" altLang="en-US" sz="2600" dirty="0">
                <a:latin typeface="楷体" panose="02010609060101010101" pitchFamily="49" charset="-122"/>
                <a:ea typeface="楷体" panose="02010609060101010101" pitchFamily="49" charset="-122"/>
                <a:cs typeface="楷体" panose="02010609060101010101" pitchFamily="49" charset="-122"/>
              </a:rPr>
              <a:t>为职业，劫掠我们的敌人和邻居，倘若无人供我们劫掠，我们就劫掠自己的兄弟。</a:t>
            </a:r>
            <a:r>
              <a:rPr lang="en-US" altLang="zh-CN" sz="2600" dirty="0">
                <a:latin typeface="楷体" panose="02010609060101010101" pitchFamily="49" charset="-122"/>
                <a:ea typeface="楷体" panose="02010609060101010101" pitchFamily="49" charset="-122"/>
                <a:cs typeface="楷体" panose="02010609060101010101" pitchFamily="49" charset="-122"/>
              </a:rPr>
              <a:t>—</a:t>
            </a:r>
            <a:r>
              <a:rPr lang="zh-CN" altLang="en-US" sz="2600" dirty="0">
                <a:latin typeface="楷体" panose="02010609060101010101" pitchFamily="49" charset="-122"/>
                <a:ea typeface="楷体" panose="02010609060101010101" pitchFamily="49" charset="-122"/>
                <a:cs typeface="楷体" panose="02010609060101010101" pitchFamily="49" charset="-122"/>
              </a:rPr>
              <a:t>反映阿拉伯人劫掠生涯的古诗</a:t>
            </a:r>
            <a:endParaRPr lang="en-US" altLang="zh-CN" sz="2600" dirty="0">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6206313" y="2394977"/>
            <a:ext cx="5919320" cy="1532727"/>
          </a:xfrm>
          <a:prstGeom prst="rect">
            <a:avLst/>
          </a:prstGeom>
          <a:noFill/>
        </p:spPr>
        <p:txBody>
          <a:bodyPr wrap="square" rtlCol="0">
            <a:spAutoFit/>
          </a:bodyPr>
          <a:lstStyle/>
          <a:p>
            <a:pPr>
              <a:lnSpc>
                <a:spcPct val="90000"/>
              </a:lnSpc>
            </a:pPr>
            <a:r>
              <a:rPr lang="zh-CN" altLang="en-US" sz="2600" dirty="0">
                <a:latin typeface="楷体" panose="02010609060101010101" pitchFamily="49" charset="-122"/>
                <a:ea typeface="楷体" panose="02010609060101010101" pitchFamily="49" charset="-122"/>
                <a:cs typeface="楷体" panose="02010609060101010101" pitchFamily="49" charset="-122"/>
              </a:rPr>
              <a:t>材料2 阿拉伯人</a:t>
            </a:r>
            <a:r>
              <a:rPr lang="zh-CN" altLang="en-US" sz="2600" dirty="0">
                <a:solidFill>
                  <a:srgbClr val="FF0000"/>
                </a:solidFill>
                <a:latin typeface="楷体" panose="02010609060101010101" pitchFamily="49" charset="-122"/>
                <a:ea typeface="楷体" panose="02010609060101010101" pitchFamily="49" charset="-122"/>
                <a:cs typeface="楷体" panose="02010609060101010101" pitchFamily="49" charset="-122"/>
              </a:rPr>
              <a:t>一手拿古兰经，一手执剑</a:t>
            </a:r>
            <a:r>
              <a:rPr lang="zh-CN" altLang="en-US" sz="2600" dirty="0">
                <a:latin typeface="楷体" panose="02010609060101010101" pitchFamily="49" charset="-122"/>
                <a:ea typeface="楷体" panose="02010609060101010101" pitchFamily="49" charset="-122"/>
                <a:cs typeface="楷体" panose="02010609060101010101" pitchFamily="49" charset="-122"/>
              </a:rPr>
              <a:t>，向外扩张，到8世纪中期，阿拉伯国家为横跨亚非欧的洲际大帝国。</a:t>
            </a:r>
            <a:endParaRPr lang="en-US" altLang="zh-CN" sz="2600" dirty="0">
              <a:latin typeface="楷体" panose="02010609060101010101" pitchFamily="49" charset="-122"/>
              <a:ea typeface="楷体" panose="02010609060101010101" pitchFamily="49" charset="-122"/>
              <a:cs typeface="楷体" panose="02010609060101010101" pitchFamily="49" charset="-122"/>
            </a:endParaRPr>
          </a:p>
          <a:p>
            <a:pPr>
              <a:lnSpc>
                <a:spcPct val="90000"/>
              </a:lnSpc>
            </a:pPr>
            <a:r>
              <a:rPr lang="en-US" altLang="zh-CN" sz="2600" dirty="0">
                <a:latin typeface="楷体" panose="02010609060101010101" pitchFamily="49" charset="-122"/>
                <a:ea typeface="楷体" panose="02010609060101010101" pitchFamily="49" charset="-122"/>
                <a:cs typeface="楷体" panose="02010609060101010101" pitchFamily="49" charset="-122"/>
              </a:rPr>
              <a:t>      </a:t>
            </a:r>
            <a:r>
              <a:rPr lang="zh-CN" altLang="en-US" sz="2600" dirty="0">
                <a:latin typeface="楷体" panose="02010609060101010101" pitchFamily="49" charset="-122"/>
                <a:ea typeface="楷体" panose="02010609060101010101" pitchFamily="49" charset="-122"/>
                <a:cs typeface="楷体" panose="02010609060101010101" pitchFamily="49" charset="-122"/>
              </a:rPr>
              <a:t>——古代穆斯林作家  比鲁尼</a:t>
            </a:r>
            <a:endParaRPr lang="zh-CN" altLang="en-US" sz="2600" dirty="0">
              <a:latin typeface="华文楷体" panose="02010600040101010101" pitchFamily="2" charset="-122"/>
              <a:ea typeface="华文楷体" panose="02010600040101010101" pitchFamily="2" charset="-122"/>
            </a:endParaRPr>
          </a:p>
        </p:txBody>
      </p:sp>
      <p:sp>
        <p:nvSpPr>
          <p:cNvPr id="9" name="矩形: 圆角 8">
            <a:extLst>
              <a:ext uri="{FF2B5EF4-FFF2-40B4-BE49-F238E27FC236}">
                <a16:creationId xmlns:a16="http://schemas.microsoft.com/office/drawing/2014/main" xmlns="" id="{6F0F6BCB-D1DF-4431-8626-7215A9378CBD}"/>
              </a:ext>
            </a:extLst>
          </p:cNvPr>
          <p:cNvSpPr/>
          <p:nvPr/>
        </p:nvSpPr>
        <p:spPr>
          <a:xfrm>
            <a:off x="0" y="532796"/>
            <a:ext cx="5913120" cy="729076"/>
          </a:xfrm>
          <a:prstGeom prst="roundRect">
            <a:avLst/>
          </a:prstGeom>
          <a:gradFill rotWithShape="0">
            <a:gsLst>
              <a:gs pos="0">
                <a:srgbClr val="007BD3"/>
              </a:gs>
              <a:gs pos="100000">
                <a:srgbClr val="034373"/>
              </a:gs>
            </a:gsLst>
            <a:lin ang="5400000" scaled="1"/>
          </a:gradFill>
          <a:ln w="25400">
            <a:solidFill>
              <a:srgbClr val="375D8A"/>
            </a:solidFill>
            <a:round/>
          </a:ln>
        </p:spPr>
        <p:txBody>
          <a:bodyPr anchor="ctr"/>
          <a:lstStyle/>
          <a:p>
            <a:r>
              <a:rPr lang="en-US" altLang="zh-CN" sz="2800" b="1" dirty="0">
                <a:solidFill>
                  <a:srgbClr val="FFFFFF"/>
                </a:solidFill>
                <a:latin typeface="Calibri" panose="020F0502020204030204" pitchFamily="34" charset="0"/>
                <a:ea typeface="宋体" panose="02010600030101010101" pitchFamily="2" charset="-122"/>
              </a:rPr>
              <a:t>1</a:t>
            </a:r>
            <a:r>
              <a:rPr lang="zh-CN" altLang="en-US" sz="2800" b="1" dirty="0">
                <a:solidFill>
                  <a:srgbClr val="FFFFFF"/>
                </a:solidFill>
                <a:latin typeface="Calibri" panose="020F0502020204030204" pitchFamily="34" charset="0"/>
                <a:ea typeface="宋体" panose="02010600030101010101" pitchFamily="2" charset="-122"/>
              </a:rPr>
              <a:t>、依据地图及材料概括阿拉伯地理特征及早期生活状况。</a:t>
            </a:r>
            <a:endParaRPr lang="en-US" altLang="zh-CN" sz="2800" b="1" dirty="0">
              <a:solidFill>
                <a:srgbClr val="FFFFFF"/>
              </a:solidFill>
              <a:latin typeface="Calibri" panose="020F0502020204030204" pitchFamily="34" charset="0"/>
              <a:ea typeface="宋体" panose="02010600030101010101" pitchFamily="2" charset="-122"/>
            </a:endParaRPr>
          </a:p>
        </p:txBody>
      </p:sp>
      <p:sp>
        <p:nvSpPr>
          <p:cNvPr id="11" name="文本框 10">
            <a:extLst>
              <a:ext uri="{FF2B5EF4-FFF2-40B4-BE49-F238E27FC236}">
                <a16:creationId xmlns:a16="http://schemas.microsoft.com/office/drawing/2014/main" xmlns="" id="{BF5CF18F-7DB9-4800-9E22-B5D248E9BE8B}"/>
              </a:ext>
            </a:extLst>
          </p:cNvPr>
          <p:cNvSpPr txBox="1"/>
          <p:nvPr/>
        </p:nvSpPr>
        <p:spPr>
          <a:xfrm>
            <a:off x="6140096" y="1962688"/>
            <a:ext cx="6007512" cy="492443"/>
          </a:xfrm>
          <a:prstGeom prst="rect">
            <a:avLst/>
          </a:prstGeom>
          <a:noFill/>
        </p:spPr>
        <p:txBody>
          <a:bodyPr wrap="square">
            <a:spAutoFit/>
          </a:bodyPr>
          <a:lstStyle/>
          <a:p>
            <a:r>
              <a:rPr lang="zh-CN" altLang="en-US" sz="2600" dirty="0">
                <a:solidFill>
                  <a:srgbClr val="FF0000"/>
                </a:solidFill>
                <a:latin typeface="黑体" panose="02010609060101010101" pitchFamily="49" charset="-122"/>
                <a:ea typeface="黑体" panose="02010609060101010101" pitchFamily="49" charset="-122"/>
              </a:rPr>
              <a:t>早期阿拉伯 信仰多神教、部落斗争不断</a:t>
            </a:r>
            <a:endParaRPr lang="en-US" altLang="zh-CN" sz="2600" dirty="0">
              <a:solidFill>
                <a:srgbClr val="FF0000"/>
              </a:solidFill>
              <a:latin typeface="黑体" panose="02010609060101010101" pitchFamily="49" charset="-122"/>
              <a:ea typeface="黑体" panose="02010609060101010101" pitchFamily="49" charset="-122"/>
            </a:endParaRPr>
          </a:p>
        </p:txBody>
      </p:sp>
      <p:sp>
        <p:nvSpPr>
          <p:cNvPr id="13" name="文本框 12">
            <a:extLst>
              <a:ext uri="{FF2B5EF4-FFF2-40B4-BE49-F238E27FC236}">
                <a16:creationId xmlns:a16="http://schemas.microsoft.com/office/drawing/2014/main" xmlns="" id="{C289C058-C0D4-4924-9CC8-B3BFDDA8BA6B}"/>
              </a:ext>
            </a:extLst>
          </p:cNvPr>
          <p:cNvSpPr txBox="1"/>
          <p:nvPr/>
        </p:nvSpPr>
        <p:spPr>
          <a:xfrm>
            <a:off x="6096000" y="3809498"/>
            <a:ext cx="6139947" cy="492443"/>
          </a:xfrm>
          <a:prstGeom prst="rect">
            <a:avLst/>
          </a:prstGeom>
          <a:noFill/>
        </p:spPr>
        <p:txBody>
          <a:bodyPr wrap="square">
            <a:spAutoFit/>
          </a:bodyPr>
          <a:lstStyle>
            <a:defPPr>
              <a:defRPr lang="zh-CN"/>
            </a:defPPr>
            <a:lvl1pPr>
              <a:defRPr sz="2600">
                <a:solidFill>
                  <a:srgbClr val="FF0000"/>
                </a:solidFill>
                <a:latin typeface="华文楷体" panose="02010600040101010101" pitchFamily="2" charset="-122"/>
                <a:ea typeface="华文楷体" panose="02010600040101010101" pitchFamily="2" charset="-122"/>
              </a:defRPr>
            </a:lvl1pPr>
          </a:lstStyle>
          <a:p>
            <a:r>
              <a:rPr lang="zh-CN" altLang="en-US" dirty="0">
                <a:latin typeface="黑体" panose="02010609060101010101" pitchFamily="49" charset="-122"/>
                <a:ea typeface="黑体" panose="02010609060101010101" pitchFamily="49" charset="-122"/>
              </a:rPr>
              <a:t>信仰伊斯兰教，阿拉伯的扩张是政教合一</a:t>
            </a:r>
          </a:p>
        </p:txBody>
      </p:sp>
      <p:sp>
        <p:nvSpPr>
          <p:cNvPr id="15" name="文本框 14">
            <a:extLst>
              <a:ext uri="{FF2B5EF4-FFF2-40B4-BE49-F238E27FC236}">
                <a16:creationId xmlns:a16="http://schemas.microsoft.com/office/drawing/2014/main" xmlns="" id="{73CBC2EE-39F6-4EAD-BCEB-467213EAFFA5}"/>
              </a:ext>
            </a:extLst>
          </p:cNvPr>
          <p:cNvSpPr txBox="1"/>
          <p:nvPr/>
        </p:nvSpPr>
        <p:spPr>
          <a:xfrm>
            <a:off x="6096296" y="4270415"/>
            <a:ext cx="6095704" cy="249299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zh-CN" altLang="en-US" sz="2600" dirty="0"/>
              <a:t>“伊斯兰”意为“顺从”，即顺从真主安拉</a:t>
            </a:r>
            <a:r>
              <a:rPr lang="en-US" altLang="zh-CN" sz="2600" dirty="0"/>
              <a:t>:</a:t>
            </a:r>
            <a:r>
              <a:rPr lang="zh-CN" altLang="en-US" sz="2600" dirty="0"/>
              <a:t>宇宙间唯一的神。人的一切也都是安拉赐予的，只有生前服从安拉，死后才能进入天堂。伊斯兰教创立和传播的过程就是阿拉伯半岛统和帝国建立扩张的过程，它提供的是精神力量和组织形式。</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1" grpId="0"/>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8" name="图片 2097237"/>
          <p:cNvPicPr>
            <a:picLocks noChangeAspect="1" noChangeArrowheads="1"/>
          </p:cNvPicPr>
          <p:nvPr/>
        </p:nvPicPr>
        <p:blipFill>
          <a:blip r:embed="rId4" cstate="print"/>
          <a:stretch>
            <a:fillRect/>
          </a:stretch>
        </p:blipFill>
        <p:spPr bwMode="auto">
          <a:xfrm>
            <a:off x="8305800" y="519430"/>
            <a:ext cx="3909695" cy="2370455"/>
          </a:xfrm>
          <a:prstGeom prst="rect">
            <a:avLst/>
          </a:prstGeom>
          <a:noFill/>
          <a:ln w="9525">
            <a:noFill/>
            <a:miter lim="800000"/>
            <a:headEnd/>
            <a:tailEnd/>
          </a:ln>
        </p:spPr>
      </p:pic>
      <p:sp>
        <p:nvSpPr>
          <p:cNvPr id="1049179" name="右箭头 1049178"/>
          <p:cNvSpPr>
            <a:spLocks noChangeArrowheads="1"/>
          </p:cNvSpPr>
          <p:nvPr/>
        </p:nvSpPr>
        <p:spPr bwMode="auto">
          <a:xfrm>
            <a:off x="10001039" y="3152457"/>
            <a:ext cx="637116" cy="214312"/>
          </a:xfrm>
          <a:prstGeom prst="rightArrow">
            <a:avLst>
              <a:gd name="adj1" fmla="val 50000"/>
              <a:gd name="adj2" fmla="val 55730"/>
            </a:avLst>
          </a:prstGeom>
          <a:solidFill>
            <a:srgbClr val="4F6128"/>
          </a:solidFill>
          <a:ln w="25400">
            <a:solidFill>
              <a:srgbClr val="375D8A"/>
            </a:solidFill>
            <a:miter lim="800000"/>
          </a:ln>
        </p:spPr>
        <p:txBody>
          <a:bodyPr anchor="ctr"/>
          <a:lstStyle/>
          <a:p>
            <a:endParaRPr lang="zh-CN">
              <a:ea typeface="黑体" panose="02010609060101010101" pitchFamily="49" charset="-122"/>
            </a:endParaRPr>
          </a:p>
        </p:txBody>
      </p:sp>
      <p:sp>
        <p:nvSpPr>
          <p:cNvPr id="1049183" name="椭圆 1049182"/>
          <p:cNvSpPr>
            <a:spLocks noChangeArrowheads="1"/>
          </p:cNvSpPr>
          <p:nvPr/>
        </p:nvSpPr>
        <p:spPr bwMode="auto">
          <a:xfrm>
            <a:off x="2332355" y="2955608"/>
            <a:ext cx="1500717" cy="642937"/>
          </a:xfrm>
          <a:prstGeom prst="ellipse">
            <a:avLst/>
          </a:prstGeom>
          <a:solidFill>
            <a:srgbClr val="E36C09"/>
          </a:solidFill>
          <a:ln w="25400">
            <a:solidFill>
              <a:srgbClr val="375D8A"/>
            </a:solidFill>
            <a:round/>
          </a:ln>
        </p:spPr>
        <p:txBody>
          <a:bodyPr anchor="ctr"/>
          <a:lstStyle/>
          <a:p>
            <a:pPr algn="ctr"/>
            <a:r>
              <a:rPr lang="zh-CN" altLang="zh-CN" sz="2400" b="1" dirty="0">
                <a:solidFill>
                  <a:srgbClr val="FFFFFF"/>
                </a:solidFill>
                <a:latin typeface="Calibri" panose="020F0502020204030204" pitchFamily="34" charset="0"/>
                <a:ea typeface="宋体" panose="02010600030101010101" pitchFamily="2" charset="-122"/>
              </a:rPr>
              <a:t>7</a:t>
            </a:r>
            <a:r>
              <a:rPr lang="zh-CN" altLang="en-US" sz="2400" b="1" dirty="0">
                <a:solidFill>
                  <a:srgbClr val="FFFFFF"/>
                </a:solidFill>
                <a:latin typeface="Calibri" panose="020F0502020204030204" pitchFamily="34" charset="0"/>
                <a:ea typeface="宋体" panose="02010600030101010101" pitchFamily="2" charset="-122"/>
              </a:rPr>
              <a:t>世纪</a:t>
            </a:r>
            <a:endParaRPr lang="zh-CN" altLang="en-US" sz="2400" b="1" dirty="0">
              <a:latin typeface="Calibri" panose="020F0502020204030204" pitchFamily="34" charset="0"/>
              <a:ea typeface="宋体" panose="02010600030101010101" pitchFamily="2" charset="-122"/>
            </a:endParaRPr>
          </a:p>
        </p:txBody>
      </p:sp>
      <p:sp>
        <p:nvSpPr>
          <p:cNvPr id="1049185" name="矩形 1049184"/>
          <p:cNvSpPr>
            <a:spLocks noChangeArrowheads="1"/>
          </p:cNvSpPr>
          <p:nvPr/>
        </p:nvSpPr>
        <p:spPr bwMode="auto">
          <a:xfrm>
            <a:off x="479002" y="3651568"/>
            <a:ext cx="1428749" cy="1568450"/>
          </a:xfrm>
          <a:prstGeom prst="rect">
            <a:avLst/>
          </a:prstGeom>
          <a:solidFill>
            <a:srgbClr val="FFFFFF"/>
          </a:solidFill>
          <a:ln w="9525">
            <a:solidFill>
              <a:srgbClr val="000000"/>
            </a:solidFill>
            <a:miter lim="800000"/>
          </a:ln>
        </p:spPr>
        <p:txBody>
          <a:bodyPr>
            <a:spAutoFit/>
          </a:bodyPr>
          <a:lstStyle/>
          <a:p>
            <a:pPr algn="ctr"/>
            <a:r>
              <a:rPr lang="zh-CN" altLang="en-US" sz="2400" b="1" dirty="0">
                <a:latin typeface="华文楷体" panose="02010600040101010101" pitchFamily="2" charset="-122"/>
                <a:ea typeface="华文楷体" panose="02010600040101010101" pitchFamily="2" charset="-122"/>
              </a:rPr>
              <a:t>多部落并存，相互</a:t>
            </a:r>
            <a:endParaRPr lang="en-US" altLang="en-US" sz="2400" b="1" dirty="0">
              <a:latin typeface="华文楷体" panose="02010600040101010101" pitchFamily="2" charset="-122"/>
              <a:ea typeface="华文楷体" panose="02010600040101010101" pitchFamily="2" charset="-122"/>
            </a:endParaRPr>
          </a:p>
          <a:p>
            <a:pPr algn="ctr"/>
            <a:r>
              <a:rPr lang="zh-CN" altLang="en-US" sz="2400" b="1" dirty="0">
                <a:latin typeface="华文楷体" panose="02010600040101010101" pitchFamily="2" charset="-122"/>
                <a:ea typeface="华文楷体" panose="02010600040101010101" pitchFamily="2" charset="-122"/>
              </a:rPr>
              <a:t>混战；</a:t>
            </a:r>
          </a:p>
          <a:p>
            <a:pPr algn="ctr"/>
            <a:r>
              <a:rPr lang="zh-CN" altLang="en-US" sz="2400" b="1" dirty="0">
                <a:latin typeface="华文楷体" panose="02010600040101010101" pitchFamily="2" charset="-122"/>
                <a:ea typeface="华文楷体" panose="02010600040101010101" pitchFamily="2" charset="-122"/>
              </a:rPr>
              <a:t>多神崇拜</a:t>
            </a:r>
          </a:p>
        </p:txBody>
      </p:sp>
      <p:sp>
        <p:nvSpPr>
          <p:cNvPr id="1049187" name="右箭头 1049186"/>
          <p:cNvSpPr>
            <a:spLocks noChangeArrowheads="1"/>
          </p:cNvSpPr>
          <p:nvPr/>
        </p:nvSpPr>
        <p:spPr bwMode="auto">
          <a:xfrm>
            <a:off x="1760855" y="3152457"/>
            <a:ext cx="571500" cy="214312"/>
          </a:xfrm>
          <a:prstGeom prst="rightArrow">
            <a:avLst>
              <a:gd name="adj1" fmla="val 50000"/>
              <a:gd name="adj2" fmla="val 49991"/>
            </a:avLst>
          </a:prstGeom>
          <a:solidFill>
            <a:srgbClr val="4F6128"/>
          </a:solidFill>
          <a:ln w="25400">
            <a:solidFill>
              <a:srgbClr val="375D8A"/>
            </a:solidFill>
            <a:miter lim="800000"/>
          </a:ln>
        </p:spPr>
        <p:txBody>
          <a:bodyPr anchor="ctr"/>
          <a:lstStyle/>
          <a:p>
            <a:endParaRPr lang="zh-CN">
              <a:ea typeface="黑体" panose="02010609060101010101" pitchFamily="49" charset="-122"/>
            </a:endParaRPr>
          </a:p>
        </p:txBody>
      </p:sp>
      <p:sp>
        <p:nvSpPr>
          <p:cNvPr id="1049189" name="椭圆 1049188"/>
          <p:cNvSpPr>
            <a:spLocks noChangeArrowheads="1"/>
          </p:cNvSpPr>
          <p:nvPr/>
        </p:nvSpPr>
        <p:spPr bwMode="auto">
          <a:xfrm>
            <a:off x="385021" y="2938144"/>
            <a:ext cx="1498600" cy="642938"/>
          </a:xfrm>
          <a:prstGeom prst="ellipse">
            <a:avLst/>
          </a:prstGeom>
          <a:solidFill>
            <a:srgbClr val="E36C09"/>
          </a:solidFill>
          <a:ln w="25400">
            <a:solidFill>
              <a:srgbClr val="375D8A"/>
            </a:solidFill>
            <a:round/>
          </a:ln>
        </p:spPr>
        <p:txBody>
          <a:bodyPr anchor="ctr"/>
          <a:lstStyle/>
          <a:p>
            <a:pPr algn="ctr"/>
            <a:r>
              <a:rPr lang="zh-CN" altLang="zh-CN" sz="2400" b="1" dirty="0">
                <a:solidFill>
                  <a:srgbClr val="FFFFFF"/>
                </a:solidFill>
                <a:latin typeface="Calibri" panose="020F0502020204030204" pitchFamily="34" charset="0"/>
                <a:ea typeface="宋体" panose="02010600030101010101" pitchFamily="2" charset="-122"/>
              </a:rPr>
              <a:t>6</a:t>
            </a:r>
            <a:r>
              <a:rPr lang="zh-CN" altLang="en-US" sz="2400" b="1" dirty="0">
                <a:solidFill>
                  <a:srgbClr val="FFFFFF"/>
                </a:solidFill>
                <a:latin typeface="Calibri" panose="020F0502020204030204" pitchFamily="34" charset="0"/>
                <a:ea typeface="宋体" panose="02010600030101010101" pitchFamily="2" charset="-122"/>
              </a:rPr>
              <a:t>世纪</a:t>
            </a:r>
            <a:endParaRPr lang="zh-CN" altLang="en-US" sz="2400" b="1" dirty="0">
              <a:latin typeface="Calibri" panose="020F0502020204030204" pitchFamily="34" charset="0"/>
              <a:ea typeface="宋体" panose="02010600030101010101" pitchFamily="2" charset="-122"/>
            </a:endParaRPr>
          </a:p>
        </p:txBody>
      </p:sp>
      <p:sp>
        <p:nvSpPr>
          <p:cNvPr id="1049191" name="右箭头 1049190"/>
          <p:cNvSpPr>
            <a:spLocks noChangeArrowheads="1"/>
          </p:cNvSpPr>
          <p:nvPr/>
        </p:nvSpPr>
        <p:spPr bwMode="auto">
          <a:xfrm>
            <a:off x="3805555" y="3169920"/>
            <a:ext cx="571500" cy="214313"/>
          </a:xfrm>
          <a:prstGeom prst="rightArrow">
            <a:avLst>
              <a:gd name="adj1" fmla="val 50000"/>
              <a:gd name="adj2" fmla="val 49991"/>
            </a:avLst>
          </a:prstGeom>
          <a:solidFill>
            <a:srgbClr val="4F6128"/>
          </a:solidFill>
          <a:ln w="25400">
            <a:solidFill>
              <a:srgbClr val="375D8A"/>
            </a:solidFill>
            <a:miter lim="800000"/>
          </a:ln>
        </p:spPr>
        <p:txBody>
          <a:bodyPr anchor="ctr"/>
          <a:lstStyle/>
          <a:p>
            <a:endParaRPr lang="zh-CN">
              <a:ea typeface="黑体" panose="02010609060101010101" pitchFamily="49" charset="-122"/>
            </a:endParaRPr>
          </a:p>
        </p:txBody>
      </p:sp>
      <p:sp>
        <p:nvSpPr>
          <p:cNvPr id="1049193" name="椭圆 1049192"/>
          <p:cNvSpPr>
            <a:spLocks noChangeArrowheads="1"/>
          </p:cNvSpPr>
          <p:nvPr/>
        </p:nvSpPr>
        <p:spPr bwMode="auto">
          <a:xfrm>
            <a:off x="4292388" y="2955608"/>
            <a:ext cx="1498600" cy="642937"/>
          </a:xfrm>
          <a:prstGeom prst="ellipse">
            <a:avLst/>
          </a:prstGeom>
          <a:solidFill>
            <a:srgbClr val="E36C09"/>
          </a:solidFill>
          <a:ln w="25400">
            <a:solidFill>
              <a:srgbClr val="375D8A"/>
            </a:solidFill>
            <a:round/>
          </a:ln>
        </p:spPr>
        <p:txBody>
          <a:bodyPr anchor="ctr"/>
          <a:lstStyle/>
          <a:p>
            <a:pPr algn="ctr"/>
            <a:r>
              <a:rPr lang="zh-CN" altLang="zh-CN" sz="2400" b="1" dirty="0">
                <a:solidFill>
                  <a:srgbClr val="FFFFFF"/>
                </a:solidFill>
                <a:latin typeface="Calibri" panose="020F0502020204030204" pitchFamily="34" charset="0"/>
                <a:ea typeface="宋体" panose="02010600030101010101" pitchFamily="2" charset="-122"/>
              </a:rPr>
              <a:t>622</a:t>
            </a:r>
            <a:r>
              <a:rPr lang="zh-CN" altLang="en-US" sz="2400" b="1" dirty="0">
                <a:solidFill>
                  <a:srgbClr val="FFFFFF"/>
                </a:solidFill>
                <a:latin typeface="Calibri" panose="020F0502020204030204" pitchFamily="34" charset="0"/>
                <a:ea typeface="宋体" panose="02010600030101010101" pitchFamily="2" charset="-122"/>
              </a:rPr>
              <a:t>年</a:t>
            </a:r>
            <a:endParaRPr lang="zh-CN" altLang="en-US" sz="2400" b="1" dirty="0">
              <a:latin typeface="Calibri" panose="020F0502020204030204" pitchFamily="34" charset="0"/>
              <a:ea typeface="宋体" panose="02010600030101010101" pitchFamily="2" charset="-122"/>
            </a:endParaRPr>
          </a:p>
        </p:txBody>
      </p:sp>
      <p:sp>
        <p:nvSpPr>
          <p:cNvPr id="1049195" name="矩形 1049194"/>
          <p:cNvSpPr>
            <a:spLocks noChangeArrowheads="1"/>
          </p:cNvSpPr>
          <p:nvPr/>
        </p:nvSpPr>
        <p:spPr bwMode="auto">
          <a:xfrm>
            <a:off x="4061829" y="3651630"/>
            <a:ext cx="2095500" cy="1568450"/>
          </a:xfrm>
          <a:prstGeom prst="rect">
            <a:avLst/>
          </a:prstGeom>
          <a:solidFill>
            <a:srgbClr val="FFFFFF"/>
          </a:solidFill>
          <a:ln w="9525">
            <a:solidFill>
              <a:srgbClr val="000000"/>
            </a:solidFill>
            <a:miter lim="800000"/>
          </a:ln>
        </p:spPr>
        <p:txBody>
          <a:bodyPr>
            <a:spAutoFit/>
          </a:bodyPr>
          <a:lstStyle/>
          <a:p>
            <a:pPr algn="l"/>
            <a:r>
              <a:rPr lang="zh-CN" altLang="en-US" sz="2100" b="1">
                <a:latin typeface="华文楷体" panose="02010600040101010101" pitchFamily="2" charset="-122"/>
                <a:ea typeface="华文楷体" panose="02010600040101010101" pitchFamily="2" charset="-122"/>
              </a:rPr>
              <a:t>穆</a:t>
            </a:r>
            <a:r>
              <a:rPr lang="zh-CN" altLang="en-US" sz="2400" b="1">
                <a:latin typeface="华文楷体" panose="02010600040101010101" pitchFamily="2" charset="-122"/>
                <a:ea typeface="华文楷体" panose="02010600040101010101" pitchFamily="2" charset="-122"/>
              </a:rPr>
              <a:t>罕默德迁居</a:t>
            </a:r>
            <a:r>
              <a:rPr lang="zh-CN" altLang="en-US" sz="2400" b="1">
                <a:solidFill>
                  <a:srgbClr val="FF0000"/>
                </a:solidFill>
                <a:latin typeface="华文楷体" panose="02010600040101010101" pitchFamily="2" charset="-122"/>
                <a:ea typeface="华文楷体" panose="02010600040101010101" pitchFamily="2" charset="-122"/>
              </a:rPr>
              <a:t>麦地那</a:t>
            </a:r>
            <a:r>
              <a:rPr lang="zh-CN" altLang="en-US" sz="2400" b="1">
                <a:latin typeface="华文楷体" panose="02010600040101010101" pitchFamily="2" charset="-122"/>
                <a:ea typeface="华文楷体" panose="02010600040101010101" pitchFamily="2" charset="-122"/>
              </a:rPr>
              <a:t>，建立</a:t>
            </a:r>
            <a:r>
              <a:rPr lang="zh-CN" altLang="en-US" sz="2400" b="1">
                <a:solidFill>
                  <a:srgbClr val="FF0000"/>
                </a:solidFill>
                <a:latin typeface="华文楷体" panose="02010600040101010101" pitchFamily="2" charset="-122"/>
                <a:ea typeface="华文楷体" panose="02010600040101010101" pitchFamily="2" charset="-122"/>
              </a:rPr>
              <a:t>政教合一</a:t>
            </a:r>
            <a:r>
              <a:rPr lang="zh-CN" altLang="en-US" sz="2400" b="1">
                <a:latin typeface="华文楷体" panose="02010600040101010101" pitchFamily="2" charset="-122"/>
                <a:ea typeface="华文楷体" panose="02010600040101010101" pitchFamily="2" charset="-122"/>
              </a:rPr>
              <a:t>的政权</a:t>
            </a:r>
          </a:p>
        </p:txBody>
      </p:sp>
      <p:sp>
        <p:nvSpPr>
          <p:cNvPr id="1049197" name="右箭头 1049196"/>
          <p:cNvSpPr>
            <a:spLocks noChangeArrowheads="1"/>
          </p:cNvSpPr>
          <p:nvPr/>
        </p:nvSpPr>
        <p:spPr bwMode="auto">
          <a:xfrm>
            <a:off x="7992321" y="3152457"/>
            <a:ext cx="637117" cy="214312"/>
          </a:xfrm>
          <a:prstGeom prst="rightArrow">
            <a:avLst>
              <a:gd name="adj1" fmla="val 50000"/>
              <a:gd name="adj2" fmla="val 55731"/>
            </a:avLst>
          </a:prstGeom>
          <a:solidFill>
            <a:srgbClr val="4F6128"/>
          </a:solidFill>
          <a:ln w="25400">
            <a:solidFill>
              <a:srgbClr val="375D8A"/>
            </a:solidFill>
            <a:miter lim="800000"/>
          </a:ln>
        </p:spPr>
        <p:txBody>
          <a:bodyPr anchor="ctr"/>
          <a:lstStyle/>
          <a:p>
            <a:endParaRPr lang="zh-CN">
              <a:ea typeface="黑体" panose="02010609060101010101" pitchFamily="49" charset="-122"/>
            </a:endParaRPr>
          </a:p>
        </p:txBody>
      </p:sp>
      <p:sp>
        <p:nvSpPr>
          <p:cNvPr id="1049199" name="椭圆 1049198"/>
          <p:cNvSpPr>
            <a:spLocks noChangeArrowheads="1"/>
          </p:cNvSpPr>
          <p:nvPr/>
        </p:nvSpPr>
        <p:spPr bwMode="auto">
          <a:xfrm>
            <a:off x="10638155" y="2955608"/>
            <a:ext cx="1500717" cy="642937"/>
          </a:xfrm>
          <a:prstGeom prst="ellipse">
            <a:avLst/>
          </a:prstGeom>
          <a:solidFill>
            <a:srgbClr val="E36C09"/>
          </a:solidFill>
          <a:ln w="25400">
            <a:solidFill>
              <a:srgbClr val="375D8A"/>
            </a:solidFill>
            <a:round/>
          </a:ln>
        </p:spPr>
        <p:txBody>
          <a:bodyPr anchor="ctr"/>
          <a:lstStyle/>
          <a:p>
            <a:pPr algn="ctr"/>
            <a:r>
              <a:rPr lang="zh-CN" altLang="zh-CN" sz="2400" b="1" dirty="0">
                <a:solidFill>
                  <a:schemeClr val="bg1"/>
                </a:solidFill>
                <a:latin typeface="Calibri" panose="020F0502020204030204" pitchFamily="34" charset="0"/>
                <a:ea typeface="宋体" panose="02010600030101010101" pitchFamily="2" charset="-122"/>
              </a:rPr>
              <a:t>8</a:t>
            </a:r>
            <a:r>
              <a:rPr lang="zh-CN" altLang="en-US" sz="2400" b="1" dirty="0">
                <a:solidFill>
                  <a:schemeClr val="bg1"/>
                </a:solidFill>
                <a:latin typeface="Calibri" panose="020F0502020204030204" pitchFamily="34" charset="0"/>
                <a:ea typeface="宋体" panose="02010600030101010101" pitchFamily="2" charset="-122"/>
              </a:rPr>
              <a:t>世纪中期</a:t>
            </a:r>
          </a:p>
        </p:txBody>
      </p:sp>
      <p:sp>
        <p:nvSpPr>
          <p:cNvPr id="1049201" name="矩形 1049200"/>
          <p:cNvSpPr>
            <a:spLocks noChangeArrowheads="1"/>
          </p:cNvSpPr>
          <p:nvPr/>
        </p:nvSpPr>
        <p:spPr bwMode="auto">
          <a:xfrm>
            <a:off x="10697210" y="3628390"/>
            <a:ext cx="1158875" cy="1568450"/>
          </a:xfrm>
          <a:prstGeom prst="rect">
            <a:avLst/>
          </a:prstGeom>
          <a:solidFill>
            <a:srgbClr val="FFFFFF"/>
          </a:solidFill>
          <a:ln w="9525">
            <a:solidFill>
              <a:srgbClr val="000000"/>
            </a:solidFill>
            <a:miter lim="800000"/>
          </a:ln>
        </p:spPr>
        <p:txBody>
          <a:bodyPr wrap="square">
            <a:spAutoFit/>
          </a:bodyPr>
          <a:lstStyle/>
          <a:p>
            <a:pPr algn="l"/>
            <a:r>
              <a:rPr lang="zh-CN" altLang="en-US" sz="2400">
                <a:latin typeface="华文楷体" panose="02010600040101010101" pitchFamily="2" charset="-122"/>
                <a:ea typeface="华文楷体" panose="02010600040101010101" pitchFamily="2" charset="-122"/>
              </a:rPr>
              <a:t>建立起地跨亚非欧的大帝国</a:t>
            </a:r>
          </a:p>
        </p:txBody>
      </p:sp>
      <p:sp>
        <p:nvSpPr>
          <p:cNvPr id="1049203" name="椭圆 1049202"/>
          <p:cNvSpPr>
            <a:spLocks noChangeArrowheads="1"/>
          </p:cNvSpPr>
          <p:nvPr/>
        </p:nvSpPr>
        <p:spPr bwMode="auto">
          <a:xfrm>
            <a:off x="6453506" y="2955608"/>
            <a:ext cx="1500716" cy="642937"/>
          </a:xfrm>
          <a:prstGeom prst="ellipse">
            <a:avLst/>
          </a:prstGeom>
          <a:solidFill>
            <a:srgbClr val="E36C09"/>
          </a:solidFill>
          <a:ln w="25400">
            <a:solidFill>
              <a:srgbClr val="375D8A"/>
            </a:solidFill>
            <a:round/>
          </a:ln>
        </p:spPr>
        <p:txBody>
          <a:bodyPr anchor="ctr"/>
          <a:lstStyle/>
          <a:p>
            <a:pPr algn="ctr"/>
            <a:r>
              <a:rPr lang="zh-CN" altLang="zh-CN" sz="2400" b="1" dirty="0">
                <a:solidFill>
                  <a:srgbClr val="FFFFFF"/>
                </a:solidFill>
                <a:latin typeface="Calibri" panose="020F0502020204030204" pitchFamily="34" charset="0"/>
                <a:ea typeface="宋体" panose="02010600030101010101" pitchFamily="2" charset="-122"/>
              </a:rPr>
              <a:t>632</a:t>
            </a:r>
            <a:r>
              <a:rPr lang="zh-CN" altLang="en-US" sz="2400" b="1" dirty="0">
                <a:solidFill>
                  <a:srgbClr val="FFFFFF"/>
                </a:solidFill>
                <a:latin typeface="Calibri" panose="020F0502020204030204" pitchFamily="34" charset="0"/>
                <a:ea typeface="宋体" panose="02010600030101010101" pitchFamily="2" charset="-122"/>
              </a:rPr>
              <a:t>年</a:t>
            </a:r>
            <a:endParaRPr lang="zh-CN" altLang="en-US" sz="2400" b="1" dirty="0">
              <a:latin typeface="Calibri" panose="020F0502020204030204" pitchFamily="34" charset="0"/>
              <a:ea typeface="宋体" panose="02010600030101010101" pitchFamily="2" charset="-122"/>
            </a:endParaRPr>
          </a:p>
        </p:txBody>
      </p:sp>
      <p:sp>
        <p:nvSpPr>
          <p:cNvPr id="1049205" name="右箭头 1049204"/>
          <p:cNvSpPr>
            <a:spLocks noChangeArrowheads="1"/>
          </p:cNvSpPr>
          <p:nvPr/>
        </p:nvSpPr>
        <p:spPr bwMode="auto">
          <a:xfrm>
            <a:off x="5816388" y="3169920"/>
            <a:ext cx="611717" cy="214313"/>
          </a:xfrm>
          <a:prstGeom prst="rightArrow">
            <a:avLst>
              <a:gd name="adj1" fmla="val 50000"/>
              <a:gd name="adj2" fmla="val 53509"/>
            </a:avLst>
          </a:prstGeom>
          <a:solidFill>
            <a:srgbClr val="4F6128"/>
          </a:solidFill>
          <a:ln w="25400">
            <a:solidFill>
              <a:srgbClr val="375D8A"/>
            </a:solidFill>
            <a:miter lim="800000"/>
          </a:ln>
        </p:spPr>
        <p:txBody>
          <a:bodyPr anchor="ctr"/>
          <a:lstStyle/>
          <a:p>
            <a:endParaRPr lang="zh-CN">
              <a:ea typeface="黑体" panose="02010609060101010101" pitchFamily="49" charset="-122"/>
            </a:endParaRPr>
          </a:p>
        </p:txBody>
      </p:sp>
      <p:sp>
        <p:nvSpPr>
          <p:cNvPr id="1049207" name="矩形 1049206"/>
          <p:cNvSpPr>
            <a:spLocks noChangeArrowheads="1"/>
          </p:cNvSpPr>
          <p:nvPr/>
        </p:nvSpPr>
        <p:spPr bwMode="auto">
          <a:xfrm>
            <a:off x="6236122" y="3598228"/>
            <a:ext cx="1991511" cy="1568450"/>
          </a:xfrm>
          <a:prstGeom prst="rect">
            <a:avLst/>
          </a:prstGeom>
          <a:solidFill>
            <a:srgbClr val="FFFFFF"/>
          </a:solidFill>
          <a:ln w="12700">
            <a:solidFill>
              <a:srgbClr val="375D8A"/>
            </a:solidFill>
            <a:miter lim="800000"/>
          </a:ln>
        </p:spPr>
        <p:txBody>
          <a:bodyPr wrap="square">
            <a:spAutoFit/>
          </a:bodyPr>
          <a:lstStyle/>
          <a:p>
            <a:pPr algn="l"/>
            <a:r>
              <a:rPr lang="zh-CN" altLang="en-US" sz="2400">
                <a:latin typeface="华文楷体" panose="02010600040101010101" pitchFamily="2" charset="-122"/>
                <a:ea typeface="华文楷体" panose="02010600040101010101" pitchFamily="2" charset="-122"/>
                <a:sym typeface="宋体" panose="02010600030101010101" pitchFamily="2" charset="-122"/>
              </a:rPr>
              <a:t>穆罕默德去世，阿拉伯半岛基本统一</a:t>
            </a:r>
          </a:p>
        </p:txBody>
      </p:sp>
      <p:sp>
        <p:nvSpPr>
          <p:cNvPr id="1049209" name="椭圆 1049208"/>
          <p:cNvSpPr>
            <a:spLocks noChangeArrowheads="1"/>
          </p:cNvSpPr>
          <p:nvPr/>
        </p:nvSpPr>
        <p:spPr bwMode="auto">
          <a:xfrm>
            <a:off x="8631554" y="2955608"/>
            <a:ext cx="1498600" cy="642937"/>
          </a:xfrm>
          <a:prstGeom prst="ellipse">
            <a:avLst/>
          </a:prstGeom>
          <a:solidFill>
            <a:srgbClr val="E36C09"/>
          </a:solidFill>
          <a:ln w="25400">
            <a:solidFill>
              <a:srgbClr val="375D8A"/>
            </a:solidFill>
            <a:round/>
          </a:ln>
        </p:spPr>
        <p:txBody>
          <a:bodyPr anchor="ctr"/>
          <a:lstStyle/>
          <a:p>
            <a:pPr algn="ctr"/>
            <a:r>
              <a:rPr lang="zh-CN" altLang="zh-CN" sz="2400" b="1" dirty="0">
                <a:solidFill>
                  <a:srgbClr val="FFFFFF"/>
                </a:solidFill>
                <a:latin typeface="Calibri" panose="020F0502020204030204" pitchFamily="34" charset="0"/>
                <a:ea typeface="宋体" panose="02010600030101010101" pitchFamily="2" charset="-122"/>
              </a:rPr>
              <a:t>7</a:t>
            </a:r>
            <a:r>
              <a:rPr lang="zh-CN" altLang="en-US" sz="2400" b="1" dirty="0">
                <a:solidFill>
                  <a:srgbClr val="FFFFFF"/>
                </a:solidFill>
                <a:latin typeface="Calibri" panose="020F0502020204030204" pitchFamily="34" charset="0"/>
                <a:ea typeface="宋体" panose="02010600030101010101" pitchFamily="2" charset="-122"/>
              </a:rPr>
              <a:t>世纪中期</a:t>
            </a:r>
            <a:endParaRPr lang="zh-CN" altLang="en-US" sz="2400" b="1" dirty="0">
              <a:latin typeface="Calibri" panose="020F0502020204030204" pitchFamily="34" charset="0"/>
              <a:ea typeface="宋体" panose="02010600030101010101" pitchFamily="2" charset="-122"/>
            </a:endParaRPr>
          </a:p>
        </p:txBody>
      </p:sp>
      <p:pic>
        <p:nvPicPr>
          <p:cNvPr id="2097242" name="图片 2097241" descr="C:/Users/ADMINI~1/AppData/Local/Temp/kaimatting_20200201102921/output_20200201102930..pngoutput_20200201102930."/>
          <p:cNvPicPr>
            <a:picLocks noChangeAspect="1" noChangeArrowheads="1"/>
          </p:cNvPicPr>
          <p:nvPr/>
        </p:nvPicPr>
        <p:blipFill>
          <a:blip r:embed="rId5" cstate="print"/>
          <a:stretch>
            <a:fillRect/>
          </a:stretch>
        </p:blipFill>
        <p:spPr bwMode="auto">
          <a:xfrm>
            <a:off x="4979247" y="659813"/>
            <a:ext cx="3327400" cy="2089755"/>
          </a:xfrm>
          <a:prstGeom prst="rect">
            <a:avLst/>
          </a:prstGeom>
          <a:noFill/>
          <a:ln w="9525">
            <a:noFill/>
            <a:miter lim="800000"/>
            <a:headEnd/>
            <a:tailEnd/>
          </a:ln>
        </p:spPr>
      </p:pic>
      <p:sp>
        <p:nvSpPr>
          <p:cNvPr id="1049211" name="矩形 1049210"/>
          <p:cNvSpPr>
            <a:spLocks noChangeArrowheads="1"/>
          </p:cNvSpPr>
          <p:nvPr/>
        </p:nvSpPr>
        <p:spPr bwMode="auto">
          <a:xfrm>
            <a:off x="8306435" y="3598545"/>
            <a:ext cx="2254885" cy="1614805"/>
          </a:xfrm>
          <a:prstGeom prst="rect">
            <a:avLst/>
          </a:prstGeom>
          <a:solidFill>
            <a:schemeClr val="bg1"/>
          </a:solidFill>
          <a:ln w="12700">
            <a:solidFill>
              <a:srgbClr val="375D8A"/>
            </a:solidFill>
            <a:miter lim="800000"/>
          </a:ln>
        </p:spPr>
        <p:txBody>
          <a:bodyPr/>
          <a:lstStyle/>
          <a:p>
            <a:pPr algn="l"/>
            <a:r>
              <a:rPr lang="zh-CN" altLang="en-US" sz="2100">
                <a:latin typeface="华文楷体" panose="02010600040101010101" pitchFamily="2" charset="-122"/>
                <a:ea typeface="华文楷体" panose="02010600040101010101" pitchFamily="2" charset="-122"/>
              </a:rPr>
              <a:t>大</a:t>
            </a:r>
            <a:r>
              <a:rPr lang="zh-CN" altLang="en-US" sz="2400">
                <a:latin typeface="华文楷体" panose="02010600040101010101" pitchFamily="2" charset="-122"/>
                <a:ea typeface="华文楷体" panose="02010600040101010101" pitchFamily="2" charset="-122"/>
              </a:rPr>
              <a:t>规模对外扩张，征服、两河流域、伊朗和北非的地区</a:t>
            </a:r>
          </a:p>
        </p:txBody>
      </p:sp>
      <p:sp>
        <p:nvSpPr>
          <p:cNvPr id="4" name="文本框 3"/>
          <p:cNvSpPr txBox="1"/>
          <p:nvPr/>
        </p:nvSpPr>
        <p:spPr>
          <a:xfrm>
            <a:off x="0" y="31"/>
            <a:ext cx="12192000" cy="53276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一、</a:t>
            </a:r>
            <a:r>
              <a:rPr lang="zh-CN" altLang="en-US" sz="3200" b="1" dirty="0">
                <a:solidFill>
                  <a:srgbClr val="FFFF00"/>
                </a:solidFill>
                <a:latin typeface="黑体" panose="02010609060101010101" pitchFamily="49" charset="-122"/>
                <a:ea typeface="黑体" panose="02010609060101010101" pitchFamily="49" charset="-122"/>
                <a:sym typeface="+mn-ea"/>
              </a:rPr>
              <a:t>沟通东西方文明的使者</a:t>
            </a:r>
            <a:r>
              <a:rPr lang="en-US" altLang="zh-CN" sz="3200" b="1" dirty="0">
                <a:solidFill>
                  <a:srgbClr val="FFFF00"/>
                </a:solidFill>
                <a:latin typeface="黑体" panose="02010609060101010101" pitchFamily="49" charset="-122"/>
                <a:ea typeface="黑体" panose="02010609060101010101" pitchFamily="49" charset="-122"/>
                <a:sym typeface="+mn-ea"/>
              </a:rPr>
              <a:t>——</a:t>
            </a:r>
            <a:r>
              <a:rPr lang="zh-CN" altLang="en-US" sz="3200" b="1" dirty="0">
                <a:solidFill>
                  <a:srgbClr val="FFFF00"/>
                </a:solidFill>
                <a:latin typeface="黑体" panose="02010609060101010101" pitchFamily="49" charset="-122"/>
                <a:ea typeface="黑体" panose="02010609060101010101" pitchFamily="49" charset="-122"/>
                <a:sym typeface="+mn-ea"/>
              </a:rPr>
              <a:t>阿拉伯帝国</a:t>
            </a:r>
            <a:r>
              <a:rPr lang="zh-CN" altLang="en-US" sz="3200" b="1">
                <a:solidFill>
                  <a:srgbClr val="FFFF00"/>
                </a:solidFill>
                <a:latin typeface="华文新魏" pitchFamily="2" charset="-122"/>
                <a:ea typeface="华文新魏" pitchFamily="2" charset="-122"/>
                <a:cs typeface="Times New Roman" panose="02020603050405020304" pitchFamily="18" charset="0"/>
                <a:sym typeface="+mn-ea"/>
              </a:rPr>
              <a:t>（</a:t>
            </a:r>
            <a:r>
              <a:rPr lang="en-US" altLang="zh-CN" sz="3200" b="1">
                <a:solidFill>
                  <a:srgbClr val="FFFF00"/>
                </a:solidFill>
                <a:latin typeface="华文新魏" pitchFamily="2" charset="-122"/>
                <a:ea typeface="华文新魏" pitchFamily="2" charset="-122"/>
                <a:cs typeface="Times New Roman" panose="02020603050405020304" pitchFamily="18" charset="0"/>
                <a:sym typeface="+mn-ea"/>
              </a:rPr>
              <a:t>632-1258</a:t>
            </a:r>
            <a:r>
              <a:rPr lang="zh-CN" altLang="en-US" sz="3200" b="1">
                <a:solidFill>
                  <a:srgbClr val="FFFF00"/>
                </a:solidFill>
                <a:latin typeface="华文新魏" pitchFamily="2" charset="-122"/>
                <a:ea typeface="华文新魏" pitchFamily="2" charset="-122"/>
                <a:cs typeface="Times New Roman" panose="02020603050405020304" pitchFamily="18" charset="0"/>
                <a:sym typeface="+mn-ea"/>
              </a:rPr>
              <a:t>年）</a:t>
            </a:r>
            <a:endParaRPr lang="zh-CN" altLang="en-US" sz="3200" b="1" dirty="0">
              <a:solidFill>
                <a:srgbClr val="FFFF00"/>
              </a:solidFill>
              <a:effectLst/>
              <a:latin typeface="华文新魏" pitchFamily="2" charset="-122"/>
              <a:ea typeface="华文新魏" pitchFamily="2" charset="-122"/>
              <a:cs typeface="Times New Roman" panose="02020603050405020304" pitchFamily="18" charset="0"/>
              <a:sym typeface="+mn-ea"/>
            </a:endParaRPr>
          </a:p>
        </p:txBody>
      </p:sp>
      <p:grpSp>
        <p:nvGrpSpPr>
          <p:cNvPr id="9" name="组合 8"/>
          <p:cNvGrpSpPr/>
          <p:nvPr/>
        </p:nvGrpSpPr>
        <p:grpSpPr>
          <a:xfrm>
            <a:off x="577850" y="1066800"/>
            <a:ext cx="3768725" cy="4184650"/>
            <a:chOff x="910" y="1680"/>
            <a:chExt cx="5935" cy="6590"/>
          </a:xfrm>
        </p:grpSpPr>
        <p:sp>
          <p:nvSpPr>
            <p:cNvPr id="28694" name="矩形 1049212"/>
            <p:cNvSpPr>
              <a:spLocks noChangeArrowheads="1"/>
            </p:cNvSpPr>
            <p:nvPr/>
          </p:nvSpPr>
          <p:spPr bwMode="auto">
            <a:xfrm>
              <a:off x="3151" y="5798"/>
              <a:ext cx="3054" cy="2472"/>
            </a:xfrm>
            <a:prstGeom prst="rect">
              <a:avLst/>
            </a:prstGeom>
            <a:solidFill>
              <a:srgbClr val="FFFFFF"/>
            </a:solidFill>
            <a:ln w="9525">
              <a:solidFill>
                <a:srgbClr val="000000"/>
              </a:solidFill>
              <a:miter lim="800000"/>
            </a:ln>
          </p:spPr>
          <p:txBody>
            <a:bodyPr wrap="square">
              <a:spAutoFit/>
            </a:bodyPr>
            <a:lstStyle/>
            <a:p>
              <a:pPr algn="l"/>
              <a:r>
                <a:rPr lang="zh-CN" altLang="en-US" sz="2400" b="1" dirty="0">
                  <a:solidFill>
                    <a:srgbClr val="FF0000"/>
                  </a:solidFill>
                  <a:latin typeface="华文楷体" panose="02010600040101010101" pitchFamily="2" charset="-122"/>
                  <a:ea typeface="华文楷体" panose="02010600040101010101" pitchFamily="2" charset="-122"/>
                </a:rPr>
                <a:t>穆罕默德</a:t>
              </a:r>
              <a:r>
                <a:rPr lang="zh-CN" altLang="en-US" sz="2400" b="1" dirty="0">
                  <a:latin typeface="华文楷体" panose="02010600040101010101" pitchFamily="2" charset="-122"/>
                  <a:ea typeface="华文楷体" panose="02010600040101010101" pitchFamily="2" charset="-122"/>
                </a:rPr>
                <a:t>在</a:t>
              </a:r>
              <a:r>
                <a:rPr lang="zh-CN" altLang="en-US" sz="2400" b="1" dirty="0">
                  <a:solidFill>
                    <a:srgbClr val="FF0000"/>
                  </a:solidFill>
                  <a:latin typeface="华文楷体" panose="02010600040101010101" pitchFamily="2" charset="-122"/>
                  <a:ea typeface="华文楷体" panose="02010600040101010101" pitchFamily="2" charset="-122"/>
                </a:rPr>
                <a:t>麦加</a:t>
              </a:r>
              <a:r>
                <a:rPr lang="zh-CN" altLang="en-US" sz="2400" b="1" dirty="0">
                  <a:latin typeface="华文楷体" panose="02010600040101010101" pitchFamily="2" charset="-122"/>
                  <a:ea typeface="华文楷体" panose="02010600040101010101" pitchFamily="2" charset="-122"/>
                </a:rPr>
                <a:t>创立伊斯兰教</a:t>
              </a:r>
              <a:endParaRPr lang="en-US" altLang="zh-CN" sz="2400" b="1" dirty="0">
                <a:latin typeface="华文楷体" panose="02010600040101010101" pitchFamily="2" charset="-122"/>
                <a:ea typeface="华文楷体" panose="02010600040101010101" pitchFamily="2" charset="-122"/>
              </a:endParaRPr>
            </a:p>
            <a:p>
              <a:pPr algn="l"/>
              <a:endParaRPr lang="zh-CN" altLang="en-US" sz="2400" b="1" dirty="0">
                <a:latin typeface="华文楷体" panose="02010600040101010101" pitchFamily="2" charset="-122"/>
                <a:ea typeface="华文楷体" panose="02010600040101010101" pitchFamily="2" charset="-122"/>
              </a:endParaRPr>
            </a:p>
          </p:txBody>
        </p:sp>
        <p:pic>
          <p:nvPicPr>
            <p:cNvPr id="28695" name="图片 2097243"/>
            <p:cNvPicPr>
              <a:picLocks noChangeAspect="1" noChangeArrowheads="1"/>
            </p:cNvPicPr>
            <p:nvPr/>
          </p:nvPicPr>
          <p:blipFill>
            <a:blip r:embed="rId6" cstate="print"/>
            <a:stretch>
              <a:fillRect/>
            </a:stretch>
          </p:blipFill>
          <p:spPr bwMode="auto">
            <a:xfrm>
              <a:off x="910" y="1680"/>
              <a:ext cx="2241" cy="2909"/>
            </a:xfrm>
            <a:prstGeom prst="rect">
              <a:avLst/>
            </a:prstGeom>
            <a:solidFill>
              <a:srgbClr val="FFFFFF"/>
            </a:solidFill>
            <a:ln w="25400">
              <a:solidFill>
                <a:srgbClr val="000000"/>
              </a:solidFill>
              <a:miter lim="800000"/>
              <a:headEnd/>
              <a:tailEnd/>
            </a:ln>
          </p:spPr>
        </p:pic>
        <p:pic>
          <p:nvPicPr>
            <p:cNvPr id="15" name="图片 14" descr="穆罕默德.jpeg"/>
            <p:cNvPicPr>
              <a:picLocks noChangeAspect="1"/>
            </p:cNvPicPr>
            <p:nvPr/>
          </p:nvPicPr>
          <p:blipFill>
            <a:blip r:embed="rId7" cstate="print"/>
            <a:stretch>
              <a:fillRect/>
            </a:stretch>
          </p:blipFill>
          <p:spPr>
            <a:xfrm>
              <a:off x="3694" y="1683"/>
              <a:ext cx="3151" cy="3003"/>
            </a:xfrm>
            <a:prstGeom prst="rect">
              <a:avLst/>
            </a:prstGeom>
            <a:ln>
              <a:noFill/>
            </a:ln>
            <a:effectLst>
              <a:outerShdw blurRad="292100" dist="139700" dir="2700000" algn="tl" rotWithShape="0">
                <a:srgbClr val="333333">
                  <a:alpha val="65000"/>
                </a:srgbClr>
              </a:outerShdw>
            </a:effectLst>
          </p:spPr>
        </p:pic>
      </p:grpSp>
      <p:sp>
        <p:nvSpPr>
          <p:cNvPr id="3" name="文本框 2"/>
          <p:cNvSpPr txBox="1"/>
          <p:nvPr/>
        </p:nvSpPr>
        <p:spPr>
          <a:xfrm>
            <a:off x="2203323" y="5296535"/>
            <a:ext cx="8500366" cy="1292662"/>
          </a:xfrm>
          <a:prstGeom prst="rect">
            <a:avLst/>
          </a:prstGeom>
          <a:noFill/>
          <a:ln w="28575">
            <a:solidFill>
              <a:srgbClr val="7030A0"/>
            </a:solidFill>
          </a:ln>
        </p:spPr>
        <p:txBody>
          <a:bodyPr wrap="square" rtlCol="0" anchor="t">
            <a:spAutoFit/>
          </a:bodyPr>
          <a:lstStyle/>
          <a:p>
            <a:pPr eaLnBrk="0" hangingPunct="0"/>
            <a:r>
              <a:rPr lang="zh-CN" altLang="en-US" sz="2600" dirty="0">
                <a:solidFill>
                  <a:srgbClr val="FF0000"/>
                </a:solidFill>
                <a:latin typeface="黑体" panose="02010609060101010101" pitchFamily="49" charset="-122"/>
                <a:ea typeface="黑体" panose="02010609060101010101" pitchFamily="49" charset="-122"/>
                <a:sym typeface="+mn-ea"/>
              </a:rPr>
              <a:t>政治制度：</a:t>
            </a:r>
            <a:r>
              <a:rPr lang="zh-CN" altLang="en-US" sz="2600" dirty="0">
                <a:latin typeface="黑体" panose="02010609060101010101" pitchFamily="49" charset="-122"/>
                <a:ea typeface="黑体" panose="02010609060101010101" pitchFamily="49" charset="-122"/>
                <a:sym typeface="+mn-ea"/>
              </a:rPr>
              <a:t>最高统治者哈里发掌握</a:t>
            </a:r>
            <a:r>
              <a:rPr lang="zh-CN" altLang="en-US" sz="2600" dirty="0">
                <a:solidFill>
                  <a:srgbClr val="FF0000"/>
                </a:solidFill>
                <a:latin typeface="黑体" panose="02010609060101010101" pitchFamily="49" charset="-122"/>
                <a:ea typeface="黑体" panose="02010609060101010101" pitchFamily="49" charset="-122"/>
                <a:sym typeface="+mn-ea"/>
              </a:rPr>
              <a:t>政治、军事和宗教</a:t>
            </a:r>
            <a:r>
              <a:rPr lang="zh-CN" altLang="en-US" sz="2600" dirty="0">
                <a:latin typeface="黑体" panose="02010609060101010101" pitchFamily="49" charset="-122"/>
                <a:ea typeface="黑体" panose="02010609060101010101" pitchFamily="49" charset="-122"/>
                <a:sym typeface="+mn-ea"/>
              </a:rPr>
              <a:t>大权，下设各部大臣，以掌管财政和税务的部门最为重要。哈里发既是帝国最高元首，又是全体穆斯林的宗教领袖。</a:t>
            </a:r>
          </a:p>
        </p:txBody>
      </p:sp>
      <p:sp>
        <p:nvSpPr>
          <p:cNvPr id="30" name="圆角矩形 1049180">
            <a:extLst>
              <a:ext uri="{FF2B5EF4-FFF2-40B4-BE49-F238E27FC236}">
                <a16:creationId xmlns:a16="http://schemas.microsoft.com/office/drawing/2014/main" xmlns="" id="{33CC29D8-B379-46BE-A5D2-4B43BAFEEAC5}"/>
              </a:ext>
            </a:extLst>
          </p:cNvPr>
          <p:cNvSpPr>
            <a:spLocks noChangeArrowheads="1"/>
          </p:cNvSpPr>
          <p:nvPr/>
        </p:nvSpPr>
        <p:spPr bwMode="auto">
          <a:xfrm>
            <a:off x="33450" y="537650"/>
            <a:ext cx="4721430" cy="484187"/>
          </a:xfrm>
          <a:prstGeom prst="roundRect">
            <a:avLst>
              <a:gd name="adj" fmla="val 16667"/>
            </a:avLst>
          </a:prstGeom>
          <a:gradFill rotWithShape="0">
            <a:gsLst>
              <a:gs pos="0">
                <a:srgbClr val="007BD3"/>
              </a:gs>
              <a:gs pos="100000">
                <a:srgbClr val="034373"/>
              </a:gs>
            </a:gsLst>
            <a:lin ang="5400000" scaled="1"/>
          </a:gradFill>
          <a:ln w="25400">
            <a:solidFill>
              <a:srgbClr val="375D8A"/>
            </a:solidFill>
            <a:round/>
          </a:ln>
        </p:spPr>
        <p:txBody>
          <a:bodyPr anchor="ctr"/>
          <a:lstStyle/>
          <a:p>
            <a:r>
              <a:rPr lang="en-US" altLang="zh-CN" sz="2800" b="1" dirty="0">
                <a:solidFill>
                  <a:srgbClr val="FFFFFF"/>
                </a:solidFill>
                <a:latin typeface="Calibri" panose="020F0502020204030204" pitchFamily="34" charset="0"/>
                <a:ea typeface="宋体" panose="02010600030101010101" pitchFamily="2" charset="-122"/>
                <a:sym typeface="宋体" panose="02010600030101010101" pitchFamily="2" charset="-122"/>
              </a:rPr>
              <a:t>2</a:t>
            </a:r>
            <a:r>
              <a:rPr lang="zh-CN" altLang="en-US" sz="2800" b="1" dirty="0">
                <a:solidFill>
                  <a:srgbClr val="FFFFFF"/>
                </a:solidFill>
                <a:latin typeface="Calibri" panose="020F0502020204030204" pitchFamily="34" charset="0"/>
                <a:ea typeface="宋体" panose="02010600030101010101" pitchFamily="2" charset="-122"/>
                <a:sym typeface="宋体" panose="02010600030101010101" pitchFamily="2" charset="-122"/>
              </a:rPr>
              <a:t>、</a:t>
            </a:r>
            <a:r>
              <a:rPr lang="zh-CN" altLang="en-US" sz="2800" b="1" dirty="0">
                <a:solidFill>
                  <a:srgbClr val="FFFFFF"/>
                </a:solidFill>
                <a:latin typeface="Calibri" panose="020F0502020204030204" pitchFamily="34" charset="0"/>
                <a:ea typeface="宋体" panose="02010600030101010101" pitchFamily="2" charset="-122"/>
              </a:rPr>
              <a:t>阿拉伯政权的建立及扩张</a:t>
            </a:r>
            <a:endParaRPr lang="zh-CN" altLang="zh-CN" sz="2800" b="1" dirty="0">
              <a:latin typeface="Calibri" panose="020F0502020204030204" pitchFamily="34" charset="0"/>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49189"/>
                                        </p:tgtEl>
                                        <p:attrNameLst>
                                          <p:attrName>style.visibility</p:attrName>
                                        </p:attrNameLst>
                                      </p:cBhvr>
                                      <p:to>
                                        <p:strVal val="visible"/>
                                      </p:to>
                                    </p:set>
                                    <p:animEffect transition="in" filter="wipe(left)">
                                      <p:cBhvr>
                                        <p:cTn id="7" dur="500"/>
                                        <p:tgtEl>
                                          <p:spTgt spid="104918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49185"/>
                                        </p:tgtEl>
                                        <p:attrNameLst>
                                          <p:attrName>style.visibility</p:attrName>
                                        </p:attrNameLst>
                                      </p:cBhvr>
                                      <p:to>
                                        <p:strVal val="visible"/>
                                      </p:to>
                                    </p:set>
                                    <p:animEffect transition="in" filter="wipe(up)">
                                      <p:cBhvr>
                                        <p:cTn id="11" dur="500"/>
                                        <p:tgtEl>
                                          <p:spTgt spid="104918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49187"/>
                                        </p:tgtEl>
                                        <p:attrNameLst>
                                          <p:attrName>style.visibility</p:attrName>
                                        </p:attrNameLst>
                                      </p:cBhvr>
                                      <p:to>
                                        <p:strVal val="visible"/>
                                      </p:to>
                                    </p:set>
                                    <p:animEffect transition="in" filter="wipe(left)">
                                      <p:cBhvr>
                                        <p:cTn id="16" dur="500"/>
                                        <p:tgtEl>
                                          <p:spTgt spid="104918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49183"/>
                                        </p:tgtEl>
                                        <p:attrNameLst>
                                          <p:attrName>style.visibility</p:attrName>
                                        </p:attrNameLst>
                                      </p:cBhvr>
                                      <p:to>
                                        <p:strVal val="visible"/>
                                      </p:to>
                                    </p:set>
                                    <p:animEffect transition="in" filter="wipe(left)">
                                      <p:cBhvr>
                                        <p:cTn id="20" dur="500"/>
                                        <p:tgtEl>
                                          <p:spTgt spid="104918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49191"/>
                                        </p:tgtEl>
                                        <p:attrNameLst>
                                          <p:attrName>style.visibility</p:attrName>
                                        </p:attrNameLst>
                                      </p:cBhvr>
                                      <p:to>
                                        <p:strVal val="visible"/>
                                      </p:to>
                                    </p:set>
                                    <p:animEffect transition="in" filter="wipe(left)">
                                      <p:cBhvr>
                                        <p:cTn id="29" dur="500"/>
                                        <p:tgtEl>
                                          <p:spTgt spid="104919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49193"/>
                                        </p:tgtEl>
                                        <p:attrNameLst>
                                          <p:attrName>style.visibility</p:attrName>
                                        </p:attrNameLst>
                                      </p:cBhvr>
                                      <p:to>
                                        <p:strVal val="visible"/>
                                      </p:to>
                                    </p:set>
                                    <p:animEffect transition="in" filter="wipe(left)">
                                      <p:cBhvr>
                                        <p:cTn id="34" dur="500"/>
                                        <p:tgtEl>
                                          <p:spTgt spid="1049193"/>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049195"/>
                                        </p:tgtEl>
                                        <p:attrNameLst>
                                          <p:attrName>style.visibility</p:attrName>
                                        </p:attrNameLst>
                                      </p:cBhvr>
                                      <p:to>
                                        <p:strVal val="visible"/>
                                      </p:to>
                                    </p:set>
                                    <p:animEffect transition="in" filter="wipe(up)">
                                      <p:cBhvr>
                                        <p:cTn id="38" dur="500"/>
                                        <p:tgtEl>
                                          <p:spTgt spid="104919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049205"/>
                                        </p:tgtEl>
                                        <p:attrNameLst>
                                          <p:attrName>style.visibility</p:attrName>
                                        </p:attrNameLst>
                                      </p:cBhvr>
                                      <p:to>
                                        <p:strVal val="visible"/>
                                      </p:to>
                                    </p:set>
                                    <p:animEffect transition="in" filter="wipe(left)">
                                      <p:cBhvr>
                                        <p:cTn id="43" dur="500"/>
                                        <p:tgtEl>
                                          <p:spTgt spid="1049205"/>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049203"/>
                                        </p:tgtEl>
                                        <p:attrNameLst>
                                          <p:attrName>style.visibility</p:attrName>
                                        </p:attrNameLst>
                                      </p:cBhvr>
                                      <p:to>
                                        <p:strVal val="visible"/>
                                      </p:to>
                                    </p:set>
                                    <p:animEffect transition="in" filter="wipe(left)">
                                      <p:cBhvr>
                                        <p:cTn id="47" dur="500"/>
                                        <p:tgtEl>
                                          <p:spTgt spid="1049203"/>
                                        </p:tgtEl>
                                      </p:cBhvr>
                                    </p:animEffect>
                                  </p:child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1049207"/>
                                        </p:tgtEl>
                                        <p:attrNameLst>
                                          <p:attrName>style.visibility</p:attrName>
                                        </p:attrNameLst>
                                      </p:cBhvr>
                                      <p:to>
                                        <p:strVal val="visible"/>
                                      </p:to>
                                    </p:set>
                                    <p:animEffect transition="in" filter="wipe(up)">
                                      <p:cBhvr>
                                        <p:cTn id="51" dur="500"/>
                                        <p:tgtEl>
                                          <p:spTgt spid="1049207"/>
                                        </p:tgtEl>
                                      </p:cBhvr>
                                    </p:animEffect>
                                  </p:childTnLst>
                                </p:cTn>
                              </p:par>
                              <p:par>
                                <p:cTn id="52" presetID="22" presetClass="entr" presetSubtype="4" fill="hold" nodeType="withEffect">
                                  <p:stCondLst>
                                    <p:cond delay="0"/>
                                  </p:stCondLst>
                                  <p:childTnLst>
                                    <p:set>
                                      <p:cBhvr>
                                        <p:cTn id="53" dur="1" fill="hold">
                                          <p:stCondLst>
                                            <p:cond delay="0"/>
                                          </p:stCondLst>
                                        </p:cTn>
                                        <p:tgtEl>
                                          <p:spTgt spid="2097242"/>
                                        </p:tgtEl>
                                        <p:attrNameLst>
                                          <p:attrName>style.visibility</p:attrName>
                                        </p:attrNameLst>
                                      </p:cBhvr>
                                      <p:to>
                                        <p:strVal val="visible"/>
                                      </p:to>
                                    </p:set>
                                    <p:animEffect transition="in" filter="wipe(down)">
                                      <p:cBhvr>
                                        <p:cTn id="54" dur="500"/>
                                        <p:tgtEl>
                                          <p:spTgt spid="20972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049197"/>
                                        </p:tgtEl>
                                        <p:attrNameLst>
                                          <p:attrName>style.visibility</p:attrName>
                                        </p:attrNameLst>
                                      </p:cBhvr>
                                      <p:to>
                                        <p:strVal val="visible"/>
                                      </p:to>
                                    </p:set>
                                    <p:animEffect transition="in" filter="wipe(left)">
                                      <p:cBhvr>
                                        <p:cTn id="59" dur="500"/>
                                        <p:tgtEl>
                                          <p:spTgt spid="1049197"/>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1049209"/>
                                        </p:tgtEl>
                                        <p:attrNameLst>
                                          <p:attrName>style.visibility</p:attrName>
                                        </p:attrNameLst>
                                      </p:cBhvr>
                                      <p:to>
                                        <p:strVal val="visible"/>
                                      </p:to>
                                    </p:set>
                                    <p:animEffect transition="in" filter="wipe(left)">
                                      <p:cBhvr>
                                        <p:cTn id="63" dur="500"/>
                                        <p:tgtEl>
                                          <p:spTgt spid="1049209"/>
                                        </p:tgtEl>
                                      </p:cBhvr>
                                    </p:animEffect>
                                  </p:childTnLst>
                                </p:cTn>
                              </p:par>
                            </p:childTnLst>
                          </p:cTn>
                        </p:par>
                        <p:par>
                          <p:cTn id="64" fill="hold">
                            <p:stCondLst>
                              <p:cond delay="1000"/>
                            </p:stCondLst>
                            <p:childTnLst>
                              <p:par>
                                <p:cTn id="65" presetID="22" presetClass="entr" presetSubtype="1" fill="hold" nodeType="afterEffect">
                                  <p:stCondLst>
                                    <p:cond delay="0"/>
                                  </p:stCondLst>
                                  <p:childTnLst>
                                    <p:set>
                                      <p:cBhvr>
                                        <p:cTn id="66" dur="1" fill="hold">
                                          <p:stCondLst>
                                            <p:cond delay="0"/>
                                          </p:stCondLst>
                                        </p:cTn>
                                        <p:tgtEl>
                                          <p:spTgt spid="1049211"/>
                                        </p:tgtEl>
                                        <p:attrNameLst>
                                          <p:attrName>style.visibility</p:attrName>
                                        </p:attrNameLst>
                                      </p:cBhvr>
                                      <p:to>
                                        <p:strVal val="visible"/>
                                      </p:to>
                                    </p:set>
                                    <p:animEffect transition="in" filter="wipe(up)">
                                      <p:cBhvr>
                                        <p:cTn id="67" dur="500"/>
                                        <p:tgtEl>
                                          <p:spTgt spid="10492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049179"/>
                                        </p:tgtEl>
                                        <p:attrNameLst>
                                          <p:attrName>style.visibility</p:attrName>
                                        </p:attrNameLst>
                                      </p:cBhvr>
                                      <p:to>
                                        <p:strVal val="visible"/>
                                      </p:to>
                                    </p:set>
                                    <p:animEffect transition="in" filter="wipe(left)">
                                      <p:cBhvr>
                                        <p:cTn id="72" dur="500"/>
                                        <p:tgtEl>
                                          <p:spTgt spid="1049179"/>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1049199"/>
                                        </p:tgtEl>
                                        <p:attrNameLst>
                                          <p:attrName>style.visibility</p:attrName>
                                        </p:attrNameLst>
                                      </p:cBhvr>
                                      <p:to>
                                        <p:strVal val="visible"/>
                                      </p:to>
                                    </p:set>
                                    <p:animEffect transition="in" filter="wipe(left)">
                                      <p:cBhvr>
                                        <p:cTn id="76" dur="500"/>
                                        <p:tgtEl>
                                          <p:spTgt spid="1049199"/>
                                        </p:tgtEl>
                                      </p:cBhvr>
                                    </p:animEffect>
                                  </p:childTnLst>
                                </p:cTn>
                              </p:par>
                            </p:childTnLst>
                          </p:cTn>
                        </p:par>
                        <p:par>
                          <p:cTn id="77" fill="hold">
                            <p:stCondLst>
                              <p:cond delay="1000"/>
                            </p:stCondLst>
                            <p:childTnLst>
                              <p:par>
                                <p:cTn id="78" presetID="22" presetClass="entr" presetSubtype="1" fill="hold" nodeType="afterEffect">
                                  <p:stCondLst>
                                    <p:cond delay="0"/>
                                  </p:stCondLst>
                                  <p:childTnLst>
                                    <p:set>
                                      <p:cBhvr>
                                        <p:cTn id="79" dur="1" fill="hold">
                                          <p:stCondLst>
                                            <p:cond delay="0"/>
                                          </p:stCondLst>
                                        </p:cTn>
                                        <p:tgtEl>
                                          <p:spTgt spid="1049201"/>
                                        </p:tgtEl>
                                        <p:attrNameLst>
                                          <p:attrName>style.visibility</p:attrName>
                                        </p:attrNameLst>
                                      </p:cBhvr>
                                      <p:to>
                                        <p:strVal val="visible"/>
                                      </p:to>
                                    </p:set>
                                    <p:animEffect transition="in" filter="wipe(up)">
                                      <p:cBhvr>
                                        <p:cTn id="80" dur="500"/>
                                        <p:tgtEl>
                                          <p:spTgt spid="1049201"/>
                                        </p:tgtEl>
                                      </p:cBhvr>
                                    </p:animEffect>
                                  </p:childTnLst>
                                </p:cTn>
                              </p:par>
                            </p:childTnLst>
                          </p:cTn>
                        </p:par>
                        <p:par>
                          <p:cTn id="81" fill="hold">
                            <p:stCondLst>
                              <p:cond delay="1500"/>
                            </p:stCondLst>
                            <p:childTnLst>
                              <p:par>
                                <p:cTn id="82" presetID="4" presetClass="entr" presetSubtype="32" fill="hold" nodeType="afterEffect">
                                  <p:stCondLst>
                                    <p:cond delay="0"/>
                                  </p:stCondLst>
                                  <p:childTnLst>
                                    <p:set>
                                      <p:cBhvr>
                                        <p:cTn id="83" dur="1" fill="hold">
                                          <p:stCondLst>
                                            <p:cond delay="0"/>
                                          </p:stCondLst>
                                        </p:cTn>
                                        <p:tgtEl>
                                          <p:spTgt spid="2097238"/>
                                        </p:tgtEl>
                                        <p:attrNameLst>
                                          <p:attrName>style.visibility</p:attrName>
                                        </p:attrNameLst>
                                      </p:cBhvr>
                                      <p:to>
                                        <p:strVal val="visible"/>
                                      </p:to>
                                    </p:set>
                                    <p:animEffect transition="in" filter="box(out)">
                                      <p:cBhvr>
                                        <p:cTn id="84" dur="500"/>
                                        <p:tgtEl>
                                          <p:spTgt spid="2097238"/>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barn(inVertical)">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p:cNvGraphicFramePr/>
          <p:nvPr>
            <p:custDataLst>
              <p:tags r:id="rId1"/>
            </p:custDataLst>
            <p:extLst>
              <p:ext uri="{D42A27DB-BD31-4B8C-83A1-F6EECF244321}">
                <p14:modId xmlns:p14="http://schemas.microsoft.com/office/powerpoint/2010/main" xmlns="" val="2264464580"/>
              </p:ext>
            </p:extLst>
          </p:nvPr>
        </p:nvGraphicFramePr>
        <p:xfrm>
          <a:off x="50365" y="1203960"/>
          <a:ext cx="6034670" cy="4450080"/>
        </p:xfrm>
        <a:graphic>
          <a:graphicData uri="http://schemas.openxmlformats.org/drawingml/2006/table">
            <a:tbl>
              <a:tblPr firstRow="1" bandRow="1">
                <a:tableStyleId>{5940675A-B579-460E-94D1-54222C63F5DA}</a:tableStyleId>
              </a:tblPr>
              <a:tblGrid>
                <a:gridCol w="640368">
                  <a:extLst>
                    <a:ext uri="{9D8B030D-6E8A-4147-A177-3AD203B41FA5}">
                      <a16:colId xmlns:a16="http://schemas.microsoft.com/office/drawing/2014/main" xmlns="" val="20000"/>
                    </a:ext>
                  </a:extLst>
                </a:gridCol>
                <a:gridCol w="5394302">
                  <a:extLst>
                    <a:ext uri="{9D8B030D-6E8A-4147-A177-3AD203B41FA5}">
                      <a16:colId xmlns:a16="http://schemas.microsoft.com/office/drawing/2014/main" xmlns="" val="20001"/>
                    </a:ext>
                  </a:extLst>
                </a:gridCol>
              </a:tblGrid>
              <a:tr h="487680">
                <a:tc>
                  <a:txBody>
                    <a:bodyPr/>
                    <a:lstStyle/>
                    <a:p>
                      <a:pPr indent="0">
                        <a:buNone/>
                      </a:pPr>
                      <a:endParaRPr lang="en-US" altLang="en-US" sz="1100" b="0"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3200" b="1" dirty="0">
                          <a:latin typeface="微软雅黑" panose="020B0503020204020204" pitchFamily="34" charset="-122"/>
                          <a:ea typeface="微软雅黑" panose="020B0503020204020204" pitchFamily="34" charset="-122"/>
                          <a:cs typeface="微软雅黑" panose="020B0503020204020204" pitchFamily="34" charset="-122"/>
                        </a:rPr>
                        <a:t>              </a:t>
                      </a:r>
                      <a:r>
                        <a:rPr lang="en-US" sz="3200" b="1" dirty="0" err="1">
                          <a:latin typeface="微软雅黑" panose="020B0503020204020204" pitchFamily="34" charset="-122"/>
                          <a:ea typeface="微软雅黑" panose="020B0503020204020204" pitchFamily="34" charset="-122"/>
                          <a:cs typeface="微软雅黑" panose="020B0503020204020204" pitchFamily="34" charset="-122"/>
                        </a:rPr>
                        <a:t>特征</a:t>
                      </a:r>
                      <a:endParaRPr lang="en-US" altLang="en-US" sz="3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6921">
                <a:tc>
                  <a:txBody>
                    <a:bodyPr/>
                    <a:lstStyle/>
                    <a:p>
                      <a:pPr indent="0">
                        <a:buNone/>
                      </a:pPr>
                      <a:r>
                        <a:rPr lang="en-US" altLang="zh-CN" sz="2600" b="1" dirty="0" err="1">
                          <a:latin typeface="微软雅黑" panose="020B0503020204020204" pitchFamily="34" charset="-122"/>
                          <a:ea typeface="微软雅黑" panose="020B0503020204020204" pitchFamily="34" charset="-122"/>
                          <a:cs typeface="微软雅黑" panose="020B0503020204020204" pitchFamily="34" charset="-122"/>
                        </a:rPr>
                        <a:t>政治</a:t>
                      </a:r>
                      <a:endParaRPr lang="en-US" altLang="zh-CN" sz="26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dirty="0">
                          <a:latin typeface="Calibri" panose="020F0502020204030204" pitchFamily="34" charset="0"/>
                          <a:cs typeface="Calibri" panose="020F0502020204030204" pitchFamily="34" charset="0"/>
                        </a:rPr>
                        <a:t> </a:t>
                      </a:r>
                    </a:p>
                    <a:p>
                      <a:pPr indent="0">
                        <a:buNone/>
                      </a:pPr>
                      <a:r>
                        <a:rPr lang="en-US" altLang="zh-CN" sz="1100" b="0" dirty="0">
                          <a:latin typeface="Calibri" panose="020F0502020204030204" pitchFamily="34" charset="0"/>
                        </a:rPr>
                        <a:t> </a:t>
                      </a:r>
                      <a:endParaRPr lang="en-US" sz="1100" b="0" dirty="0">
                        <a:latin typeface="Calibri" panose="020F0502020204030204" pitchFamily="34" charset="0"/>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90023">
                <a:tc>
                  <a:txBody>
                    <a:bodyPr/>
                    <a:lstStyle/>
                    <a:p>
                      <a:pPr indent="0" algn="l">
                        <a:buNone/>
                      </a:pPr>
                      <a:r>
                        <a:rPr lang="en-US" altLang="zh-CN" sz="2600" b="1" dirty="0" err="1">
                          <a:latin typeface="微软雅黑" panose="020B0503020204020204" pitchFamily="34" charset="-122"/>
                          <a:ea typeface="微软雅黑" panose="020B0503020204020204" pitchFamily="34" charset="-122"/>
                          <a:cs typeface="微软雅黑" panose="020B0503020204020204" pitchFamily="34" charset="-122"/>
                        </a:rPr>
                        <a:t>经济</a:t>
                      </a:r>
                      <a:endParaRPr lang="en-US" altLang="zh-CN" sz="26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l">
                        <a:buNone/>
                      </a:pPr>
                      <a:endParaRPr lang="en-US" altLang="zh-CN" sz="26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l">
                        <a:buNone/>
                      </a:pPr>
                      <a:endParaRPr lang="en-US" altLang="zh-CN" sz="26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dirty="0">
                          <a:latin typeface="Calibri" panose="020F0502020204030204" pitchFamily="34" charset="0"/>
                          <a:cs typeface="Calibri" panose="020F0502020204030204" pitchFamily="34" charset="0"/>
                        </a:rPr>
                        <a:t> </a:t>
                      </a:r>
                    </a:p>
                    <a:p>
                      <a:pPr indent="0">
                        <a:buNone/>
                      </a:pPr>
                      <a:r>
                        <a:rPr lang="en-US" altLang="zh-CN" sz="1100" b="0" dirty="0">
                          <a:latin typeface="Calibri" panose="020F0502020204030204" pitchFamily="34" charset="0"/>
                        </a:rPr>
                        <a:t> </a:t>
                      </a:r>
                      <a:endParaRPr lang="en-US" sz="1100" b="0" dirty="0">
                        <a:latin typeface="Calibri" panose="020F0502020204030204" pitchFamily="34" charset="0"/>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46510">
                <a:tc>
                  <a:txBody>
                    <a:bodyPr/>
                    <a:lstStyle/>
                    <a:p>
                      <a:pPr indent="0" algn="l">
                        <a:buNone/>
                      </a:pPr>
                      <a:r>
                        <a:rPr lang="en-US" altLang="zh-CN" sz="2600" b="1" dirty="0" err="1">
                          <a:latin typeface="微软雅黑" panose="020B0503020204020204" pitchFamily="34" charset="-122"/>
                          <a:ea typeface="微软雅黑" panose="020B0503020204020204" pitchFamily="34" charset="-122"/>
                          <a:cs typeface="微软雅黑" panose="020B0503020204020204" pitchFamily="34" charset="-122"/>
                        </a:rPr>
                        <a:t>文化</a:t>
                      </a:r>
                      <a:endParaRPr lang="en-US" altLang="zh-CN" sz="26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l">
                        <a:buNone/>
                      </a:pPr>
                      <a:endParaRPr lang="en-US" altLang="zh-CN" sz="26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l">
                        <a:buNone/>
                      </a:pPr>
                      <a:endParaRPr lang="en-US" altLang="zh-CN" sz="26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dirty="0">
                          <a:latin typeface="Calibri" panose="020F0502020204030204" pitchFamily="34" charset="0"/>
                          <a:cs typeface="Calibri" panose="020F0502020204030204" pitchFamily="34" charset="0"/>
                        </a:rPr>
                        <a:t> </a:t>
                      </a:r>
                      <a:endParaRPr lang="en-US" altLang="en-US" sz="1100" b="0"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 name="文本框 1"/>
          <p:cNvSpPr txBox="1"/>
          <p:nvPr/>
        </p:nvSpPr>
        <p:spPr>
          <a:xfrm>
            <a:off x="700187" y="1673385"/>
            <a:ext cx="5009332" cy="892552"/>
          </a:xfrm>
          <a:prstGeom prst="rect">
            <a:avLst/>
          </a:prstGeom>
          <a:noFill/>
        </p:spPr>
        <p:txBody>
          <a:bodyPr wrap="square" rtlCol="0">
            <a:spAutoFit/>
          </a:bodyPr>
          <a:lstStyle/>
          <a:p>
            <a:r>
              <a:rPr lang="zh-CN" altLang="en-US" sz="2600" b="1" dirty="0">
                <a:latin typeface="宋体" panose="02010600030101010101" pitchFamily="2" charset="-122"/>
                <a:ea typeface="宋体" panose="02010600030101010101" pitchFamily="2" charset="-122"/>
              </a:rPr>
              <a:t>政治稳定，集军政宗权于哈里发，政治领袖与精神领袖合一</a:t>
            </a:r>
          </a:p>
        </p:txBody>
      </p:sp>
      <p:sp>
        <p:nvSpPr>
          <p:cNvPr id="17" name="文本框 16"/>
          <p:cNvSpPr txBox="1"/>
          <p:nvPr/>
        </p:nvSpPr>
        <p:spPr>
          <a:xfrm>
            <a:off x="785706" y="2610218"/>
            <a:ext cx="5227226" cy="1292662"/>
          </a:xfrm>
          <a:prstGeom prst="rect">
            <a:avLst/>
          </a:prstGeom>
          <a:noFill/>
        </p:spPr>
        <p:txBody>
          <a:bodyPr wrap="square" rtlCol="0">
            <a:spAutoFit/>
          </a:bodyPr>
          <a:lstStyle>
            <a:defPPr>
              <a:defRPr lang="zh-CN"/>
            </a:defPPr>
            <a:lvl1pPr>
              <a:defRPr sz="2600" b="1">
                <a:latin typeface="宋体" panose="02010600030101010101" pitchFamily="2" charset="-122"/>
                <a:ea typeface="宋体" panose="02010600030101010101" pitchFamily="2" charset="-122"/>
              </a:defRPr>
            </a:lvl1pPr>
          </a:lstStyle>
          <a:p>
            <a:r>
              <a:rPr lang="zh-CN" altLang="en-US" dirty="0"/>
              <a:t>经济繁荣，农业、手工业和商业发达，尤其是对外贸易繁荣。首都巴格达是当时世界上最大的城市之一。</a:t>
            </a:r>
          </a:p>
        </p:txBody>
      </p:sp>
      <p:sp>
        <p:nvSpPr>
          <p:cNvPr id="18" name="Rectangle 27"/>
          <p:cNvSpPr/>
          <p:nvPr/>
        </p:nvSpPr>
        <p:spPr>
          <a:xfrm>
            <a:off x="722117" y="4050308"/>
            <a:ext cx="5404842" cy="1569658"/>
          </a:xfrm>
          <a:prstGeom prst="rect">
            <a:avLst/>
          </a:prstGeom>
          <a:noFill/>
          <a:ln w="9525">
            <a:noFill/>
          </a:ln>
        </p:spPr>
        <p:txBody>
          <a:bodyPr wrap="square" lIns="91439" tIns="45719" rIns="91439" bIns="45719">
            <a:spAutoFit/>
          </a:bodyPr>
          <a:lstStyle/>
          <a:p>
            <a:pPr fontAlgn="auto"/>
            <a:r>
              <a:rPr lang="zh-CN" altLang="en-US" sz="2400" dirty="0">
                <a:solidFill>
                  <a:srgbClr val="FF0000"/>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sym typeface="+mn-ea"/>
              </a:rPr>
              <a:t>多民族文化异彩纷呈，</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继承</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rPr>
              <a:t>吸收</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古代欧印文化、</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rPr>
              <a:t>融合</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东西创新文艺科思（翻译古典著作）、东西文化的桥梁，促进西欧文化发展</a:t>
            </a:r>
          </a:p>
        </p:txBody>
      </p:sp>
      <p:sp>
        <p:nvSpPr>
          <p:cNvPr id="3" name="文本框 2"/>
          <p:cNvSpPr txBox="1"/>
          <p:nvPr/>
        </p:nvSpPr>
        <p:spPr>
          <a:xfrm>
            <a:off x="23110" y="531251"/>
            <a:ext cx="3252814" cy="523220"/>
          </a:xfrm>
          <a:prstGeom prst="rect">
            <a:avLst/>
          </a:prstGeom>
          <a:gradFill rotWithShape="0">
            <a:gsLst>
              <a:gs pos="0">
                <a:srgbClr val="007BD3"/>
              </a:gs>
              <a:gs pos="100000">
                <a:srgbClr val="034373"/>
              </a:gs>
            </a:gsLst>
            <a:lin ang="5400000" scaled="1"/>
          </a:gradFill>
          <a:ln w="25400">
            <a:solidFill>
              <a:srgbClr val="375D8A"/>
            </a:solidFill>
            <a:round/>
          </a:ln>
        </p:spPr>
        <p:txBody>
          <a:bodyPr anchor="ctr"/>
          <a:lstStyle>
            <a:defPPr>
              <a:defRPr lang="zh-CN"/>
            </a:defPPr>
            <a:lvl1pPr>
              <a:defRPr sz="2800" b="1">
                <a:solidFill>
                  <a:srgbClr val="FFFFFF"/>
                </a:solidFill>
                <a:latin typeface="Calibri" panose="020F0502020204030204" pitchFamily="34" charset="0"/>
                <a:ea typeface="宋体" panose="02010600030101010101" pitchFamily="2" charset="-122"/>
              </a:defRPr>
            </a:lvl1pPr>
          </a:lstStyle>
          <a:p>
            <a:r>
              <a:rPr lang="en-US" altLang="zh-CN" dirty="0">
                <a:sym typeface="+mn-ea"/>
              </a:rPr>
              <a:t>3</a:t>
            </a:r>
            <a:r>
              <a:rPr lang="zh-CN" altLang="en-US" dirty="0">
                <a:sym typeface="+mn-ea"/>
              </a:rPr>
              <a:t>、鼎盛时期的表现</a:t>
            </a:r>
          </a:p>
        </p:txBody>
      </p:sp>
      <p:sp>
        <p:nvSpPr>
          <p:cNvPr id="8" name="矩形 7"/>
          <p:cNvSpPr/>
          <p:nvPr/>
        </p:nvSpPr>
        <p:spPr>
          <a:xfrm>
            <a:off x="6158147" y="1726788"/>
            <a:ext cx="5926388" cy="8925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2600" b="1" dirty="0">
                <a:solidFill>
                  <a:schemeClr val="accent6">
                    <a:lumMod val="50000"/>
                  </a:schemeClr>
                </a:solidFill>
                <a:latin typeface="楷体" panose="02010609060101010101" pitchFamily="49" charset="-122"/>
                <a:ea typeface="楷体" panose="02010609060101010101" pitchFamily="49" charset="-122"/>
                <a:sym typeface="+mn-ea"/>
              </a:rPr>
              <a:t>学问虽远在中国，亦当求之。—穆罕默德</a:t>
            </a:r>
          </a:p>
        </p:txBody>
      </p:sp>
      <p:sp>
        <p:nvSpPr>
          <p:cNvPr id="19" name="矩形 18"/>
          <p:cNvSpPr/>
          <p:nvPr/>
        </p:nvSpPr>
        <p:spPr>
          <a:xfrm>
            <a:off x="6158147" y="1192116"/>
            <a:ext cx="5946889" cy="4924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l">
              <a:buClrTx/>
              <a:buSzTx/>
              <a:buFontTx/>
            </a:pPr>
            <a:r>
              <a:rPr lang="zh-CN" altLang="en-US" sz="2600" b="1" dirty="0">
                <a:solidFill>
                  <a:schemeClr val="accent6">
                    <a:lumMod val="50000"/>
                  </a:schemeClr>
                </a:solidFill>
                <a:latin typeface="楷体" panose="02010609060101010101" pitchFamily="49" charset="-122"/>
                <a:ea typeface="楷体" panose="02010609060101010101" pitchFamily="49" charset="-122"/>
                <a:sym typeface="+mn-ea"/>
              </a:rPr>
              <a:t>人最美的装饰品是知识。—阿拉伯谚语</a:t>
            </a:r>
          </a:p>
        </p:txBody>
      </p:sp>
      <p:sp>
        <p:nvSpPr>
          <p:cNvPr id="13" name="文本框 12"/>
          <p:cNvSpPr txBox="1"/>
          <p:nvPr/>
        </p:nvSpPr>
        <p:spPr>
          <a:xfrm>
            <a:off x="0" y="31"/>
            <a:ext cx="12192000" cy="53276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一、</a:t>
            </a:r>
            <a:r>
              <a:rPr lang="zh-CN" altLang="en-US" sz="3200" b="1" dirty="0">
                <a:solidFill>
                  <a:srgbClr val="FFFF00"/>
                </a:solidFill>
                <a:latin typeface="黑体" panose="02010609060101010101" pitchFamily="49" charset="-122"/>
                <a:ea typeface="黑体" panose="02010609060101010101" pitchFamily="49" charset="-122"/>
                <a:sym typeface="+mn-ea"/>
              </a:rPr>
              <a:t>沟通东西方文明的使者</a:t>
            </a:r>
            <a:r>
              <a:rPr lang="en-US" altLang="zh-CN" sz="3200" b="1" dirty="0">
                <a:solidFill>
                  <a:srgbClr val="FFFF00"/>
                </a:solidFill>
                <a:latin typeface="黑体" panose="02010609060101010101" pitchFamily="49" charset="-122"/>
                <a:ea typeface="黑体" panose="02010609060101010101" pitchFamily="49" charset="-122"/>
                <a:sym typeface="+mn-ea"/>
              </a:rPr>
              <a:t>——</a:t>
            </a:r>
            <a:r>
              <a:rPr lang="zh-CN" altLang="en-US" sz="3200" b="1" dirty="0">
                <a:solidFill>
                  <a:srgbClr val="FFFF00"/>
                </a:solidFill>
                <a:latin typeface="黑体" panose="02010609060101010101" pitchFamily="49" charset="-122"/>
                <a:ea typeface="黑体" panose="02010609060101010101" pitchFamily="49" charset="-122"/>
                <a:sym typeface="+mn-ea"/>
              </a:rPr>
              <a:t>阿拉伯帝国</a:t>
            </a:r>
            <a:r>
              <a:rPr lang="zh-CN" altLang="en-US" sz="3200" b="1">
                <a:solidFill>
                  <a:srgbClr val="FFFF00"/>
                </a:solidFill>
                <a:latin typeface="华文新魏" pitchFamily="2" charset="-122"/>
                <a:ea typeface="华文新魏" pitchFamily="2" charset="-122"/>
                <a:cs typeface="Times New Roman" panose="02020603050405020304" pitchFamily="18" charset="0"/>
                <a:sym typeface="+mn-ea"/>
              </a:rPr>
              <a:t>（</a:t>
            </a:r>
            <a:r>
              <a:rPr lang="en-US" altLang="zh-CN" sz="3200" b="1">
                <a:solidFill>
                  <a:srgbClr val="FFFF00"/>
                </a:solidFill>
                <a:latin typeface="华文新魏" pitchFamily="2" charset="-122"/>
                <a:ea typeface="华文新魏" pitchFamily="2" charset="-122"/>
                <a:cs typeface="Times New Roman" panose="02020603050405020304" pitchFamily="18" charset="0"/>
                <a:sym typeface="+mn-ea"/>
              </a:rPr>
              <a:t>632-1258</a:t>
            </a:r>
            <a:r>
              <a:rPr lang="zh-CN" altLang="en-US" sz="3200" b="1">
                <a:solidFill>
                  <a:srgbClr val="FFFF00"/>
                </a:solidFill>
                <a:latin typeface="华文新魏" pitchFamily="2" charset="-122"/>
                <a:ea typeface="华文新魏" pitchFamily="2" charset="-122"/>
                <a:cs typeface="Times New Roman" panose="02020603050405020304" pitchFamily="18" charset="0"/>
                <a:sym typeface="+mn-ea"/>
              </a:rPr>
              <a:t>年）</a:t>
            </a:r>
            <a:endParaRPr lang="zh-CN" altLang="en-US" sz="3200" b="1" dirty="0">
              <a:solidFill>
                <a:srgbClr val="FFFF00"/>
              </a:solidFill>
              <a:effectLst/>
              <a:latin typeface="华文新魏" pitchFamily="2" charset="-122"/>
              <a:ea typeface="华文新魏" pitchFamily="2" charset="-122"/>
              <a:cs typeface="Times New Roman" panose="02020603050405020304" pitchFamily="18" charset="0"/>
              <a:sym typeface="+mn-ea"/>
            </a:endParaRPr>
          </a:p>
        </p:txBody>
      </p:sp>
      <p:sp>
        <p:nvSpPr>
          <p:cNvPr id="15" name="矩形 14"/>
          <p:cNvSpPr/>
          <p:nvPr/>
        </p:nvSpPr>
        <p:spPr>
          <a:xfrm>
            <a:off x="6178141" y="4117234"/>
            <a:ext cx="1201151" cy="892552"/>
          </a:xfrm>
          <a:prstGeom prst="rect">
            <a:avLst/>
          </a:prstGeom>
        </p:spPr>
        <p:txBody>
          <a:bodyPr wrap="square">
            <a:spAutoFit/>
          </a:bodyPr>
          <a:lstStyle/>
          <a:p>
            <a:pPr eaLnBrk="0" hangingPunct="0"/>
            <a:r>
              <a:rPr lang="zh-CN" altLang="en-US" sz="2600" dirty="0">
                <a:solidFill>
                  <a:srgbClr val="00B0F0"/>
                </a:solidFill>
                <a:latin typeface="黑体" panose="02010609060101010101" pitchFamily="49" charset="-122"/>
                <a:ea typeface="黑体" panose="02010609060101010101" pitchFamily="49" charset="-122"/>
              </a:rPr>
              <a:t>特点：</a:t>
            </a:r>
          </a:p>
          <a:p>
            <a:pPr eaLnBrk="0" hangingPunct="0"/>
            <a:r>
              <a:rPr lang="zh-CN" altLang="en-US" sz="2600" dirty="0">
                <a:solidFill>
                  <a:srgbClr val="00B0F0"/>
                </a:solidFill>
                <a:latin typeface="黑体" panose="02010609060101010101" pitchFamily="49" charset="-122"/>
                <a:ea typeface="黑体" panose="02010609060101010101" pitchFamily="49" charset="-122"/>
              </a:rPr>
              <a:t>原因：</a:t>
            </a:r>
          </a:p>
        </p:txBody>
      </p:sp>
      <p:sp>
        <p:nvSpPr>
          <p:cNvPr id="20" name="文本框 19"/>
          <p:cNvSpPr txBox="1"/>
          <p:nvPr/>
        </p:nvSpPr>
        <p:spPr>
          <a:xfrm>
            <a:off x="7121982" y="4132365"/>
            <a:ext cx="4519186" cy="492443"/>
          </a:xfrm>
          <a:prstGeom prst="rect">
            <a:avLst/>
          </a:prstGeom>
          <a:noFill/>
        </p:spPr>
        <p:txBody>
          <a:bodyPr wrap="none" rtlCol="0" anchor="t">
            <a:spAutoFit/>
          </a:bodyPr>
          <a:lstStyle/>
          <a:p>
            <a:pPr eaLnBrk="0" hangingPunct="0"/>
            <a:r>
              <a:rPr lang="zh-CN" altLang="en-US" sz="2600" dirty="0">
                <a:solidFill>
                  <a:srgbClr val="FF0000"/>
                </a:solidFill>
                <a:latin typeface="黑体" panose="02010609060101010101" pitchFamily="49" charset="-122"/>
                <a:ea typeface="黑体" panose="02010609060101010101" pitchFamily="49" charset="-122"/>
                <a:sym typeface="+mn-ea"/>
              </a:rPr>
              <a:t>开放性；包容性；多元性等。</a:t>
            </a:r>
          </a:p>
        </p:txBody>
      </p:sp>
      <p:sp>
        <p:nvSpPr>
          <p:cNvPr id="21" name="文本框 20"/>
          <p:cNvSpPr txBox="1"/>
          <p:nvPr/>
        </p:nvSpPr>
        <p:spPr>
          <a:xfrm>
            <a:off x="6126959" y="4496932"/>
            <a:ext cx="5837180" cy="2092881"/>
          </a:xfrm>
          <a:prstGeom prst="rect">
            <a:avLst/>
          </a:prstGeom>
          <a:noFill/>
        </p:spPr>
        <p:txBody>
          <a:bodyPr wrap="square" rtlCol="0" anchor="t">
            <a:spAutoFit/>
          </a:bodyPr>
          <a:lstStyle/>
          <a:p>
            <a:pPr eaLnBrk="0" hangingPunct="0"/>
            <a:r>
              <a:rPr lang="en-US" altLang="zh-CN" sz="2400" dirty="0">
                <a:solidFill>
                  <a:srgbClr val="FF0000"/>
                </a:solidFill>
                <a:latin typeface="黑体" panose="02010609060101010101" pitchFamily="49" charset="-122"/>
                <a:ea typeface="黑体" panose="02010609060101010101" pitchFamily="49" charset="-122"/>
                <a:sym typeface="+mn-ea"/>
              </a:rPr>
              <a:t>      </a:t>
            </a:r>
            <a:r>
              <a:rPr lang="zh-CN" altLang="en-US" sz="2600" dirty="0">
                <a:solidFill>
                  <a:schemeClr val="tx1">
                    <a:lumMod val="75000"/>
                    <a:lumOff val="25000"/>
                  </a:schemeClr>
                </a:solidFill>
                <a:latin typeface="黑体" panose="02010609060101010101" pitchFamily="49" charset="-122"/>
                <a:ea typeface="黑体" panose="02010609060101010101" pitchFamily="49" charset="-122"/>
                <a:sym typeface="+mn-ea"/>
              </a:rPr>
              <a:t>①政治稳定，经济繁荣，统治者重视知识，招揽优秀人才。</a:t>
            </a:r>
            <a:r>
              <a:rPr lang="en-US" altLang="zh-CN" sz="2600" dirty="0">
                <a:solidFill>
                  <a:schemeClr val="tx1">
                    <a:lumMod val="75000"/>
                    <a:lumOff val="25000"/>
                  </a:schemeClr>
                </a:solidFill>
                <a:latin typeface="黑体" panose="02010609060101010101" pitchFamily="49" charset="-122"/>
                <a:ea typeface="黑体" panose="02010609060101010101" pitchFamily="49" charset="-122"/>
                <a:sym typeface="+mn-ea"/>
              </a:rPr>
              <a:t> </a:t>
            </a:r>
            <a:r>
              <a:rPr lang="zh-CN" altLang="en-US" sz="2600" dirty="0">
                <a:solidFill>
                  <a:schemeClr val="tx1">
                    <a:lumMod val="75000"/>
                    <a:lumOff val="25000"/>
                  </a:schemeClr>
                </a:solidFill>
                <a:latin typeface="黑体" panose="02010609060101010101" pitchFamily="49" charset="-122"/>
                <a:ea typeface="黑体" panose="02010609060101010101" pitchFamily="49" charset="-122"/>
                <a:sym typeface="+mn-ea"/>
              </a:rPr>
              <a:t>②开放宽容的态度；③地处欧、亚、非洲交界处，东西方文化在此交汇，阿拉伯人不断吸收并加以创造改进。</a:t>
            </a:r>
          </a:p>
        </p:txBody>
      </p:sp>
      <p:sp>
        <p:nvSpPr>
          <p:cNvPr id="24" name="文本框 23">
            <a:extLst>
              <a:ext uri="{FF2B5EF4-FFF2-40B4-BE49-F238E27FC236}">
                <a16:creationId xmlns:a16="http://schemas.microsoft.com/office/drawing/2014/main" xmlns="" id="{320B4D13-9DD2-4A39-970E-2B6562CA1B8B}"/>
              </a:ext>
            </a:extLst>
          </p:cNvPr>
          <p:cNvSpPr txBox="1"/>
          <p:nvPr/>
        </p:nvSpPr>
        <p:spPr>
          <a:xfrm>
            <a:off x="50365" y="5701122"/>
            <a:ext cx="5946889" cy="892552"/>
          </a:xfrm>
          <a:prstGeom prst="rect">
            <a:avLst/>
          </a:prstGeom>
          <a:noFill/>
          <a:ln>
            <a:solidFill>
              <a:srgbClr val="FF0000"/>
            </a:solidFill>
          </a:ln>
        </p:spPr>
        <p:txBody>
          <a:bodyPr wrap="square">
            <a:spAutoFit/>
          </a:bodyPr>
          <a:lstStyle/>
          <a:p>
            <a:r>
              <a:rPr lang="zh-CN" altLang="en-US" sz="2600" dirty="0"/>
              <a:t>阅读课本</a:t>
            </a:r>
            <a:r>
              <a:rPr lang="en-US" altLang="zh-CN" sz="2600" dirty="0"/>
              <a:t>23</a:t>
            </a:r>
            <a:r>
              <a:rPr lang="zh-CN" altLang="en-US" sz="2600" dirty="0"/>
              <a:t>页</a:t>
            </a:r>
            <a:r>
              <a:rPr lang="en-US" altLang="zh-CN" sz="2600" dirty="0"/>
              <a:t>《</a:t>
            </a:r>
            <a:r>
              <a:rPr lang="zh-CN" altLang="en-US" sz="2600" dirty="0"/>
              <a:t>学思之窗</a:t>
            </a:r>
            <a:r>
              <a:rPr lang="en-US" altLang="zh-CN" sz="2600" dirty="0"/>
              <a:t>》</a:t>
            </a:r>
            <a:r>
              <a:rPr lang="zh-CN" altLang="en-US" sz="2600" dirty="0"/>
              <a:t>说说阿拉伯经济发展特点。 </a:t>
            </a:r>
          </a:p>
        </p:txBody>
      </p:sp>
      <p:sp>
        <p:nvSpPr>
          <p:cNvPr id="25" name="文本框 24">
            <a:extLst>
              <a:ext uri="{FF2B5EF4-FFF2-40B4-BE49-F238E27FC236}">
                <a16:creationId xmlns:a16="http://schemas.microsoft.com/office/drawing/2014/main" xmlns="" id="{CCA78FF9-B134-43A7-A23D-E7D03D8C9D76}"/>
              </a:ext>
            </a:extLst>
          </p:cNvPr>
          <p:cNvSpPr txBox="1"/>
          <p:nvPr/>
        </p:nvSpPr>
        <p:spPr>
          <a:xfrm>
            <a:off x="6158147" y="2678496"/>
            <a:ext cx="5946889" cy="1292662"/>
          </a:xfrm>
          <a:prstGeom prst="rect">
            <a:avLst/>
          </a:prstGeom>
          <a:noFill/>
          <a:ln>
            <a:solidFill>
              <a:srgbClr val="FF0000"/>
            </a:solidFill>
          </a:ln>
        </p:spPr>
        <p:txBody>
          <a:bodyPr wrap="square">
            <a:spAutoFit/>
          </a:bodyPr>
          <a:lstStyle/>
          <a:p>
            <a:r>
              <a:rPr lang="zh-CN" altLang="en-US" sz="2600" dirty="0"/>
              <a:t>阅读材料并结合阿拉伯文化成就、概括阿拉伯文化的特点并分析阿拉伯文化繁荣的原因。 </a:t>
            </a:r>
          </a:p>
        </p:txBody>
      </p:sp>
      <p:sp>
        <p:nvSpPr>
          <p:cNvPr id="26" name="文本框 25">
            <a:extLst>
              <a:ext uri="{FF2B5EF4-FFF2-40B4-BE49-F238E27FC236}">
                <a16:creationId xmlns:a16="http://schemas.microsoft.com/office/drawing/2014/main" xmlns="" id="{5D8B604B-B955-4A9E-BFE8-0E19310911CB}"/>
              </a:ext>
            </a:extLst>
          </p:cNvPr>
          <p:cNvSpPr txBox="1"/>
          <p:nvPr/>
        </p:nvSpPr>
        <p:spPr>
          <a:xfrm>
            <a:off x="2923504" y="3324827"/>
            <a:ext cx="6323526" cy="369332"/>
          </a:xfrm>
          <a:prstGeom prst="rect">
            <a:avLst/>
          </a:prstGeom>
          <a:noFill/>
        </p:spPr>
        <p:txBody>
          <a:bodyPr wrap="square">
            <a:spAutoFit/>
          </a:bodyPr>
          <a:lstStyle/>
          <a:p>
            <a:r>
              <a:rPr lang="en-US" altLang="zh-CN" sz="1800" dirty="0">
                <a:solidFill>
                  <a:srgbClr val="FF0000"/>
                </a:solidFill>
                <a:latin typeface="黑体" panose="02010609060101010101" pitchFamily="49" charset="-122"/>
                <a:ea typeface="黑体" panose="02010609060101010101" pitchFamily="49" charset="-122"/>
                <a:sym typeface="+mn-ea"/>
              </a:rPr>
              <a:t> </a:t>
            </a:r>
            <a:endParaRPr lang="zh-CN" alt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57" dur="500"/>
                                        <p:tgtEl>
                                          <p:spTgt spid="1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8" grpId="0" bldLvl="0" animBg="1"/>
      <p:bldP spid="19" grpId="0" bldLvl="0" animBg="1"/>
      <p:bldP spid="20" grpId="0"/>
      <p:bldP spid="21" grpId="0"/>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3" cstate="print"/>
          <a:srcRect/>
          <a:stretch>
            <a:fillRect/>
          </a:stretch>
        </p:blipFill>
        <p:spPr bwMode="auto">
          <a:xfrm>
            <a:off x="1" y="1588655"/>
            <a:ext cx="6066108" cy="2376664"/>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8" name="矩形 7"/>
          <p:cNvSpPr>
            <a:spLocks noChangeArrowheads="1"/>
          </p:cNvSpPr>
          <p:nvPr/>
        </p:nvSpPr>
        <p:spPr bwMode="auto">
          <a:xfrm>
            <a:off x="1" y="4005999"/>
            <a:ext cx="6096000" cy="1200329"/>
          </a:xfrm>
          <a:prstGeom prst="rect">
            <a:avLst/>
          </a:prstGeom>
          <a:solidFill>
            <a:srgbClr val="793738"/>
          </a:solidFill>
          <a:ln w="9525">
            <a:noFill/>
            <a:miter lim="800000"/>
          </a:ln>
        </p:spPr>
        <p:txBody>
          <a:bodyPr wrap="square">
            <a:spAutoFit/>
          </a:bodyPr>
          <a:lstStyle/>
          <a:p>
            <a:pPr eaLnBrk="0" hangingPunct="0"/>
            <a:r>
              <a:rPr lang="zh-CN" altLang="en-US" sz="2400" b="1" dirty="0">
                <a:solidFill>
                  <a:srgbClr val="FFFFFF"/>
                </a:solidFill>
                <a:latin typeface="黑体" panose="02010609060101010101" pitchFamily="49" charset="-122"/>
                <a:ea typeface="黑体" panose="02010609060101010101" pitchFamily="49" charset="-122"/>
              </a:rPr>
              <a:t>阿拉伯帝国利用优越的地理位置，成为世界各地商品的</a:t>
            </a:r>
            <a:r>
              <a:rPr lang="zh-CN" altLang="en-US" sz="2400" b="1" dirty="0">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rPr>
              <a:t>中转站</a:t>
            </a:r>
            <a:r>
              <a:rPr lang="zh-CN" altLang="en-US" sz="2400" b="1" dirty="0">
                <a:solidFill>
                  <a:srgbClr val="FFFFFF"/>
                </a:solidFill>
                <a:latin typeface="黑体" panose="02010609060101010101" pitchFamily="49" charset="-122"/>
                <a:ea typeface="黑体" panose="02010609060101010101" pitchFamily="49" charset="-122"/>
              </a:rPr>
              <a:t>，推动了世界贸易的发展和文化的交流与传播。</a:t>
            </a:r>
          </a:p>
        </p:txBody>
      </p:sp>
      <p:sp>
        <p:nvSpPr>
          <p:cNvPr id="10" name="AutoShape 6"/>
          <p:cNvSpPr>
            <a:spLocks noChangeArrowheads="1"/>
          </p:cNvSpPr>
          <p:nvPr/>
        </p:nvSpPr>
        <p:spPr bwMode="gray">
          <a:xfrm>
            <a:off x="10729650" y="583848"/>
            <a:ext cx="1401591" cy="382068"/>
          </a:xfrm>
          <a:prstGeom prst="roundRect">
            <a:avLst>
              <a:gd name="adj" fmla="val 50000"/>
            </a:avLst>
          </a:prstGeom>
          <a:solidFill>
            <a:srgbClr val="92D050"/>
          </a:solidFill>
          <a:ln w="38100" algn="ctr">
            <a:solidFill>
              <a:srgbClr val="FFFFFF"/>
            </a:solidFill>
            <a:round/>
          </a:ln>
          <a:effectLst>
            <a:outerShdw dist="63500" dir="3187806" algn="ctr" rotWithShape="0">
              <a:srgbClr val="001D3A"/>
            </a:outerShdw>
          </a:effectLst>
        </p:spPr>
        <p:txBody>
          <a:bodyPr wrap="none" anchor="ctr"/>
          <a:lstStyle/>
          <a:p>
            <a:pPr algn="ctr" eaLnBrk="0" hangingPunct="0">
              <a:defRPr/>
            </a:pPr>
            <a:r>
              <a:rPr lang="zh-CN" altLang="en-US" sz="2400" b="1" dirty="0">
                <a:solidFill>
                  <a:srgbClr val="FF0000"/>
                </a:solidFill>
              </a:rPr>
              <a:t>合作探究</a:t>
            </a:r>
            <a:r>
              <a:rPr lang="en-US" altLang="zh-CN" sz="2400" b="1" dirty="0">
                <a:solidFill>
                  <a:srgbClr val="FF0000"/>
                </a:solidFill>
              </a:rPr>
              <a:t>1</a:t>
            </a:r>
          </a:p>
        </p:txBody>
      </p:sp>
      <p:sp>
        <p:nvSpPr>
          <p:cNvPr id="14" name="Text Box 5"/>
          <p:cNvSpPr txBox="1">
            <a:spLocks noChangeArrowheads="1"/>
          </p:cNvSpPr>
          <p:nvPr/>
        </p:nvSpPr>
        <p:spPr bwMode="gray">
          <a:xfrm>
            <a:off x="1" y="567448"/>
            <a:ext cx="6096000" cy="954107"/>
          </a:xfrm>
          <a:prstGeom prst="rect">
            <a:avLst/>
          </a:prstGeom>
          <a:solidFill>
            <a:srgbClr val="660066"/>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4"/>
          </a:fillRef>
          <a:effectRef idx="1">
            <a:schemeClr val="accent4"/>
          </a:effectRef>
          <a:fontRef idx="minor">
            <a:schemeClr val="lt1"/>
          </a:fontRef>
        </p:style>
        <p:txBody>
          <a:bodyPr wrap="square">
            <a:spAutoFit/>
          </a:bodyPr>
          <a:lstStyle>
            <a:defPPr>
              <a:defRPr lang="zh-CN"/>
            </a:defPPr>
            <a:lvl1pPr eaLnBrk="0" hangingPunct="0">
              <a:defRPr sz="2600" b="1" kern="0">
                <a:solidFill>
                  <a:schemeClr val="bg1"/>
                </a:solidFill>
                <a:latin typeface="宋体" panose="02010600030101010101" pitchFamily="2" charset="-122"/>
                <a:ea typeface="宋体" panose="02010600030101010101" pitchFamily="2" charset="-122"/>
                <a:cs typeface="Times New Roman" panose="02020603050405020304" pitchFamily="18" charset="0"/>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a:t>阅读课本</a:t>
            </a:r>
            <a:r>
              <a:rPr lang="en-US" altLang="zh-CN" dirty="0"/>
              <a:t>23</a:t>
            </a:r>
            <a:r>
              <a:rPr lang="zh-CN" altLang="en-US" dirty="0"/>
              <a:t>页学思之窗，说说帝国在沟通世界贸易中的地位，</a:t>
            </a:r>
            <a:r>
              <a:rPr lang="zh-CN" altLang="en-US"/>
              <a:t>并举例说明</a:t>
            </a:r>
            <a:endParaRPr lang="en-US" altLang="zh-CN" dirty="0"/>
          </a:p>
        </p:txBody>
      </p:sp>
      <p:sp>
        <p:nvSpPr>
          <p:cNvPr id="13" name="文本框 12"/>
          <p:cNvSpPr txBox="1"/>
          <p:nvPr/>
        </p:nvSpPr>
        <p:spPr>
          <a:xfrm>
            <a:off x="0" y="-3071"/>
            <a:ext cx="12192000" cy="53276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432" tIns="45718" rIns="91432" bIns="45718">
            <a:spAutoFit/>
          </a:bodyPr>
          <a:lstStyle/>
          <a:p>
            <a:pPr defTabSz="1219200" eaLnBrk="0" fontAlgn="base" hangingPunct="0">
              <a:lnSpc>
                <a:spcPct val="90000"/>
              </a:lnSpc>
              <a:spcBef>
                <a:spcPts val="1115"/>
              </a:spcBef>
              <a:spcAft>
                <a:spcPct val="0"/>
              </a:spcAft>
              <a:defRPr/>
            </a:pPr>
            <a:r>
              <a:rPr lang="zh-CN" altLang="en-US" sz="3200" b="1" dirty="0">
                <a:solidFill>
                  <a:srgbClr val="FFFF00"/>
                </a:solidFill>
                <a:latin typeface="黑体" panose="02010609060101010101" pitchFamily="49" charset="-122"/>
                <a:ea typeface="黑体" panose="02010609060101010101" pitchFamily="49" charset="-122"/>
                <a:cs typeface="楷体" panose="02010609060101010101" pitchFamily="49" charset="-122"/>
              </a:rPr>
              <a:t>一、</a:t>
            </a:r>
            <a:r>
              <a:rPr lang="zh-CN" altLang="en-US" sz="3200" b="1" dirty="0">
                <a:solidFill>
                  <a:srgbClr val="FFFF00"/>
                </a:solidFill>
                <a:latin typeface="黑体" panose="02010609060101010101" pitchFamily="49" charset="-122"/>
                <a:ea typeface="黑体" panose="02010609060101010101" pitchFamily="49" charset="-122"/>
                <a:sym typeface="+mn-ea"/>
              </a:rPr>
              <a:t>沟通东西方文明的使者</a:t>
            </a:r>
            <a:r>
              <a:rPr lang="en-US" altLang="zh-CN" sz="3200" b="1" dirty="0">
                <a:solidFill>
                  <a:srgbClr val="FFFF00"/>
                </a:solidFill>
                <a:latin typeface="黑体" panose="02010609060101010101" pitchFamily="49" charset="-122"/>
                <a:ea typeface="黑体" panose="02010609060101010101" pitchFamily="49" charset="-122"/>
                <a:sym typeface="+mn-ea"/>
              </a:rPr>
              <a:t>——</a:t>
            </a:r>
            <a:r>
              <a:rPr lang="zh-CN" altLang="en-US" sz="3200" b="1" dirty="0">
                <a:solidFill>
                  <a:srgbClr val="FFFF00"/>
                </a:solidFill>
                <a:latin typeface="黑体" panose="02010609060101010101" pitchFamily="49" charset="-122"/>
                <a:ea typeface="黑体" panose="02010609060101010101" pitchFamily="49" charset="-122"/>
                <a:sym typeface="+mn-ea"/>
              </a:rPr>
              <a:t>阿拉伯帝国</a:t>
            </a:r>
            <a:r>
              <a:rPr lang="zh-CN" altLang="en-US" sz="3200" b="1">
                <a:solidFill>
                  <a:srgbClr val="FFFF00"/>
                </a:solidFill>
                <a:latin typeface="华文新魏" pitchFamily="2" charset="-122"/>
                <a:ea typeface="华文新魏" pitchFamily="2" charset="-122"/>
                <a:cs typeface="Times New Roman" panose="02020603050405020304" pitchFamily="18" charset="0"/>
                <a:sym typeface="+mn-ea"/>
              </a:rPr>
              <a:t>（</a:t>
            </a:r>
            <a:r>
              <a:rPr lang="en-US" altLang="zh-CN" sz="3200" b="1">
                <a:solidFill>
                  <a:srgbClr val="FFFF00"/>
                </a:solidFill>
                <a:latin typeface="华文新魏" pitchFamily="2" charset="-122"/>
                <a:ea typeface="华文新魏" pitchFamily="2" charset="-122"/>
                <a:cs typeface="Times New Roman" panose="02020603050405020304" pitchFamily="18" charset="0"/>
                <a:sym typeface="+mn-ea"/>
              </a:rPr>
              <a:t>632-1258</a:t>
            </a:r>
            <a:r>
              <a:rPr lang="zh-CN" altLang="en-US" sz="3200" b="1">
                <a:solidFill>
                  <a:srgbClr val="FFFF00"/>
                </a:solidFill>
                <a:latin typeface="华文新魏" pitchFamily="2" charset="-122"/>
                <a:ea typeface="华文新魏" pitchFamily="2" charset="-122"/>
                <a:cs typeface="Times New Roman" panose="02020603050405020304" pitchFamily="18" charset="0"/>
                <a:sym typeface="+mn-ea"/>
              </a:rPr>
              <a:t>年）</a:t>
            </a:r>
            <a:endParaRPr lang="zh-CN" altLang="en-US" sz="3200" b="1" dirty="0">
              <a:solidFill>
                <a:srgbClr val="FFFF00"/>
              </a:solidFill>
              <a:effectLst/>
              <a:latin typeface="华文新魏" pitchFamily="2" charset="-122"/>
              <a:ea typeface="华文新魏" pitchFamily="2" charset="-122"/>
              <a:cs typeface="Times New Roman" panose="02020603050405020304" pitchFamily="18" charset="0"/>
              <a:sym typeface="+mn-ea"/>
            </a:endParaRPr>
          </a:p>
        </p:txBody>
      </p:sp>
      <p:sp>
        <p:nvSpPr>
          <p:cNvPr id="20" name="椭圆 19"/>
          <p:cNvSpPr/>
          <p:nvPr/>
        </p:nvSpPr>
        <p:spPr>
          <a:xfrm>
            <a:off x="60759" y="5178883"/>
            <a:ext cx="443694" cy="8355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zh-CN" altLang="en-US" sz="2600" b="1" dirty="0"/>
              <a:t>中国</a:t>
            </a:r>
          </a:p>
        </p:txBody>
      </p:sp>
      <p:sp>
        <p:nvSpPr>
          <p:cNvPr id="21" name="椭圆 20"/>
          <p:cNvSpPr/>
          <p:nvPr/>
        </p:nvSpPr>
        <p:spPr>
          <a:xfrm>
            <a:off x="60759" y="6035607"/>
            <a:ext cx="443693" cy="8223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zh-CN" altLang="en-US" sz="2600" b="1" dirty="0"/>
              <a:t>印度</a:t>
            </a:r>
          </a:p>
        </p:txBody>
      </p:sp>
      <p:sp>
        <p:nvSpPr>
          <p:cNvPr id="22" name="流程图: 可选过程 21"/>
          <p:cNvSpPr/>
          <p:nvPr/>
        </p:nvSpPr>
        <p:spPr>
          <a:xfrm>
            <a:off x="504454" y="5183792"/>
            <a:ext cx="4028910" cy="36353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fontAlgn="auto">
              <a:lnSpc>
                <a:spcPct val="100000"/>
              </a:lnSpc>
            </a:pPr>
            <a:r>
              <a:rPr lang="en-US" altLang="zh-CN" sz="2800" dirty="0">
                <a:solidFill>
                  <a:srgbClr val="0000FF"/>
                </a:solidFill>
              </a:rPr>
              <a:t> </a:t>
            </a:r>
            <a:r>
              <a:rPr lang="zh-CN" altLang="en-US" sz="2600" dirty="0">
                <a:solidFill>
                  <a:srgbClr val="0000FF"/>
                </a:solidFill>
              </a:rPr>
              <a:t>造纸术、指南针，火药等</a:t>
            </a:r>
          </a:p>
        </p:txBody>
      </p:sp>
      <p:sp>
        <p:nvSpPr>
          <p:cNvPr id="23" name="流程图: 可选过程 22"/>
          <p:cNvSpPr/>
          <p:nvPr/>
        </p:nvSpPr>
        <p:spPr>
          <a:xfrm>
            <a:off x="789074" y="5792551"/>
            <a:ext cx="2584450" cy="447491"/>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zh-CN" altLang="en-US" sz="2800" dirty="0">
                <a:solidFill>
                  <a:srgbClr val="0000FF"/>
                </a:solidFill>
              </a:rPr>
              <a:t>棉花、食糖等</a:t>
            </a:r>
          </a:p>
        </p:txBody>
      </p:sp>
      <p:sp>
        <p:nvSpPr>
          <p:cNvPr id="24" name="椭圆 23"/>
          <p:cNvSpPr/>
          <p:nvPr/>
        </p:nvSpPr>
        <p:spPr>
          <a:xfrm>
            <a:off x="4999226" y="5648666"/>
            <a:ext cx="497717" cy="7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zh-CN" altLang="en-US" sz="2600" b="1"/>
              <a:t>欧</a:t>
            </a:r>
            <a:endParaRPr lang="en-US" altLang="zh-CN" sz="2600" b="1" dirty="0"/>
          </a:p>
          <a:p>
            <a:pPr algn="ctr"/>
            <a:r>
              <a:rPr lang="zh-CN" altLang="en-US" sz="2600" b="1" dirty="0"/>
              <a:t>洲</a:t>
            </a:r>
          </a:p>
        </p:txBody>
      </p:sp>
      <p:grpSp>
        <p:nvGrpSpPr>
          <p:cNvPr id="25" name="组合 13"/>
          <p:cNvGrpSpPr/>
          <p:nvPr/>
        </p:nvGrpSpPr>
        <p:grpSpPr>
          <a:xfrm>
            <a:off x="581122" y="5545913"/>
            <a:ext cx="4466642" cy="937042"/>
            <a:chOff x="3015127" y="3400283"/>
            <a:chExt cx="4466642" cy="1249388"/>
          </a:xfrm>
        </p:grpSpPr>
        <p:sp>
          <p:nvSpPr>
            <p:cNvPr id="26" name="右箭头 10"/>
            <p:cNvSpPr/>
            <p:nvPr/>
          </p:nvSpPr>
          <p:spPr>
            <a:xfrm>
              <a:off x="3015127" y="3400283"/>
              <a:ext cx="4418104" cy="35719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p>
          </p:txBody>
        </p:sp>
        <p:sp>
          <p:nvSpPr>
            <p:cNvPr id="27" name="右箭头 26"/>
            <p:cNvSpPr/>
            <p:nvPr/>
          </p:nvSpPr>
          <p:spPr>
            <a:xfrm>
              <a:off x="3022137" y="4292481"/>
              <a:ext cx="4459632" cy="35719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p>
          </p:txBody>
        </p:sp>
      </p:grpSp>
      <p:sp>
        <p:nvSpPr>
          <p:cNvPr id="29" name="文本框 28"/>
          <p:cNvSpPr txBox="1"/>
          <p:nvPr/>
        </p:nvSpPr>
        <p:spPr>
          <a:xfrm>
            <a:off x="4361173" y="5500762"/>
            <a:ext cx="497717" cy="923328"/>
          </a:xfrm>
          <a:prstGeom prst="rect">
            <a:avLst/>
          </a:prstGeom>
          <a:noFill/>
          <a:ln>
            <a:solidFill>
              <a:srgbClr val="7030A0"/>
            </a:solidFill>
          </a:ln>
        </p:spPr>
        <p:txBody>
          <a:bodyPr wrap="square" lIns="121917" tIns="60959" rIns="121917" bIns="60959" rtlCol="0" anchor="t">
            <a:spAutoFit/>
            <a:scene3d>
              <a:camera prst="orthographicFront"/>
              <a:lightRig rig="threePt" dir="t"/>
            </a:scene3d>
          </a:bodyPr>
          <a:lstStyle/>
          <a:p>
            <a:pPr algn="dist"/>
            <a:r>
              <a:rPr lang="zh-CN" altLang="en-US" sz="2600" dirty="0">
                <a:solidFill>
                  <a:srgbClr val="7030A0"/>
                </a:solidFill>
                <a:effectLst>
                  <a:outerShdw blurRad="38100" dist="19050" dir="2700000" algn="tl" rotWithShape="0">
                    <a:schemeClr val="dk1">
                      <a:alpha val="40000"/>
                    </a:schemeClr>
                  </a:outerShdw>
                </a:effectLst>
                <a:latin typeface="方正兰亭粗黑_GBK" panose="02000000000000000000" charset="-122"/>
                <a:ea typeface="方正兰亭粗黑_GBK" panose="02000000000000000000" charset="-122"/>
              </a:rPr>
              <a:t>传播</a:t>
            </a:r>
          </a:p>
        </p:txBody>
      </p:sp>
      <p:sp>
        <p:nvSpPr>
          <p:cNvPr id="30" name="矩形 29"/>
          <p:cNvSpPr/>
          <p:nvPr/>
        </p:nvSpPr>
        <p:spPr>
          <a:xfrm>
            <a:off x="0" y="1570408"/>
            <a:ext cx="3861435" cy="523218"/>
          </a:xfrm>
          <a:prstGeom prst="rect">
            <a:avLst/>
          </a:prstGeom>
        </p:spPr>
        <p:style>
          <a:lnRef idx="3">
            <a:schemeClr val="lt1"/>
          </a:lnRef>
          <a:fillRef idx="1">
            <a:schemeClr val="accent6"/>
          </a:fillRef>
          <a:effectRef idx="1">
            <a:schemeClr val="accent6"/>
          </a:effectRef>
          <a:fontRef idx="minor">
            <a:schemeClr val="lt1"/>
          </a:fontRef>
        </p:style>
        <p:txBody>
          <a:bodyPr wrap="square" lIns="121917" tIns="60959" rIns="121917" bIns="60959">
            <a:spAutoFit/>
          </a:bodyPr>
          <a:lstStyle/>
          <a:p>
            <a:pPr algn="ctr"/>
            <a:r>
              <a:rPr lang="zh-CN" altLang="en-US" sz="2600" b="1" dirty="0">
                <a:latin typeface="微软雅黑" panose="020B0503020204020204" pitchFamily="34" charset="-122"/>
                <a:ea typeface="微软雅黑" panose="020B0503020204020204" pitchFamily="34" charset="-122"/>
                <a:sym typeface="+mn-ea"/>
              </a:rPr>
              <a:t>沟通东西方文明的使者</a:t>
            </a:r>
            <a:endParaRPr lang="zh-CN" altLang="en-US" sz="2600" b="1" dirty="0">
              <a:solidFill>
                <a:srgbClr val="FF0000"/>
              </a:solidFill>
              <a:latin typeface="楷体" panose="02010609060101010101" pitchFamily="49" charset="-122"/>
              <a:ea typeface="楷体" panose="02010609060101010101" pitchFamily="49" charset="-122"/>
              <a:sym typeface="+mn-ea"/>
            </a:endParaRPr>
          </a:p>
        </p:txBody>
      </p:sp>
      <p:graphicFrame>
        <p:nvGraphicFramePr>
          <p:cNvPr id="31" name="对象 30">
            <a:extLst>
              <a:ext uri="{FF2B5EF4-FFF2-40B4-BE49-F238E27FC236}">
                <a16:creationId xmlns:a16="http://schemas.microsoft.com/office/drawing/2014/main" xmlns="" id="{73C08946-E1D3-49DC-BC9C-79C2C1F7A622}"/>
              </a:ext>
            </a:extLst>
          </p:cNvPr>
          <p:cNvGraphicFramePr>
            <a:graphicFrameLocks noChangeAspect="1"/>
          </p:cNvGraphicFramePr>
          <p:nvPr>
            <p:extLst>
              <p:ext uri="{D42A27DB-BD31-4B8C-83A1-F6EECF244321}">
                <p14:modId xmlns:p14="http://schemas.microsoft.com/office/powerpoint/2010/main" xmlns="" val="434777699"/>
              </p:ext>
            </p:extLst>
          </p:nvPr>
        </p:nvGraphicFramePr>
        <p:xfrm>
          <a:off x="6123768" y="965916"/>
          <a:ext cx="6007473" cy="4559121"/>
        </p:xfrm>
        <a:graphic>
          <a:graphicData uri="http://schemas.openxmlformats.org/presentationml/2006/ole">
            <p:oleObj spid="_x0000_s2083" r:id="rId4" imgW="10675519" imgH="5764680" progId="">
              <p:embed/>
            </p:oleObj>
          </a:graphicData>
        </a:graphic>
      </p:graphicFrame>
      <p:pic>
        <p:nvPicPr>
          <p:cNvPr id="32" name="图片 31">
            <a:extLst>
              <a:ext uri="{FF2B5EF4-FFF2-40B4-BE49-F238E27FC236}">
                <a16:creationId xmlns:a16="http://schemas.microsoft.com/office/drawing/2014/main" xmlns="" id="{DCEE1668-00BF-4476-98C1-7954CE715FE5}"/>
              </a:ext>
            </a:extLst>
          </p:cNvPr>
          <p:cNvPicPr>
            <a:picLocks noChangeAspect="1"/>
          </p:cNvPicPr>
          <p:nvPr/>
        </p:nvPicPr>
        <p:blipFill>
          <a:blip r:embed="rId5" cstate="print"/>
          <a:stretch>
            <a:fillRect/>
          </a:stretch>
        </p:blipFill>
        <p:spPr>
          <a:xfrm>
            <a:off x="7917153" y="5365562"/>
            <a:ext cx="3062126" cy="12284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49387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ox(in)">
                                      <p:cBhvr>
                                        <p:cTn id="16" dur="500"/>
                                        <p:tgtEl>
                                          <p:spTgt spid="20"/>
                                        </p:tgtEl>
                                      </p:cBhvr>
                                    </p:animEffect>
                                  </p:childTnLst>
                                </p:cTn>
                              </p:par>
                            </p:childTnLst>
                          </p:cTn>
                        </p:par>
                        <p:par>
                          <p:cTn id="17" fill="hold">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trips(downRight)">
                                      <p:cBhvr>
                                        <p:cTn id="20" dur="500"/>
                                        <p:tgtEl>
                                          <p:spTgt spid="22"/>
                                        </p:tgtEl>
                                      </p:cBhvr>
                                    </p:animEffect>
                                  </p:childTnLst>
                                </p:cTn>
                              </p:par>
                            </p:childTnLst>
                          </p:cTn>
                        </p:par>
                        <p:par>
                          <p:cTn id="21" fill="hold">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ox(in)">
                                      <p:cBhvr>
                                        <p:cTn id="24" dur="500"/>
                                        <p:tgtEl>
                                          <p:spTgt spid="21"/>
                                        </p:tgtEl>
                                      </p:cBhvr>
                                    </p:animEffect>
                                  </p:childTnLst>
                                </p:cTn>
                              </p:par>
                            </p:childTnLst>
                          </p:cTn>
                        </p:par>
                        <p:par>
                          <p:cTn id="25" fill="hold">
                            <p:stCondLst>
                              <p:cond delay="1500"/>
                            </p:stCondLst>
                            <p:childTnLst>
                              <p:par>
                                <p:cTn id="26" presetID="18" presetClass="entr" presetSubtype="6"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strips(downRigh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inVertic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0" grpId="0" bldLvl="0" animBg="1"/>
      <p:bldP spid="21" grpId="0" bldLvl="0" animBg="1"/>
      <p:bldP spid="22" grpId="0" bldLvl="0" animBg="1"/>
      <p:bldP spid="23" grpId="0" bldLvl="0" animBg="1"/>
      <p:bldP spid="24" grpId="0" bldLvl="0" animBg="1"/>
      <p:bldP spid="29" grpId="0" animBg="1"/>
      <p:bldP spid="30"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00,&quot;width&quot;:1000}"/>
  <p:tag name="KSO_WM_SCREEN_THEME_FLAG" val="E65X3EXwAa0PnJeMjCGt8h7gtzI0bHBYocxBJiPDVlF8yUDYK2NEvvwtMkvbjR0LIb6YHLOMPGJKpGHho0LbHqQhOClQpI2RLxoJPY/ppXQ="/>
</p:tagLst>
</file>

<file path=ppt/tags/tag10.xml><?xml version="1.0" encoding="utf-8"?>
<p:tagLst xmlns:a="http://schemas.openxmlformats.org/drawingml/2006/main" xmlns:r="http://schemas.openxmlformats.org/officeDocument/2006/relationships" xmlns:p="http://schemas.openxmlformats.org/presentationml/2006/main">
  <p:tag name="MH" val="20190827164457"/>
  <p:tag name="MH_LIBRARY" val="GRAPHIC"/>
  <p:tag name="MH_TYPE" val="Other"/>
  <p:tag name="MH_ORDER" val="1"/>
  <p:tag name="KSO_WM_SCREEN_THEME_FLAG" val="E65X3EXwAa0PnJeMjCGt8h7gtzI0bHBYocxBJiPDVlF8yUDYK2NEvvwtMkvbjR0LIb6YHLOMPGJKpGHho0LbHqQhOClQpI2RLxoJPY/ppXQ="/>
</p:tagLst>
</file>

<file path=ppt/tags/tag11.xml><?xml version="1.0" encoding="utf-8"?>
<p:tagLst xmlns:a="http://schemas.openxmlformats.org/drawingml/2006/main" xmlns:r="http://schemas.openxmlformats.org/officeDocument/2006/relationships" xmlns:p="http://schemas.openxmlformats.org/presentationml/2006/main">
  <p:tag name="MH" val="20190827164457"/>
  <p:tag name="MH_LIBRARY" val="GRAPHIC"/>
  <p:tag name="MH_TYPE" val="Other"/>
  <p:tag name="MH_ORDER" val="6"/>
  <p:tag name="KSO_WM_SCREEN_THEME_FLAG" val="E65X3EXwAa0PnJeMjCGt8h7gtzI0bHBYocxBJiPDVlF8yUDYK2NEvvwtMkvbjR0LIb6YHLOMPGJKpGHho0LbHqQhOClQpI2RLxoJPY/ppXQ="/>
</p:tagLst>
</file>

<file path=ppt/tags/tag12.xml><?xml version="1.0" encoding="utf-8"?>
<p:tagLst xmlns:a="http://schemas.openxmlformats.org/drawingml/2006/main" xmlns:r="http://schemas.openxmlformats.org/officeDocument/2006/relationships" xmlns:p="http://schemas.openxmlformats.org/presentationml/2006/main">
  <p:tag name="MH" val="20190827164457"/>
  <p:tag name="MH_LIBRARY" val="GRAPHIC"/>
  <p:tag name="MH_TYPE" val="Other"/>
  <p:tag name="MH_ORDER" val="1"/>
  <p:tag name="KSO_WM_SCREEN_THEME_FLAG" val="E65X3EXwAa0PnJeMjCGt8h7gtzI0bHBYocxBJiPDVlF8yUDYK2NEvvwtMkvbjR0LIb6YHLOMPGJKpGHho0LbHqQhOClQpI2RLxoJPY/ppXQ="/>
</p:tagLst>
</file>

<file path=ppt/tags/tag13.xml><?xml version="1.0" encoding="utf-8"?>
<p:tagLst xmlns:a="http://schemas.openxmlformats.org/drawingml/2006/main" xmlns:r="http://schemas.openxmlformats.org/officeDocument/2006/relationships" xmlns:p="http://schemas.openxmlformats.org/presentationml/2006/main">
  <p:tag name="MH" val="20190827164457"/>
  <p:tag name="MH_LIBRARY" val="GRAPHIC"/>
  <p:tag name="MH_TYPE" val="Other"/>
  <p:tag name="MH_ORDER" val="6"/>
  <p:tag name="KSO_WM_SCREEN_THEME_FLAG" val="E65X3EXwAa0PnJeMjCGt8h7gtzI0bHBYocxBJiPDVlF8yUDYK2NEvvwtMkvbjR0LIb6YHLOMPGJKpGHho0LbHqQhOClQpI2RLxoJPY/ppXQ="/>
</p:tagLst>
</file>

<file path=ppt/tags/tag14.xml><?xml version="1.0" encoding="utf-8"?>
<p:tagLst xmlns:a="http://schemas.openxmlformats.org/drawingml/2006/main" xmlns:r="http://schemas.openxmlformats.org/officeDocument/2006/relationships" xmlns:p="http://schemas.openxmlformats.org/presentationml/2006/main">
  <p:tag name="MH" val="20190827164457"/>
  <p:tag name="MH_LIBRARY" val="GRAPHIC"/>
  <p:tag name="MH_TYPE" val="Other"/>
  <p:tag name="MH_ORDER" val="4"/>
  <p:tag name="KSO_WM_SCREEN_THEME_FLAG" val="E65X3EXwAa0PnJeMjCGt8h7gtzI0bHBYocxBJiPDVlF8yUDYK2NEvvwtMkvbjR0LIb6YHLOMPGJKpGHho0LbHqQhOClQpI2RLxoJPY/ppXQ="/>
</p:tagLst>
</file>

<file path=ppt/tags/tag15.xml><?xml version="1.0" encoding="utf-8"?>
<p:tagLst xmlns:a="http://schemas.openxmlformats.org/drawingml/2006/main" xmlns:r="http://schemas.openxmlformats.org/officeDocument/2006/relationships" xmlns:p="http://schemas.openxmlformats.org/presentationml/2006/main">
  <p:tag name="MH" val="20190827164457"/>
  <p:tag name="MH_LIBRARY" val="GRAPHIC"/>
  <p:tag name="MH_TYPE" val="Other"/>
  <p:tag name="MH_ORDER" val="5"/>
  <p:tag name="KSO_WM_SCREEN_THEME_FLAG" val="E65X3EXwAa0PnJeMjCGt8h7gtzI0bHBYocxBJiPDVlF8yUDYK2NEvvwtMkvbjR0LIb6YHLOMPGJKpGHho0LbHqQhOClQpI2RLxoJPY/ppXQ="/>
</p:tagLst>
</file>

<file path=ppt/tags/tag16.xml><?xml version="1.0" encoding="utf-8"?>
<p:tagLst xmlns:a="http://schemas.openxmlformats.org/drawingml/2006/main" xmlns:r="http://schemas.openxmlformats.org/officeDocument/2006/relationships" xmlns:p="http://schemas.openxmlformats.org/presentationml/2006/main">
  <p:tag name="MH" val="20190827164457"/>
  <p:tag name="MH_LIBRARY" val="GRAPHIC"/>
  <p:tag name="MH_TYPE" val="Other"/>
  <p:tag name="MH_ORDER" val="2"/>
  <p:tag name="KSO_WM_SCREEN_THEME_FLAG" val="E65X3EXwAa0PnJeMjCGt8h7gtzI0bHBYocxBJiPDVlF8yUDYK2NEvvwtMkvbjR0LIb6YHLOMPGJKpGHho0LbHqQhOClQpI2RLxoJPY/ppXQ="/>
</p:tagLst>
</file>

<file path=ppt/tags/tag17.xml><?xml version="1.0" encoding="utf-8"?>
<p:tagLst xmlns:a="http://schemas.openxmlformats.org/drawingml/2006/main" xmlns:r="http://schemas.openxmlformats.org/officeDocument/2006/relationships" xmlns:p="http://schemas.openxmlformats.org/presentationml/2006/main">
  <p:tag name="MH" val="20190827164457"/>
  <p:tag name="MH_LIBRARY" val="GRAPHIC"/>
  <p:tag name="MH_TYPE" val="Other"/>
  <p:tag name="MH_ORDER" val="3"/>
  <p:tag name="KSO_WM_SCREEN_THEME_FLAG" val="E65X3EXwAa0PnJeMjCGt8h7gtzI0bHBYocxBJiPDVlF8yUDYK2NEvvwtMkvbjR0LIb6YHLOMPGJKpGHho0LbHqQhOClQpI2RLxoJPY/ppXQ="/>
</p:tagLst>
</file>

<file path=ppt/tags/tag18.xml><?xml version="1.0" encoding="utf-8"?>
<p:tagLst xmlns:a="http://schemas.openxmlformats.org/drawingml/2006/main" xmlns:r="http://schemas.openxmlformats.org/officeDocument/2006/relationships" xmlns:p="http://schemas.openxmlformats.org/presentationml/2006/main">
  <p:tag name="KSO_WM_UNIT_TABLE_BEAUTIFY" val="smartTable{0130eb19-eee9-4256-a74c-cc916a67b8a0}"/>
  <p:tag name="KSO_WM_SCREEN_THEME_FLAG" val="E65X3EXwAa0PnJeMjCGt8h7gtzI0bHBYocxBJiPDVlF8yUDYK2NEvvwtMkvbjR0LIb6YHLOMPGJKpGHho0LbHqQhOClQpI2RLxoJPY/ppXQ="/>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3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634_1*l_h_a*1_1_1"/>
  <p:tag name="KSO_WM_UNIT_INDEX" val="1_1_1"/>
  <p:tag name="KSO_WM_UNIT_ISCONTENTSTITLE" val="0"/>
  <p:tag name="KSO_WM_UNIT_LAYERLEVEL" val="1_1_1"/>
  <p:tag name="KSO_WM_UNIT_NOCLEAR" val="0"/>
  <p:tag name="KSO_WM_UNIT_PRESET_TEXT" val="添加标题"/>
  <p:tag name="KSO_WM_UNIT_TEXT_FILL_FORE_SCHEMECOLOR_INDEX" val="2"/>
  <p:tag name="KSO_WM_UNIT_TEXT_FILL_TYPE" val="1"/>
  <p:tag name="KSO_WM_UNIT_TYPE" val="l_h_a"/>
  <p:tag name="KSO_WM_UNIT_USESOURCEFORMAT_APPLY" val="1"/>
  <p:tag name="KSO_WM_UNIT_VALUE" val="34"/>
  <p:tag name="KSO_WM_SCREEN_THEME_FLAG" val="E65X3EXwAa0PnJeMjCGt8h7gtzI0bHBYocxBJiPDVlF8yUDYK2NEvvwtMkvbjR0LIb6YHLOMPGJKpGHho0LbHqQhOClQpI2RLxoJPY/ppXQ="/>
</p:tagLst>
</file>

<file path=ppt/tags/tag2.xml><?xml version="1.0" encoding="utf-8"?>
<p:tagLst xmlns:a="http://schemas.openxmlformats.org/drawingml/2006/main" xmlns:r="http://schemas.openxmlformats.org/officeDocument/2006/relationships" xmlns:p="http://schemas.openxmlformats.org/presentationml/2006/main">
  <p:tag name="MH" val="20170812140158"/>
  <p:tag name="MH_LIBRARY" val="GRAPHIC"/>
  <p:tag name="MH_ORDER" val="文本框 28"/>
  <p:tag name="KSO_WM_SCREEN_THEME_FLAG" val="E65X3EXwAa0PnJeMjCGt8h7gtzI0bHBYocxBJiPDVlF8yUDYK2NEvvwtMkvbjR0LIb6YHLOMPGJKpGHho0LbHqQhOClQpI2RLxoJPY/ppXQ="/>
</p:tagLst>
</file>

<file path=ppt/tags/tag20.xml><?xml version="1.0" encoding="utf-8"?>
<p:tagLst xmlns:a="http://schemas.openxmlformats.org/drawingml/2006/main" xmlns:r="http://schemas.openxmlformats.org/officeDocument/2006/relationships" xmlns:p="http://schemas.openxmlformats.org/presentationml/2006/main">
  <p:tag name="KSO_WM_UNIT_TABLE_BEAUTIFY" val="smartTable{1c291ad9-d0f3-416a-b305-cae4684cb9da}"/>
  <p:tag name="KSO_WM_SCREEN_THEME_FLAG" val="E65X3EXwAa0PnJeMjCGt8h7gtzI0bHBYocxBJiPDVlF8yUDYK2NEvvwtMkvbjR0LIb6YHLOMPGJKpGHho0LbHqQhOClQpI2RLxoJPY/ppXQ="/>
</p:tagLst>
</file>

<file path=ppt/tags/tag3.xml><?xml version="1.0" encoding="utf-8"?>
<p:tagLst xmlns:a="http://schemas.openxmlformats.org/drawingml/2006/main" xmlns:r="http://schemas.openxmlformats.org/officeDocument/2006/relationships" xmlns:p="http://schemas.openxmlformats.org/presentationml/2006/main">
  <p:tag name="MH" val="20170812140158"/>
  <p:tag name="MH_LIBRARY" val="GRAPHIC"/>
  <p:tag name="MH_ORDER" val="Oval 29"/>
  <p:tag name="KSO_WM_SCREEN_THEME_FLAG" val="E65X3EXwAa0PnJeMjCGt8h7gtzI0bHBYocxBJiPDVlF8yUDYK2NEvvwtMkvbjR0LIb6YHLOMPGJKpGHho0LbHqQhOClQpI2RLxoJPY/ppXQ="/>
</p:tagLst>
</file>

<file path=ppt/tags/tag4.xml><?xml version="1.0" encoding="utf-8"?>
<p:tagLst xmlns:a="http://schemas.openxmlformats.org/drawingml/2006/main" xmlns:r="http://schemas.openxmlformats.org/officeDocument/2006/relationships" xmlns:p="http://schemas.openxmlformats.org/presentationml/2006/main">
  <p:tag name="MH" val="20170812140158"/>
  <p:tag name="MH_LIBRARY" val="GRAPHIC"/>
  <p:tag name="MH_ORDER" val="Oval 30"/>
  <p:tag name="KSO_WM_SCREEN_THEME_FLAG" val="E65X3EXwAa0PnJeMjCGt8h7gtzI0bHBYocxBJiPDVlF8yUDYK2NEvvwtMkvbjR0LIb6YHLOMPGJKpGHho0LbHqQhOClQpI2RLxoJPY/ppXQ="/>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532"/>
  <p:tag name="KSO_WM_SCREEN_THEME_FLAG" val="E65X3EXwAa0PnJeMjCGt8h7gtzI0bHBYocxBJiPDVlF8yUDYK2NEvvwtMkvbjR0LIb6YHLOMPGJKpGHho0LbHqQhOClQpI2RLxoJPY/ppXQ="/>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532"/>
  <p:tag name="KSO_WM_SCREEN_THEME_FLAG" val="E65X3EXwAa0PnJeMjCGt8h7gtzI0bHBYocxBJiPDVlF8yUDYK2NEvvwtMkvbjR0LIb6YHLOMPGJKpGHho0LbHqQhOClQpI2RLxoJPY/ppXQ="/>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d948361e-d37f-494a-aa83-80661b5b5627}"/>
  <p:tag name="KSO_WM_SCREEN_THEME_FLAG" val="E65X3EXwAa0PnJeMjCGt8h7gtzI0bHBYocxBJiPDVlF8yUDYK2NEvvwtMkvbjR0LIb6YHLOMPGJKpGHho0LbHqQhOClQpI2RLxoJPY/ppXQ="/>
</p:tagLst>
</file>

<file path=ppt/tags/tag8.xml><?xml version="1.0" encoding="utf-8"?>
<p:tagLst xmlns:a="http://schemas.openxmlformats.org/drawingml/2006/main" xmlns:r="http://schemas.openxmlformats.org/officeDocument/2006/relationships" xmlns:p="http://schemas.openxmlformats.org/presentationml/2006/main">
  <p:tag name="MH" val="20190827164457"/>
  <p:tag name="MH_LIBRARY" val="GRAPHIC"/>
  <p:tag name="MH_TYPE" val="Other"/>
  <p:tag name="MH_ORDER" val="2"/>
  <p:tag name="KSO_WM_SCREEN_THEME_FLAG" val="E65X3EXwAa0PnJeMjCGt8h7gtzI0bHBYocxBJiPDVlF8yUDYK2NEvvwtMkvbjR0LIb6YHLOMPGJKpGHho0LbHqQhOClQpI2RLxoJPY/ppXQ="/>
</p:tagLst>
</file>

<file path=ppt/tags/tag9.xml><?xml version="1.0" encoding="utf-8"?>
<p:tagLst xmlns:a="http://schemas.openxmlformats.org/drawingml/2006/main" xmlns:r="http://schemas.openxmlformats.org/officeDocument/2006/relationships" xmlns:p="http://schemas.openxmlformats.org/presentationml/2006/main">
  <p:tag name="MH" val="20190827164457"/>
  <p:tag name="MH_LIBRARY" val="GRAPHIC"/>
  <p:tag name="MH_TYPE" val="Other"/>
  <p:tag name="MH_ORDER" val="3"/>
  <p:tag name="KSO_WM_SCREEN_THEME_FLAG" val="E65X3EXwAa0PnJeMjCGt8h7gtzI0bHBYocxBJiPDVlF8yUDYK2NEvvwtMkvbjR0LIb6YHLOMPGJKpGHho0LbHqQhOClQpI2RLxoJPY/ppX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marL="459105" indent="0" algn="l" defTabSz="914400" eaLnBrk="0" fontAlgn="auto">
          <a:spcAft>
            <a:spcPts val="0"/>
          </a:spcAft>
          <a:tabLst>
            <a:tab pos="4572000" algn="l"/>
          </a:tabLst>
          <a:defRPr lang="zh-CN" altLang="zh-CN" sz="2400" b="1" dirty="0"/>
        </a:defPPr>
      </a:lstStyle>
      <a:style>
        <a:lnRef idx="2">
          <a:schemeClr val="accent1"/>
        </a:lnRef>
        <a:fillRef idx="1">
          <a:schemeClr val="lt1"/>
        </a:fillRef>
        <a:effectRef idx="0">
          <a:schemeClr val="accent1"/>
        </a:effectRef>
        <a:fontRef idx="minor">
          <a:schemeClr val="dk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6408</Words>
  <Application>Microsoft Office PowerPoint</Application>
  <PresentationFormat>自定义</PresentationFormat>
  <Paragraphs>366</Paragraphs>
  <Slides>25</Slides>
  <Notes>5</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25</vt:i4>
      </vt:variant>
    </vt:vector>
  </HeadingPairs>
  <TitlesOfParts>
    <vt:vector size="2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1</cp:revision>
  <dcterms:created xsi:type="dcterms:W3CDTF">2020-03-13T08:27:00Z</dcterms:created>
  <dcterms:modified xsi:type="dcterms:W3CDTF">2023-02-07T08:36:33Z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E0E072D0BA4040CDBE38974EE9459AFD</vt:lpwstr>
  </property>
  <property fmtid="{D5CDD505-2E9C-101B-9397-08002B2CF9AE}" pid="3" name="KSOProductBuildVer">
    <vt:lpwstr>2052-11.1.0.11365</vt:lpwstr>
  </property>
</Properties>
</file>