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3"/>
    <p:sldMasterId id="2147483682" r:id="rId4"/>
    <p:sldMasterId id="2147483694" r:id="rId5"/>
    <p:sldMasterId id="2147483704" r:id="rId6"/>
    <p:sldMasterId id="2147483714" r:id="rId7"/>
  </p:sldMasterIdLst>
  <p:notesMasterIdLst>
    <p:notesMasterId r:id="rId28"/>
  </p:notesMasterIdLst>
  <p:sldIdLst>
    <p:sldId id="1884" r:id="rId8"/>
    <p:sldId id="2203" r:id="rId9"/>
    <p:sldId id="2186" r:id="rId10"/>
    <p:sldId id="2133" r:id="rId11"/>
    <p:sldId id="2183" r:id="rId12"/>
    <p:sldId id="2225" r:id="rId13"/>
    <p:sldId id="2222" r:id="rId14"/>
    <p:sldId id="2223" r:id="rId15"/>
    <p:sldId id="2224" r:id="rId16"/>
    <p:sldId id="2196" r:id="rId17"/>
    <p:sldId id="2197" r:id="rId18"/>
    <p:sldId id="2188" r:id="rId19"/>
    <p:sldId id="2191" r:id="rId20"/>
    <p:sldId id="2226" r:id="rId21"/>
    <p:sldId id="2190" r:id="rId22"/>
    <p:sldId id="2187" r:id="rId23"/>
    <p:sldId id="2228" r:id="rId24"/>
    <p:sldId id="2204" r:id="rId25"/>
    <p:sldId id="2198" r:id="rId26"/>
    <p:sldId id="2201" r:id="rId27"/>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8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未知用户1" initials="未知用户1" lastIdx="0" clrIdx="2"/>
  <p:cmAuthor id="7" name="1206988966@qq.com" initials="1" lastIdx="0" clrIdx="2"/>
  <p:cmAuthor id="1" name="薛 华林" initials="薛" lastIdx="0" clrIdx="0"/>
  <p:cmAuthor id="8" name="姜伟光" initials="姜" lastIdx="0" clrIdx="0"/>
  <p:cmAuthor id="2" name="Administrator" initials="A" lastIdx="0" clrIdx="0"/>
  <p:cmAuthor id="3" name="靳曼" initials="靳" lastIdx="0" clrIdx="2"/>
  <p:cmAuthor id="4" name="Lenovo" initials="L" lastIdx="0" clrIdx="2"/>
  <p:cmAuthor id="5" name="宋洁然" initials="宋" lastIdx="0" clrIdx="1"/>
  <p:cmAuthor id="6" name="ming qiu"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3778" autoAdjust="0"/>
    <p:restoredTop sz="94660"/>
  </p:normalViewPr>
  <p:slideViewPr>
    <p:cSldViewPr snapToGrid="0" showGuides="1">
      <p:cViewPr varScale="1">
        <p:scale>
          <a:sx n="50" d="100"/>
          <a:sy n="50" d="100"/>
        </p:scale>
        <p:origin x="54" y="930"/>
      </p:cViewPr>
      <p:guideLst>
        <p:guide orient="horz" pos="2256"/>
        <p:guide pos="387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gs" Target="tags/tag251.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7.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66.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tags" Target="../tags/tag7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ags" Target="../tags/tag7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tags" Target="../tags/tag7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image" Target="../media/image1.png"/><Relationship Id="rId3" Type="http://schemas.openxmlformats.org/officeDocument/2006/relationships/tags" Target="../tags/tag35.xml"/><Relationship Id="rId2" Type="http://schemas.openxmlformats.org/officeDocument/2006/relationships/tags" Target="../tags/tag34.xml"/><Relationship Id="rId10" Type="http://schemas.openxmlformats.org/officeDocument/2006/relationships/tags" Target="../tags/tag41.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DFDFD"/>
        </a:solidFill>
        <a:effectLst/>
      </p:bgPr>
    </p:bg>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空白页">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pPr lvl="0" eaLnBrk="1" hangingPunct="1"/>
            <a:fld id="{BB962C8B-B14F-4D97-AF65-F5344CB8AC3E}" type="datetime1">
              <a:rPr lang="zh-CN" altLang="en-US"/>
            </a:fld>
            <a:endParaRPr lang="zh-CN" altLang="en-US"/>
          </a:p>
        </p:txBody>
      </p:sp>
      <p:sp>
        <p:nvSpPr>
          <p:cNvPr id="3" name="页脚占位符 2"/>
          <p:cNvSpPr>
            <a:spLocks noGrp="1"/>
          </p:cNvSpPr>
          <p:nvPr>
            <p:ph type="ftr" sz="quarter" idx="11"/>
            <p:custDataLst>
              <p:tags r:id="rId3"/>
            </p:custDataLst>
          </p:nvPr>
        </p:nvSpPr>
        <p:spPr/>
        <p:txBody>
          <a:bodyPr/>
          <a:lstStyle/>
          <a:p>
            <a:pPr lvl="0" eaLnBrk="1" hangingPunct="1"/>
            <a:endParaRPr lang="zh-CN" altLang="en-US"/>
          </a:p>
        </p:txBody>
      </p:sp>
      <p:sp>
        <p:nvSpPr>
          <p:cNvPr id="4" name="灯片编号占位符 3"/>
          <p:cNvSpPr>
            <a:spLocks noGrp="1"/>
          </p:cNvSpPr>
          <p:nvPr>
            <p:ph type="sldNum" sz="quarter" idx="12"/>
            <p:custDataLst>
              <p:tags r:id="rId4"/>
            </p:custDataLst>
          </p:nvPr>
        </p:nvSpPr>
        <p:spPr/>
        <p:txBody>
          <a:bodyPr/>
          <a:lstStyle/>
          <a:p>
            <a:pPr lvl="0" eaLnBrk="1" hangingPunct="1"/>
            <a:fld id="{9A0DB2DC-4C9A-4742-B13C-FB6460FD3503}" type="slidenum">
              <a:rPr lang="zh-CN" altLang="en-US"/>
            </a:fld>
            <a:endParaRPr lang="zh-CN" altLang="en-US"/>
          </a:p>
        </p:txBody>
      </p:sp>
    </p:spTree>
  </p:cSld>
  <p:clrMapOvr>
    <a:masterClrMapping/>
  </p:clrMapOvr>
  <p:transition spd="med" advClick="0">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标题占位符 1"/>
          <p:cNvSpPr>
            <a:spLocks noGrp="1"/>
          </p:cNvSpPr>
          <p:nvPr>
            <p:ph type="title"/>
            <p:custDataLst>
              <p:tags r:id="rId2"/>
            </p:custDataLst>
          </p:nvPr>
        </p:nvSpPr>
        <p:spPr>
          <a:xfrm>
            <a:off x="2930729" y="48770"/>
            <a:ext cx="6211986" cy="609628"/>
          </a:xfrm>
          <a:prstGeom prst="rect">
            <a:avLst/>
          </a:prstGeom>
        </p:spPr>
        <p:txBody>
          <a:bodyPr vert="horz" lIns="91440" tIns="45720" rIns="91440" bIns="45720" rtlCol="0" anchor="ctr">
            <a:noAutofit/>
          </a:bodyPr>
          <a:lstStyle>
            <a:lvl1pPr algn="ctr">
              <a:defRPr sz="2700">
                <a:solidFill>
                  <a:srgbClr val="FFFF00"/>
                </a:solidFill>
              </a:defRPr>
            </a:lvl1pPr>
          </a:lstStyle>
          <a:p>
            <a:r>
              <a:rPr lang="zh-CN" altLang="en-US"/>
              <a:t>单击此处编辑母版标题样式</a:t>
            </a:r>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flipH="1">
            <a:off x="-898" y="0"/>
            <a:ext cx="12192159" cy="6858159"/>
          </a:xfrm>
          <a:prstGeom prst="rect">
            <a:avLst/>
          </a:prstGeom>
        </p:spPr>
      </p:pic>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2_标题和内容">
    <p:spTree>
      <p:nvGrpSpPr>
        <p:cNvPr id="1" name=""/>
        <p:cNvGrpSpPr/>
        <p:nvPr/>
      </p:nvGrpSpPr>
      <p:grpSpPr>
        <a:xfrm>
          <a:off x="0" y="0"/>
          <a:ext cx="0" cy="0"/>
          <a:chOff x="0" y="0"/>
          <a:chExt cx="0" cy="0"/>
        </a:xfrm>
      </p:grpSpPr>
      <p:cxnSp>
        <p:nvCxnSpPr>
          <p:cNvPr id="32" name="直接连接符 31"/>
          <p:cNvCxnSpPr/>
          <p:nvPr userDrawn="1">
            <p:custDataLst>
              <p:tags r:id="rId2"/>
            </p:custDataLst>
          </p:nvPr>
        </p:nvCxnSpPr>
        <p:spPr>
          <a:xfrm>
            <a:off x="476428" y="774394"/>
            <a:ext cx="1130444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6" name="矩形 25"/>
          <p:cNvSpPr/>
          <p:nvPr userDrawn="1"/>
        </p:nvSpPr>
        <p:spPr>
          <a:xfrm>
            <a:off x="175895" y="489585"/>
            <a:ext cx="11863070" cy="6219190"/>
          </a:xfrm>
          <a:prstGeom prst="rect">
            <a:avLst/>
          </a:prstGeom>
          <a:pattFill prst="pct5">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动作按钮: 后退或前一项 19">
            <a:hlinkClick r:id="" action="ppaction://hlinkshowjump?jump=previousslide"/>
          </p:cNvPr>
          <p:cNvSpPr/>
          <p:nvPr userDrawn="1"/>
        </p:nvSpPr>
        <p:spPr>
          <a:xfrm>
            <a:off x="11003280" y="6427788"/>
            <a:ext cx="268605" cy="268605"/>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动作按钮: 前进或下一项 20">
            <a:hlinkClick r:id="" action="ppaction://hlinkshowjump?jump=nextslide"/>
          </p:cNvPr>
          <p:cNvSpPr/>
          <p:nvPr userDrawn="1"/>
        </p:nvSpPr>
        <p:spPr>
          <a:xfrm>
            <a:off x="11383010" y="6427788"/>
            <a:ext cx="268605" cy="26860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动作按钮: 结束 21">
            <a:hlinkClick r:id="" action="ppaction://hlinkshowjump?jump=endshow"/>
          </p:cNvPr>
          <p:cNvSpPr/>
          <p:nvPr userDrawn="1"/>
        </p:nvSpPr>
        <p:spPr>
          <a:xfrm>
            <a:off x="11762740" y="6423660"/>
            <a:ext cx="276860" cy="276860"/>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a:hlinkClick r:id="" action="ppaction://noaction"/>
          </p:cNvPr>
          <p:cNvSpPr/>
          <p:nvPr userDrawn="1"/>
        </p:nvSpPr>
        <p:spPr>
          <a:xfrm>
            <a:off x="10186035" y="6447155"/>
            <a:ext cx="751205" cy="229870"/>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tx1">
                    <a:lumMod val="65000"/>
                    <a:lumOff val="35000"/>
                  </a:schemeClr>
                </a:solidFill>
                <a:latin typeface="微软雅黑" panose="020B0503020204020204" pitchFamily="34" charset="-122"/>
                <a:ea typeface="微软雅黑" panose="020B0503020204020204" pitchFamily="34" charset="-122"/>
              </a:rPr>
              <a:t>目录</a:t>
            </a:r>
            <a:endParaRPr lang="zh-CN" altLang="zh-CN" sz="1600"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 name="文本框 6"/>
          <p:cNvSpPr txBox="1"/>
          <p:nvPr userDrawn="1"/>
        </p:nvSpPr>
        <p:spPr>
          <a:xfrm>
            <a:off x="407035" y="55245"/>
            <a:ext cx="5977002" cy="400110"/>
          </a:xfrm>
          <a:prstGeom prst="rect">
            <a:avLst/>
          </a:prstGeom>
        </p:spPr>
        <p:txBody>
          <a:bodyPr wrap="square" rtlCol="0">
            <a:spAutoFit/>
          </a:bodyPr>
          <a:lstStyle/>
          <a:p>
            <a:pPr algn="l">
              <a:defRPr/>
            </a:pPr>
            <a:r>
              <a:rPr lang="zh-CN" altLang="en-US" sz="2000" b="1" kern="1200" dirty="0" smtClean="0">
                <a:solidFill>
                  <a:schemeClr val="accent6">
                    <a:lumMod val="50000"/>
                  </a:schemeClr>
                </a:solidFill>
                <a:latin typeface="微软雅黑" panose="020B0503020204020204" pitchFamily="34" charset="-122"/>
                <a:ea typeface="微软雅黑" panose="020B0503020204020204" pitchFamily="34" charset="-122"/>
                <a:cs typeface="+mn-cs"/>
              </a:rPr>
              <a:t>高考命题热点聚焦二　细胞代谢与农业生产实践</a:t>
            </a:r>
            <a:endParaRPr lang="zh-CN" altLang="zh-CN" sz="2000" b="1" kern="1200" dirty="0" smtClean="0">
              <a:solidFill>
                <a:schemeClr val="accent6">
                  <a:lumMod val="50000"/>
                </a:schemeClr>
              </a:solidFill>
              <a:latin typeface="微软雅黑" panose="020B0503020204020204" pitchFamily="34" charset="-122"/>
              <a:ea typeface="微软雅黑" panose="020B0503020204020204" pitchFamily="34" charset="-122"/>
              <a:cs typeface="+mn-cs"/>
            </a:endParaRPr>
          </a:p>
        </p:txBody>
      </p:sp>
      <p:cxnSp>
        <p:nvCxnSpPr>
          <p:cNvPr id="5" name="直接连接符 4"/>
          <p:cNvCxnSpPr/>
          <p:nvPr userDrawn="1"/>
        </p:nvCxnSpPr>
        <p:spPr>
          <a:xfrm>
            <a:off x="175895" y="481965"/>
            <a:ext cx="10945495" cy="8255"/>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a:schemeClr val="tx1"/>
          </a:fontRef>
        </p:style>
      </p:cxnSp>
      <p:sp>
        <p:nvSpPr>
          <p:cNvPr id="6" name="矩形 5"/>
          <p:cNvSpPr/>
          <p:nvPr userDrawn="1"/>
        </p:nvSpPr>
        <p:spPr>
          <a:xfrm>
            <a:off x="175895" y="83185"/>
            <a:ext cx="159385" cy="37084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未标题-2-01"/>
          <p:cNvPicPr>
            <a:picLocks noChangeAspect="1"/>
          </p:cNvPicPr>
          <p:nvPr userDrawn="1"/>
        </p:nvPicPr>
        <p:blipFill>
          <a:blip r:embed="rId2"/>
          <a:stretch>
            <a:fillRect/>
          </a:stretch>
        </p:blipFill>
        <p:spPr>
          <a:xfrm>
            <a:off x="11121390" y="83185"/>
            <a:ext cx="1005205" cy="450850"/>
          </a:xfrm>
          <a:prstGeom prst="rect">
            <a:avLst/>
          </a:prstGeom>
        </p:spPr>
      </p:pic>
      <p:sp>
        <p:nvSpPr>
          <p:cNvPr id="25" name="文本框 24">
            <a:hlinkClick r:id="" action="ppaction://noaction"/>
          </p:cNvPr>
          <p:cNvSpPr txBox="1"/>
          <p:nvPr userDrawn="1"/>
        </p:nvSpPr>
        <p:spPr>
          <a:xfrm>
            <a:off x="10571480" y="130175"/>
            <a:ext cx="700405" cy="27559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lang="en-US" sz="1200" b="1" dirty="0">
                <a:solidFill>
                  <a:schemeClr val="accent6">
                    <a:lumMod val="50000"/>
                  </a:schemeClr>
                </a:solidFill>
                <a:latin typeface="微软雅黑" panose="020B0503020204020204" pitchFamily="34" charset="-122"/>
                <a:ea typeface="微软雅黑" panose="020B0503020204020204" pitchFamily="34" charset="-122"/>
                <a:sym typeface="+mn-ea"/>
              </a:rPr>
              <a:t>///////</a:t>
            </a:r>
            <a:endParaRPr lang="en-US" sz="1200" b="1" dirty="0">
              <a:solidFill>
                <a:schemeClr val="accent6">
                  <a:lumMod val="50000"/>
                </a:schemeClr>
              </a:solidFill>
              <a:latin typeface="微软雅黑" panose="020B0503020204020204" pitchFamily="34" charset="-122"/>
              <a:ea typeface="微软雅黑" panose="020B0503020204020204" pitchFamily="34" charset="-122"/>
              <a:sym typeface="+mn-ea"/>
            </a:endParaRPr>
          </a:p>
        </p:txBody>
      </p:sp>
      <p:sp>
        <p:nvSpPr>
          <p:cNvPr id="24" name="矩形 23"/>
          <p:cNvSpPr/>
          <p:nvPr userDrawn="1"/>
        </p:nvSpPr>
        <p:spPr>
          <a:xfrm>
            <a:off x="8976320" y="405766"/>
            <a:ext cx="214507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思维延伸">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6149"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思维延伸</a:t>
            </a:r>
            <a:endParaRPr lang="zh-CN" altLang="en-US" sz="2000" i="1" dirty="0">
              <a:latin typeface="Arial" panose="020B0604020202020204" pitchFamily="34" charset="0"/>
              <a:ea typeface="黑体" panose="02010609060101010101" charset="-122"/>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方法技巧">
    <p:bg>
      <p:bgPr>
        <a:solidFill>
          <a:srgbClr val="F2F2F2"/>
        </a:solidFill>
        <a:effectLst/>
      </p:bgPr>
    </p:bg>
    <p:spTree>
      <p:nvGrpSpPr>
        <p:cNvPr id="1" name=""/>
        <p:cNvGrpSpPr/>
        <p:nvPr/>
      </p:nvGrpSpPr>
      <p:grpSpPr>
        <a:xfrm>
          <a:off x="0" y="0"/>
          <a:ext cx="0" cy="0"/>
          <a:chOff x="0" y="0"/>
          <a:chExt cx="0" cy="0"/>
        </a:xfrm>
      </p:grpSpPr>
      <p:pic>
        <p:nvPicPr>
          <p:cNvPr id="2050" name="图片 16"/>
          <p:cNvPicPr>
            <a:picLocks noChangeAspect="1"/>
          </p:cNvPicPr>
          <p:nvPr userDrawn="1"/>
        </p:nvPicPr>
        <p:blipFill>
          <a:blip r:embed="rId2"/>
          <a:stretch>
            <a:fillRect/>
          </a:stretch>
        </p:blipFill>
        <p:spPr>
          <a:xfrm>
            <a:off x="-26990" y="-9522"/>
            <a:ext cx="12218673" cy="6867205"/>
          </a:xfrm>
          <a:prstGeom prst="rect">
            <a:avLst/>
          </a:prstGeom>
          <a:noFill/>
          <a:ln w="9525">
            <a:noFill/>
          </a:ln>
        </p:spPr>
      </p:pic>
      <p:sp>
        <p:nvSpPr>
          <p:cNvPr id="14" name="矩形 13"/>
          <p:cNvSpPr/>
          <p:nvPr userDrawn="1"/>
        </p:nvSpPr>
        <p:spPr>
          <a:xfrm>
            <a:off x="-26990" y="0"/>
            <a:ext cx="12218673" cy="1726720"/>
          </a:xfrm>
          <a:prstGeom prst="rect">
            <a:avLst/>
          </a:prstGeom>
          <a:solidFill>
            <a:srgbClr val="818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26990" y="1501358"/>
            <a:ext cx="1221867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rgbClr val="818E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 name="剪去对角的矩形 1"/>
          <p:cNvSpPr/>
          <p:nvPr userDrawn="1"/>
        </p:nvSpPr>
        <p:spPr>
          <a:xfrm>
            <a:off x="-26990" y="0"/>
            <a:ext cx="1946478" cy="404701"/>
          </a:xfrm>
          <a:prstGeom prst="snip2DiagRect">
            <a:avLst>
              <a:gd name="adj1" fmla="val 50000"/>
              <a:gd name="adj2" fmla="val 0"/>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strike="noStrike" noProof="1"/>
          </a:p>
        </p:txBody>
      </p:sp>
      <p:sp>
        <p:nvSpPr>
          <p:cNvPr id="2054" name="文本框 17"/>
          <p:cNvSpPr txBox="1"/>
          <p:nvPr userDrawn="1"/>
        </p:nvSpPr>
        <p:spPr>
          <a:xfrm>
            <a:off x="46043" y="3174"/>
            <a:ext cx="1873445" cy="398780"/>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教材隐性知识</a:t>
            </a:r>
            <a:endParaRPr lang="zh-CN" altLang="en-US" sz="2000" i="1" dirty="0">
              <a:latin typeface="Arial" panose="020B0604020202020204" pitchFamily="34" charset="0"/>
              <a:ea typeface="黑体" panose="02010609060101010101" charset="-122"/>
            </a:endParaRPr>
          </a:p>
        </p:txBody>
      </p:sp>
      <p:sp>
        <p:nvSpPr>
          <p:cNvPr id="8" name="圆角矩形 7"/>
          <p:cNvSpPr/>
          <p:nvPr userDrawn="1"/>
        </p:nvSpPr>
        <p:spPr>
          <a:xfrm>
            <a:off x="430258" y="909385"/>
            <a:ext cx="11331168"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userDrawn="1">
  <p:cSld name="归纳总结">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3077"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归纳总结</a:t>
            </a:r>
            <a:endParaRPr lang="zh-CN" altLang="en-US" sz="2000" i="1" dirty="0">
              <a:latin typeface="Arial" panose="020B0604020202020204" pitchFamily="34" charset="0"/>
              <a:ea typeface="黑体" panose="02010609060101010101" charset="-122"/>
            </a:endParaRPr>
          </a:p>
        </p:txBody>
      </p:sp>
      <p:sp>
        <p:nvSpPr>
          <p:cNvPr id="7" name="圆角矩形 6"/>
          <p:cNvSpPr/>
          <p:nvPr userDrawn="1"/>
        </p:nvSpPr>
        <p:spPr>
          <a:xfrm>
            <a:off x="430258" y="909385"/>
            <a:ext cx="11331168"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showMasterSp="0" userDrawn="1">
  <p:cSld name="特别提醒">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4101"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特别提醒</a:t>
            </a:r>
            <a:endParaRPr lang="zh-CN" altLang="en-US" sz="2000" i="1" dirty="0">
              <a:latin typeface="Arial" panose="020B0604020202020204" pitchFamily="34" charset="0"/>
              <a:ea typeface="黑体" panose="02010609060101010101" charset="-122"/>
            </a:endParaRPr>
          </a:p>
        </p:txBody>
      </p:sp>
      <p:sp>
        <p:nvSpPr>
          <p:cNvPr id="7" name="圆角矩形 6"/>
          <p:cNvSpPr/>
          <p:nvPr userDrawn="1"/>
        </p:nvSpPr>
        <p:spPr>
          <a:xfrm>
            <a:off x="430258" y="909385"/>
            <a:ext cx="11331168"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showMasterSp="0" userDrawn="1">
  <p:cSld name="题后延伸">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5125"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题后延伸</a:t>
            </a:r>
            <a:endParaRPr lang="zh-CN" altLang="en-US" sz="2000" i="1" dirty="0">
              <a:latin typeface="Arial" panose="020B0604020202020204" pitchFamily="34" charset="0"/>
              <a:ea typeface="黑体" panose="02010609060101010101" charset="-122"/>
            </a:endParaRPr>
          </a:p>
        </p:txBody>
      </p:sp>
      <p:sp>
        <p:nvSpPr>
          <p:cNvPr id="7" name="圆角矩形 6"/>
          <p:cNvSpPr/>
          <p:nvPr userDrawn="1"/>
        </p:nvSpPr>
        <p:spPr>
          <a:xfrm>
            <a:off x="430258" y="909385"/>
            <a:ext cx="11331168"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showMasterSp="0" userDrawn="1">
  <p:cSld name="思维延伸">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6149"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思维延伸</a:t>
            </a:r>
            <a:endParaRPr lang="zh-CN" altLang="en-US" sz="2000" i="1" dirty="0">
              <a:latin typeface="Arial" panose="020B0604020202020204" pitchFamily="34" charset="0"/>
              <a:ea typeface="黑体" panose="02010609060101010101" charset="-122"/>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showMasterSp="0" userDrawn="1">
  <p:cSld name="方法规律">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7173"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方法规律</a:t>
            </a:r>
            <a:endParaRPr lang="zh-CN" altLang="en-US" sz="2000" i="1" dirty="0">
              <a:latin typeface="Arial" panose="020B0604020202020204" pitchFamily="34" charset="0"/>
              <a:ea typeface="黑体" panose="02010609060101010101" charset="-122"/>
            </a:endParaRPr>
          </a:p>
        </p:txBody>
      </p:sp>
      <p:sp>
        <p:nvSpPr>
          <p:cNvPr id="7" name="圆角矩形 6"/>
          <p:cNvSpPr/>
          <p:nvPr userDrawn="1"/>
        </p:nvSpPr>
        <p:spPr>
          <a:xfrm>
            <a:off x="430258" y="909385"/>
            <a:ext cx="11331168"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250"/>
    </mc:Choice>
    <mc:Fallback>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showMasterSp="0" userDrawn="1">
  <p:cSld name="方法技巧">
    <p:bg>
      <p:bgPr>
        <a:solidFill>
          <a:schemeClr val="bg1">
            <a:lumMod val="95000"/>
          </a:schemeClr>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stretch>
            <a:fillRect/>
          </a:stretch>
        </p:blipFill>
        <p:spPr>
          <a:xfrm>
            <a:off x="-27030" y="-9958"/>
            <a:ext cx="12219348" cy="6868276"/>
          </a:xfrm>
          <a:prstGeom prst="rect">
            <a:avLst/>
          </a:prstGeom>
        </p:spPr>
      </p:pic>
      <p:sp>
        <p:nvSpPr>
          <p:cNvPr id="14" name="矩形 13"/>
          <p:cNvSpPr/>
          <p:nvPr userDrawn="1"/>
        </p:nvSpPr>
        <p:spPr>
          <a:xfrm>
            <a:off x="-27030" y="0"/>
            <a:ext cx="12219348" cy="1727280"/>
          </a:xfrm>
          <a:prstGeom prst="rect">
            <a:avLst/>
          </a:prstGeom>
          <a:solidFill>
            <a:srgbClr val="818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5" name="任意形状 14"/>
          <p:cNvSpPr/>
          <p:nvPr userDrawn="1"/>
        </p:nvSpPr>
        <p:spPr>
          <a:xfrm>
            <a:off x="-27030" y="1501492"/>
            <a:ext cx="12219348" cy="1501017"/>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rgbClr val="818E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 name="剪去对角的矩形 1"/>
          <p:cNvSpPr/>
          <p:nvPr userDrawn="1"/>
        </p:nvSpPr>
        <p:spPr>
          <a:xfrm>
            <a:off x="-27030" y="0"/>
            <a:ext cx="1946073" cy="405383"/>
          </a:xfrm>
          <a:prstGeom prst="snip2DiagRect">
            <a:avLst>
              <a:gd name="adj1" fmla="val 50000"/>
              <a:gd name="adj2" fmla="val 0"/>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文本框 17"/>
          <p:cNvSpPr txBox="1"/>
          <p:nvPr userDrawn="1"/>
        </p:nvSpPr>
        <p:spPr>
          <a:xfrm>
            <a:off x="46542" y="3301"/>
            <a:ext cx="1872501" cy="398780"/>
          </a:xfrm>
          <a:prstGeom prst="rect">
            <a:avLst/>
          </a:prstGeom>
          <a:noFill/>
        </p:spPr>
        <p:txBody>
          <a:bodyPr wrap="square" rtlCol="0">
            <a:spAutoFit/>
          </a:bodyPr>
          <a:lstStyle/>
          <a:p>
            <a:r>
              <a:rPr lang="zh-CN" altLang="en-US" sz="2000" i="1" dirty="0" smtClean="0"/>
              <a:t>教材隐性知识</a:t>
            </a:r>
            <a:endParaRPr lang="zh-CN" altLang="en-US" sz="2000" i="1" dirty="0"/>
          </a:p>
        </p:txBody>
      </p:sp>
      <p:sp>
        <p:nvSpPr>
          <p:cNvPr id="8" name="圆角矩形 7"/>
          <p:cNvSpPr/>
          <p:nvPr userDrawn="1"/>
        </p:nvSpPr>
        <p:spPr>
          <a:xfrm>
            <a:off x="430239" y="909346"/>
            <a:ext cx="11331839" cy="5615583"/>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showMasterSp="0" userDrawn="1">
  <p:cSld name="归纳总结">
    <p:bg>
      <p:bgPr>
        <a:solidFill>
          <a:schemeClr val="bg1">
            <a:lumMod val="95000"/>
          </a:schemeClr>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2318" cy="1727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5" name="任意形状 14"/>
          <p:cNvSpPr/>
          <p:nvPr userDrawn="1"/>
        </p:nvSpPr>
        <p:spPr>
          <a:xfrm>
            <a:off x="1" y="1501492"/>
            <a:ext cx="12192317" cy="1501017"/>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2" name="任意形状 21"/>
          <p:cNvSpPr/>
          <p:nvPr userDrawn="1"/>
        </p:nvSpPr>
        <p:spPr>
          <a:xfrm>
            <a:off x="0" y="0"/>
            <a:ext cx="838221" cy="707755"/>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 name="文本框 1"/>
          <p:cNvSpPr txBox="1"/>
          <p:nvPr userDrawn="1"/>
        </p:nvSpPr>
        <p:spPr>
          <a:xfrm>
            <a:off x="-1" y="-55373"/>
            <a:ext cx="936250" cy="706755"/>
          </a:xfrm>
          <a:prstGeom prst="rect">
            <a:avLst/>
          </a:prstGeom>
          <a:noFill/>
        </p:spPr>
        <p:txBody>
          <a:bodyPr wrap="square" rtlCol="0">
            <a:spAutoFit/>
          </a:bodyPr>
          <a:lstStyle/>
          <a:p>
            <a:r>
              <a:rPr lang="zh-CN" altLang="en-US" sz="2000" i="1" dirty="0" smtClean="0"/>
              <a:t>归纳总结</a:t>
            </a:r>
            <a:endParaRPr lang="zh-CN" altLang="en-US" sz="2000" i="1" dirty="0"/>
          </a:p>
        </p:txBody>
      </p:sp>
      <p:sp>
        <p:nvSpPr>
          <p:cNvPr id="7" name="圆角矩形 6"/>
          <p:cNvSpPr/>
          <p:nvPr userDrawn="1"/>
        </p:nvSpPr>
        <p:spPr>
          <a:xfrm>
            <a:off x="430239" y="909346"/>
            <a:ext cx="11331839" cy="5615583"/>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showMasterSp="0" userDrawn="1">
  <p:cSld name="特别提醒">
    <p:bg>
      <p:bgPr>
        <a:solidFill>
          <a:schemeClr val="bg1">
            <a:lumMod val="95000"/>
          </a:schemeClr>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2318" cy="1727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5" name="任意形状 14"/>
          <p:cNvSpPr/>
          <p:nvPr userDrawn="1"/>
        </p:nvSpPr>
        <p:spPr>
          <a:xfrm>
            <a:off x="1" y="1501492"/>
            <a:ext cx="12192317" cy="1501017"/>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2" name="任意形状 21"/>
          <p:cNvSpPr/>
          <p:nvPr userDrawn="1"/>
        </p:nvSpPr>
        <p:spPr>
          <a:xfrm>
            <a:off x="0" y="0"/>
            <a:ext cx="838221" cy="707755"/>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 name="文本框 1"/>
          <p:cNvSpPr txBox="1"/>
          <p:nvPr userDrawn="1"/>
        </p:nvSpPr>
        <p:spPr>
          <a:xfrm>
            <a:off x="-1" y="-55373"/>
            <a:ext cx="936250" cy="706755"/>
          </a:xfrm>
          <a:prstGeom prst="rect">
            <a:avLst/>
          </a:prstGeom>
          <a:noFill/>
        </p:spPr>
        <p:txBody>
          <a:bodyPr wrap="square" rtlCol="0">
            <a:spAutoFit/>
          </a:bodyPr>
          <a:lstStyle/>
          <a:p>
            <a:r>
              <a:rPr lang="zh-CN" altLang="en-US" sz="2000" i="1" dirty="0" smtClean="0"/>
              <a:t>特别提醒</a:t>
            </a:r>
            <a:endParaRPr lang="zh-CN" altLang="en-US" sz="2000" i="1" dirty="0"/>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showMasterSp="0" userDrawn="1">
  <p:cSld name="题后延伸">
    <p:bg>
      <p:bgPr>
        <a:solidFill>
          <a:schemeClr val="bg1">
            <a:lumMod val="95000"/>
          </a:schemeClr>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2318" cy="1727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5" name="任意形状 14"/>
          <p:cNvSpPr/>
          <p:nvPr userDrawn="1"/>
        </p:nvSpPr>
        <p:spPr>
          <a:xfrm>
            <a:off x="1" y="1501492"/>
            <a:ext cx="12192317" cy="1501017"/>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2" name="任意形状 21"/>
          <p:cNvSpPr/>
          <p:nvPr userDrawn="1"/>
        </p:nvSpPr>
        <p:spPr>
          <a:xfrm>
            <a:off x="0" y="0"/>
            <a:ext cx="838221" cy="707755"/>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 name="文本框 1"/>
          <p:cNvSpPr txBox="1"/>
          <p:nvPr userDrawn="1"/>
        </p:nvSpPr>
        <p:spPr>
          <a:xfrm>
            <a:off x="-1" y="-55373"/>
            <a:ext cx="936250" cy="706755"/>
          </a:xfrm>
          <a:prstGeom prst="rect">
            <a:avLst/>
          </a:prstGeom>
          <a:noFill/>
        </p:spPr>
        <p:txBody>
          <a:bodyPr wrap="square" rtlCol="0">
            <a:spAutoFit/>
          </a:bodyPr>
          <a:lstStyle/>
          <a:p>
            <a:r>
              <a:rPr lang="zh-CN" altLang="en-US" sz="2000" i="1" dirty="0" smtClean="0"/>
              <a:t>题后延伸</a:t>
            </a:r>
            <a:endParaRPr lang="zh-CN" altLang="en-US" sz="2000" i="1" dirty="0"/>
          </a:p>
        </p:txBody>
      </p:sp>
      <p:sp>
        <p:nvSpPr>
          <p:cNvPr id="7" name="圆角矩形 6"/>
          <p:cNvSpPr/>
          <p:nvPr userDrawn="1"/>
        </p:nvSpPr>
        <p:spPr>
          <a:xfrm>
            <a:off x="430239" y="909346"/>
            <a:ext cx="11331839" cy="5615583"/>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showMasterSp="0" userDrawn="1">
  <p:cSld name="思维延伸">
    <p:bg>
      <p:bgPr>
        <a:solidFill>
          <a:schemeClr val="bg1">
            <a:lumMod val="95000"/>
          </a:schemeClr>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2318" cy="1727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5" name="任意形状 14"/>
          <p:cNvSpPr/>
          <p:nvPr userDrawn="1"/>
        </p:nvSpPr>
        <p:spPr>
          <a:xfrm>
            <a:off x="1" y="1501492"/>
            <a:ext cx="12192317" cy="1501017"/>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2" name="任意形状 21"/>
          <p:cNvSpPr/>
          <p:nvPr userDrawn="1"/>
        </p:nvSpPr>
        <p:spPr>
          <a:xfrm>
            <a:off x="0" y="0"/>
            <a:ext cx="838221" cy="707755"/>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 name="文本框 1"/>
          <p:cNvSpPr txBox="1"/>
          <p:nvPr userDrawn="1"/>
        </p:nvSpPr>
        <p:spPr>
          <a:xfrm>
            <a:off x="-1" y="-55373"/>
            <a:ext cx="936250" cy="706755"/>
          </a:xfrm>
          <a:prstGeom prst="rect">
            <a:avLst/>
          </a:prstGeom>
          <a:noFill/>
        </p:spPr>
        <p:txBody>
          <a:bodyPr wrap="square" rtlCol="0">
            <a:spAutoFit/>
          </a:bodyPr>
          <a:lstStyle/>
          <a:p>
            <a:r>
              <a:rPr lang="zh-CN" altLang="en-US" sz="2000" i="1" dirty="0" smtClean="0"/>
              <a:t>思维延伸</a:t>
            </a:r>
            <a:endParaRPr lang="zh-CN" altLang="en-US" sz="2000" i="1" dirty="0"/>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showMasterSp="0" userDrawn="1">
  <p:cSld name="方法规律">
    <p:bg>
      <p:bgPr>
        <a:solidFill>
          <a:schemeClr val="bg1">
            <a:lumMod val="95000"/>
          </a:schemeClr>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2318" cy="1727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15" name="任意形状 14"/>
          <p:cNvSpPr/>
          <p:nvPr userDrawn="1"/>
        </p:nvSpPr>
        <p:spPr>
          <a:xfrm>
            <a:off x="1" y="1501492"/>
            <a:ext cx="12192317" cy="1501017"/>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2" name="任意形状 21"/>
          <p:cNvSpPr/>
          <p:nvPr userDrawn="1"/>
        </p:nvSpPr>
        <p:spPr>
          <a:xfrm>
            <a:off x="0" y="0"/>
            <a:ext cx="838221" cy="707755"/>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400"/>
          </a:p>
        </p:txBody>
      </p:sp>
      <p:sp>
        <p:nvSpPr>
          <p:cNvPr id="2" name="文本框 1"/>
          <p:cNvSpPr txBox="1"/>
          <p:nvPr userDrawn="1"/>
        </p:nvSpPr>
        <p:spPr>
          <a:xfrm>
            <a:off x="-1" y="-55373"/>
            <a:ext cx="936250" cy="706755"/>
          </a:xfrm>
          <a:prstGeom prst="rect">
            <a:avLst/>
          </a:prstGeom>
          <a:noFill/>
        </p:spPr>
        <p:txBody>
          <a:bodyPr wrap="square" rtlCol="0">
            <a:spAutoFit/>
          </a:bodyPr>
          <a:lstStyle/>
          <a:p>
            <a:r>
              <a:rPr lang="zh-CN" altLang="en-US" sz="2000" i="1" dirty="0" smtClean="0"/>
              <a:t>方法规律</a:t>
            </a:r>
            <a:endParaRPr lang="zh-CN" altLang="en-US" sz="2000" i="1" dirty="0"/>
          </a:p>
        </p:txBody>
      </p:sp>
      <p:sp>
        <p:nvSpPr>
          <p:cNvPr id="7" name="圆角矩形 6"/>
          <p:cNvSpPr/>
          <p:nvPr userDrawn="1"/>
        </p:nvSpPr>
        <p:spPr>
          <a:xfrm>
            <a:off x="430239" y="909346"/>
            <a:ext cx="11331839" cy="5615583"/>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250"/>
    </mc:Choice>
    <mc:Fallback>
      <p:transition spd="slow"/>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showMasterSp="0" userDrawn="1">
  <p:cSld name="方法技巧">
    <p:bg>
      <p:bgPr>
        <a:solidFill>
          <a:srgbClr val="F2F2F2"/>
        </a:solidFill>
        <a:effectLst/>
      </p:bgPr>
    </p:bg>
    <p:spTree>
      <p:nvGrpSpPr>
        <p:cNvPr id="1" name=""/>
        <p:cNvGrpSpPr/>
        <p:nvPr/>
      </p:nvGrpSpPr>
      <p:grpSpPr>
        <a:xfrm>
          <a:off x="0" y="0"/>
          <a:ext cx="0" cy="0"/>
          <a:chOff x="0" y="0"/>
          <a:chExt cx="0" cy="0"/>
        </a:xfrm>
      </p:grpSpPr>
      <p:pic>
        <p:nvPicPr>
          <p:cNvPr id="2050" name="图片 16"/>
          <p:cNvPicPr>
            <a:picLocks noChangeAspect="1"/>
          </p:cNvPicPr>
          <p:nvPr userDrawn="1"/>
        </p:nvPicPr>
        <p:blipFill>
          <a:blip r:embed="rId2"/>
          <a:stretch>
            <a:fillRect/>
          </a:stretch>
        </p:blipFill>
        <p:spPr>
          <a:xfrm>
            <a:off x="-26990" y="-9522"/>
            <a:ext cx="12218673" cy="6867205"/>
          </a:xfrm>
          <a:prstGeom prst="rect">
            <a:avLst/>
          </a:prstGeom>
          <a:noFill/>
          <a:ln w="9525">
            <a:noFill/>
          </a:ln>
        </p:spPr>
      </p:pic>
      <p:sp>
        <p:nvSpPr>
          <p:cNvPr id="14" name="矩形 13"/>
          <p:cNvSpPr/>
          <p:nvPr userDrawn="1"/>
        </p:nvSpPr>
        <p:spPr>
          <a:xfrm>
            <a:off x="-26990" y="0"/>
            <a:ext cx="12218673" cy="1726720"/>
          </a:xfrm>
          <a:prstGeom prst="rect">
            <a:avLst/>
          </a:prstGeom>
          <a:solidFill>
            <a:srgbClr val="818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26990" y="1501358"/>
            <a:ext cx="1221867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rgbClr val="818E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 name="剪去对角的矩形 1"/>
          <p:cNvSpPr/>
          <p:nvPr userDrawn="1"/>
        </p:nvSpPr>
        <p:spPr>
          <a:xfrm>
            <a:off x="-26990" y="0"/>
            <a:ext cx="1946478" cy="404701"/>
          </a:xfrm>
          <a:prstGeom prst="snip2DiagRect">
            <a:avLst>
              <a:gd name="adj1" fmla="val 50000"/>
              <a:gd name="adj2" fmla="val 0"/>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strike="noStrike" noProof="1"/>
          </a:p>
        </p:txBody>
      </p:sp>
      <p:sp>
        <p:nvSpPr>
          <p:cNvPr id="2054" name="文本框 17"/>
          <p:cNvSpPr txBox="1"/>
          <p:nvPr userDrawn="1"/>
        </p:nvSpPr>
        <p:spPr>
          <a:xfrm>
            <a:off x="46043" y="3174"/>
            <a:ext cx="1873445" cy="398780"/>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教材隐性知识</a:t>
            </a:r>
            <a:endParaRPr lang="zh-CN" altLang="en-US" sz="2000" i="1" dirty="0">
              <a:latin typeface="Arial" panose="020B0604020202020204" pitchFamily="34" charset="0"/>
              <a:ea typeface="黑体" panose="02010609060101010101" charset="-122"/>
            </a:endParaRPr>
          </a:p>
        </p:txBody>
      </p:sp>
      <p:sp>
        <p:nvSpPr>
          <p:cNvPr id="8" name="圆角矩形 7"/>
          <p:cNvSpPr/>
          <p:nvPr userDrawn="1"/>
        </p:nvSpPr>
        <p:spPr>
          <a:xfrm>
            <a:off x="430258" y="909385"/>
            <a:ext cx="11331168"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showMasterSp="0" userDrawn="1">
  <p:cSld name="归纳总结">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3077"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归纳总结</a:t>
            </a:r>
            <a:endParaRPr lang="zh-CN" altLang="en-US" sz="2000" i="1" dirty="0">
              <a:latin typeface="Arial" panose="020B0604020202020204" pitchFamily="34" charset="0"/>
              <a:ea typeface="黑体" panose="02010609060101010101" charset="-122"/>
            </a:endParaRPr>
          </a:p>
        </p:txBody>
      </p:sp>
      <p:sp>
        <p:nvSpPr>
          <p:cNvPr id="7" name="圆角矩形 6"/>
          <p:cNvSpPr/>
          <p:nvPr userDrawn="1"/>
        </p:nvSpPr>
        <p:spPr>
          <a:xfrm>
            <a:off x="430258" y="909385"/>
            <a:ext cx="11331168"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showMasterSp="0" userDrawn="1">
  <p:cSld name="特别提醒">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4101"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特别提醒</a:t>
            </a:r>
            <a:endParaRPr lang="zh-CN" altLang="en-US" sz="2000" i="1" dirty="0">
              <a:latin typeface="Arial" panose="020B0604020202020204" pitchFamily="34" charset="0"/>
              <a:ea typeface="黑体" panose="02010609060101010101" charset="-122"/>
            </a:endParaRPr>
          </a:p>
        </p:txBody>
      </p:sp>
      <p:sp>
        <p:nvSpPr>
          <p:cNvPr id="7" name="圆角矩形 6"/>
          <p:cNvSpPr/>
          <p:nvPr userDrawn="1"/>
        </p:nvSpPr>
        <p:spPr>
          <a:xfrm>
            <a:off x="430258" y="909385"/>
            <a:ext cx="11331168"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showMasterSp="0" userDrawn="1">
  <p:cSld name="题后延伸">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5125"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题后延伸</a:t>
            </a:r>
            <a:endParaRPr lang="zh-CN" altLang="en-US" sz="2000" i="1" dirty="0">
              <a:latin typeface="Arial" panose="020B0604020202020204" pitchFamily="34" charset="0"/>
              <a:ea typeface="黑体" panose="02010609060101010101" charset="-122"/>
            </a:endParaRPr>
          </a:p>
        </p:txBody>
      </p:sp>
      <p:sp>
        <p:nvSpPr>
          <p:cNvPr id="7" name="圆角矩形 6"/>
          <p:cNvSpPr/>
          <p:nvPr userDrawn="1"/>
        </p:nvSpPr>
        <p:spPr>
          <a:xfrm>
            <a:off x="430258" y="909385"/>
            <a:ext cx="11331168"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showMasterSp="0" userDrawn="1">
  <p:cSld name="思维延伸">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6149"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思维延伸</a:t>
            </a:r>
            <a:endParaRPr lang="zh-CN" altLang="en-US" sz="2000" i="1" dirty="0">
              <a:latin typeface="Arial" panose="020B0604020202020204" pitchFamily="34" charset="0"/>
              <a:ea typeface="黑体" panose="02010609060101010101" charset="-122"/>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showMasterSp="0" userDrawn="1">
  <p:cSld name="方法规律">
    <p:bg>
      <p:bgPr>
        <a:solidFill>
          <a:srgbClr val="F2F2F2"/>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91683" cy="17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15" name="任意形状 14"/>
          <p:cNvSpPr/>
          <p:nvPr userDrawn="1"/>
        </p:nvSpPr>
        <p:spPr>
          <a:xfrm>
            <a:off x="0" y="1501358"/>
            <a:ext cx="12191683" cy="1501358"/>
          </a:xfrm>
          <a:custGeom>
            <a:avLst/>
            <a:gdLst>
              <a:gd name="connsiteX0" fmla="*/ 0 w 12191999"/>
              <a:gd name="connsiteY0" fmla="*/ 0 h 1500947"/>
              <a:gd name="connsiteX1" fmla="*/ 12191999 w 12191999"/>
              <a:gd name="connsiteY1" fmla="*/ 0 h 1500947"/>
              <a:gd name="connsiteX2" fmla="*/ 12191999 w 12191999"/>
              <a:gd name="connsiteY2" fmla="*/ 669131 h 1500947"/>
              <a:gd name="connsiteX3" fmla="*/ 11750290 w 12191999"/>
              <a:gd name="connsiteY3" fmla="*/ 788658 h 1500947"/>
              <a:gd name="connsiteX4" fmla="*/ 6096001 w 12191999"/>
              <a:gd name="connsiteY4" fmla="*/ 1500947 h 1500947"/>
              <a:gd name="connsiteX5" fmla="*/ 441709 w 12191999"/>
              <a:gd name="connsiteY5" fmla="*/ 788658 h 1500947"/>
              <a:gd name="connsiteX6" fmla="*/ 0 w 12191999"/>
              <a:gd name="connsiteY6" fmla="*/ 669130 h 150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1500947">
                <a:moveTo>
                  <a:pt x="0" y="0"/>
                </a:moveTo>
                <a:lnTo>
                  <a:pt x="12191999" y="0"/>
                </a:lnTo>
                <a:lnTo>
                  <a:pt x="12191999" y="669131"/>
                </a:lnTo>
                <a:lnTo>
                  <a:pt x="11750290" y="788658"/>
                </a:lnTo>
                <a:cubicBezTo>
                  <a:pt x="9943031" y="1253646"/>
                  <a:pt x="8048396" y="1500947"/>
                  <a:pt x="6096001" y="1500947"/>
                </a:cubicBezTo>
                <a:cubicBezTo>
                  <a:pt x="4143604" y="1500947"/>
                  <a:pt x="2248969" y="1253646"/>
                  <a:pt x="441709" y="788658"/>
                </a:cubicBezTo>
                <a:lnTo>
                  <a:pt x="0" y="6691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22" name="任意形状 21"/>
          <p:cNvSpPr/>
          <p:nvPr userDrawn="1"/>
        </p:nvSpPr>
        <p:spPr>
          <a:xfrm>
            <a:off x="0" y="0"/>
            <a:ext cx="838287" cy="707828"/>
          </a:xfrm>
          <a:custGeom>
            <a:avLst/>
            <a:gdLst>
              <a:gd name="connsiteX0" fmla="*/ 0 w 670093"/>
              <a:gd name="connsiteY0" fmla="*/ 0 h 425685"/>
              <a:gd name="connsiteX1" fmla="*/ 670093 w 670093"/>
              <a:gd name="connsiteY1" fmla="*/ 0 h 425685"/>
              <a:gd name="connsiteX2" fmla="*/ 664674 w 670093"/>
              <a:gd name="connsiteY2" fmla="*/ 53757 h 425685"/>
              <a:gd name="connsiteX3" fmla="*/ 208333 w 670093"/>
              <a:gd name="connsiteY3" fmla="*/ 425685 h 425685"/>
              <a:gd name="connsiteX4" fmla="*/ 27021 w 670093"/>
              <a:gd name="connsiteY4" fmla="*/ 389080 h 425685"/>
              <a:gd name="connsiteX5" fmla="*/ 0 w 670093"/>
              <a:gd name="connsiteY5" fmla="*/ 374413 h 4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093" h="425685">
                <a:moveTo>
                  <a:pt x="0" y="0"/>
                </a:moveTo>
                <a:lnTo>
                  <a:pt x="670093" y="0"/>
                </a:lnTo>
                <a:lnTo>
                  <a:pt x="664674" y="53757"/>
                </a:lnTo>
                <a:cubicBezTo>
                  <a:pt x="621239" y="266015"/>
                  <a:pt x="433432" y="425685"/>
                  <a:pt x="208333" y="425685"/>
                </a:cubicBezTo>
                <a:cubicBezTo>
                  <a:pt x="144019" y="425685"/>
                  <a:pt x="82749" y="412651"/>
                  <a:pt x="27021" y="389080"/>
                </a:cubicBezTo>
                <a:lnTo>
                  <a:pt x="0" y="37441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kumimoji="1" lang="zh-CN" altLang="en-US" sz="2400" strike="noStrike" noProof="1"/>
          </a:p>
        </p:txBody>
      </p:sp>
      <p:sp>
        <p:nvSpPr>
          <p:cNvPr id="7173" name="文本框 1"/>
          <p:cNvSpPr txBox="1"/>
          <p:nvPr userDrawn="1"/>
        </p:nvSpPr>
        <p:spPr>
          <a:xfrm>
            <a:off x="0" y="-55547"/>
            <a:ext cx="936723" cy="706755"/>
          </a:xfrm>
          <a:prstGeom prst="rect">
            <a:avLst/>
          </a:prstGeom>
          <a:noFill/>
          <a:ln w="9525">
            <a:noFill/>
          </a:ln>
        </p:spPr>
        <p:txBody>
          <a:bodyPr wrap="square" anchor="t" anchorCtr="0">
            <a:spAutoFit/>
          </a:bodyPr>
          <a:p>
            <a:pPr lvl="0"/>
            <a:r>
              <a:rPr lang="zh-CN" altLang="en-US" sz="2000" i="1" dirty="0">
                <a:latin typeface="Arial" panose="020B0604020202020204" pitchFamily="34" charset="0"/>
                <a:ea typeface="黑体" panose="02010609060101010101" charset="-122"/>
              </a:rPr>
              <a:t>方法规律</a:t>
            </a:r>
            <a:endParaRPr lang="zh-CN" altLang="en-US" sz="2000" i="1" dirty="0">
              <a:latin typeface="Arial" panose="020B0604020202020204" pitchFamily="34" charset="0"/>
              <a:ea typeface="黑体" panose="02010609060101010101" charset="-122"/>
            </a:endParaRPr>
          </a:p>
        </p:txBody>
      </p:sp>
      <p:sp>
        <p:nvSpPr>
          <p:cNvPr id="7" name="圆角矩形 6"/>
          <p:cNvSpPr/>
          <p:nvPr userDrawn="1"/>
        </p:nvSpPr>
        <p:spPr>
          <a:xfrm>
            <a:off x="430258" y="909385"/>
            <a:ext cx="11331168"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2" name="组合 21"/>
          <p:cNvGrpSpPr/>
          <p:nvPr userDrawn="1">
            <p:custDataLst>
              <p:tags r:id="rId2"/>
            </p:custDataLst>
          </p:nvPr>
        </p:nvGrpSpPr>
        <p:grpSpPr>
          <a:xfrm>
            <a:off x="25400" y="0"/>
            <a:ext cx="12192000" cy="6858000"/>
            <a:chOff x="0" y="0"/>
            <a:chExt cx="12192000" cy="6858000"/>
          </a:xfrm>
        </p:grpSpPr>
        <p:sp>
          <p:nvSpPr>
            <p:cNvPr id="23" name="矩形 22"/>
            <p:cNvSpPr/>
            <p:nvPr>
              <p:custDataLst>
                <p:tags r:id="rId3"/>
              </p:custDataLst>
            </p:nvPr>
          </p:nvSpPr>
          <p:spPr>
            <a:xfrm>
              <a:off x="0" y="0"/>
              <a:ext cx="12192000" cy="68580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4" name="组合 23"/>
            <p:cNvGrpSpPr/>
            <p:nvPr>
              <p:custDataLst>
                <p:tags r:id="rId5"/>
              </p:custDataLst>
            </p:nvPr>
          </p:nvGrpSpPr>
          <p:grpSpPr>
            <a:xfrm>
              <a:off x="6096000" y="270933"/>
              <a:ext cx="5842000" cy="2870200"/>
              <a:chOff x="6096000" y="270933"/>
              <a:chExt cx="5842000" cy="2870200"/>
            </a:xfrm>
          </p:grpSpPr>
          <p:cxnSp>
            <p:nvCxnSpPr>
              <p:cNvPr id="28" name="直接连接符 27"/>
              <p:cNvCxnSpPr/>
              <p:nvPr>
                <p:custDataLst>
                  <p:tags r:id="rId6"/>
                </p:custDataLst>
              </p:nvPr>
            </p:nvCxnSpPr>
            <p:spPr>
              <a:xfrm>
                <a:off x="6096000" y="270933"/>
                <a:ext cx="5842000" cy="0"/>
              </a:xfrm>
              <a:prstGeom prst="line">
                <a:avLst/>
              </a:prstGeom>
              <a:ln w="19050">
                <a:solidFill>
                  <a:srgbClr val="6D9C4C"/>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7"/>
                </p:custDataLst>
              </p:nvPr>
            </p:nvCxnSpPr>
            <p:spPr>
              <a:xfrm flipH="1">
                <a:off x="11921066" y="270933"/>
                <a:ext cx="0" cy="2870200"/>
              </a:xfrm>
              <a:prstGeom prst="line">
                <a:avLst/>
              </a:prstGeom>
              <a:ln w="19050">
                <a:solidFill>
                  <a:srgbClr val="6D9C4C"/>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custDataLst>
                <p:tags r:id="rId8"/>
              </p:custDataLst>
            </p:nvPr>
          </p:nvGrpSpPr>
          <p:grpSpPr>
            <a:xfrm>
              <a:off x="254000" y="5113863"/>
              <a:ext cx="8212667" cy="1456267"/>
              <a:chOff x="254000" y="5113863"/>
              <a:chExt cx="8212667" cy="1456267"/>
            </a:xfrm>
          </p:grpSpPr>
          <p:cxnSp>
            <p:nvCxnSpPr>
              <p:cNvPr id="26" name="直接连接符 25"/>
              <p:cNvCxnSpPr/>
              <p:nvPr>
                <p:custDataLst>
                  <p:tags r:id="rId9"/>
                </p:custDataLst>
              </p:nvPr>
            </p:nvCxnSpPr>
            <p:spPr>
              <a:xfrm>
                <a:off x="254000" y="6570130"/>
                <a:ext cx="8212667" cy="0"/>
              </a:xfrm>
              <a:prstGeom prst="line">
                <a:avLst/>
              </a:prstGeom>
              <a:ln w="19050">
                <a:solidFill>
                  <a:srgbClr val="6D9C4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0"/>
                </p:custDataLst>
              </p:nvPr>
            </p:nvCxnSpPr>
            <p:spPr>
              <a:xfrm flipH="1">
                <a:off x="270936" y="5113863"/>
                <a:ext cx="0" cy="1456267"/>
              </a:xfrm>
              <a:prstGeom prst="line">
                <a:avLst/>
              </a:prstGeom>
              <a:ln w="19050">
                <a:solidFill>
                  <a:srgbClr val="6D9C4C"/>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25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tags" Target="../tags/tag78.xml"/><Relationship Id="rId26" Type="http://schemas.openxmlformats.org/officeDocument/2006/relationships/tags" Target="../tags/tag77.xml"/><Relationship Id="rId25" Type="http://schemas.openxmlformats.org/officeDocument/2006/relationships/tags" Target="../tags/tag76.xml"/><Relationship Id="rId24" Type="http://schemas.openxmlformats.org/officeDocument/2006/relationships/tags" Target="../tags/tag75.xml"/><Relationship Id="rId23" Type="http://schemas.openxmlformats.org/officeDocument/2006/relationships/tags" Target="../tags/tag74.xml"/><Relationship Id="rId22" Type="http://schemas.openxmlformats.org/officeDocument/2006/relationships/tags" Target="../tags/tag73.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8" Type="http://schemas.openxmlformats.org/officeDocument/2006/relationships/theme" Target="../theme/theme2.xml"/><Relationship Id="rId17" Type="http://schemas.openxmlformats.org/officeDocument/2006/relationships/tags" Target="../tags/tag140.xml"/><Relationship Id="rId16" Type="http://schemas.openxmlformats.org/officeDocument/2006/relationships/tags" Target="../tags/tag139.xml"/><Relationship Id="rId15" Type="http://schemas.openxmlformats.org/officeDocument/2006/relationships/tags" Target="../tags/tag138.xml"/><Relationship Id="rId14" Type="http://schemas.openxmlformats.org/officeDocument/2006/relationships/tags" Target="../tags/tag137.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8" Type="http://schemas.openxmlformats.org/officeDocument/2006/relationships/theme" Target="../theme/theme3.xml"/><Relationship Id="rId17" Type="http://schemas.openxmlformats.org/officeDocument/2006/relationships/tags" Target="../tags/tag202.xml"/><Relationship Id="rId16" Type="http://schemas.openxmlformats.org/officeDocument/2006/relationships/tags" Target="../tags/tag201.xml"/><Relationship Id="rId15" Type="http://schemas.openxmlformats.org/officeDocument/2006/relationships/tags" Target="../tags/tag200.xml"/><Relationship Id="rId14" Type="http://schemas.openxmlformats.org/officeDocument/2006/relationships/tags" Target="../tags/tag199.xml"/><Relationship Id="rId13" Type="http://schemas.openxmlformats.org/officeDocument/2006/relationships/tags" Target="../tags/tag198.xml"/><Relationship Id="rId12" Type="http://schemas.openxmlformats.org/officeDocument/2006/relationships/tags" Target="../tags/tag197.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1" Type="http://schemas.openxmlformats.org/officeDocument/2006/relationships/theme" Target="../theme/theme4.xml"/><Relationship Id="rId10" Type="http://schemas.openxmlformats.org/officeDocument/2006/relationships/image" Target="../media/image6.jpeg"/><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1" Type="http://schemas.openxmlformats.org/officeDocument/2006/relationships/theme" Target="../theme/theme5.xml"/><Relationship Id="rId10" Type="http://schemas.openxmlformats.org/officeDocument/2006/relationships/image" Target="../media/image6.jpeg"/><Relationship Id="rId1"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1" Type="http://schemas.openxmlformats.org/officeDocument/2006/relationships/theme" Target="../theme/theme6.xml"/><Relationship Id="rId10" Type="http://schemas.openxmlformats.org/officeDocument/2006/relationships/image" Target="../media/image6.jpeg"/><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2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2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3" name="矩形 2"/>
          <p:cNvSpPr/>
          <p:nvPr userDrawn="1"/>
        </p:nvSpPr>
        <p:spPr>
          <a:xfrm>
            <a:off x="0" y="0"/>
            <a:ext cx="12191683" cy="6857683"/>
          </a:xfrm>
          <a:prstGeom prst="rect">
            <a:avLst/>
          </a:prstGeom>
          <a:blipFill dpi="0" rotWithShape="1">
            <a:blip r:embed="rId10">
              <a:alphaModFix amt="9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strike="noStrike" noProof="1"/>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hf sldNum="0"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矩形 2"/>
          <p:cNvSpPr/>
          <p:nvPr userDrawn="1"/>
        </p:nvSpPr>
        <p:spPr>
          <a:xfrm>
            <a:off x="0" y="0"/>
            <a:ext cx="12192318" cy="6858318"/>
          </a:xfrm>
          <a:prstGeom prst="rect">
            <a:avLst/>
          </a:prstGeom>
          <a:blipFill dpi="0" rotWithShape="1">
            <a:blip r:embed="rId10">
              <a:alphaModFix amt="9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timing>
    <p:tnLst>
      <p:par>
        <p:cTn id="1" dur="indefinite" restart="never" nodeType="tmRoot"/>
      </p:par>
    </p:tnLst>
  </p:timing>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3" name="矩形 2"/>
          <p:cNvSpPr/>
          <p:nvPr userDrawn="1"/>
        </p:nvSpPr>
        <p:spPr>
          <a:xfrm>
            <a:off x="0" y="0"/>
            <a:ext cx="12191683" cy="6857683"/>
          </a:xfrm>
          <a:prstGeom prst="rect">
            <a:avLst/>
          </a:prstGeom>
          <a:blipFill dpi="0" rotWithShape="1">
            <a:blip r:embed="rId10">
              <a:alphaModFix amt="9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strike="noStrike" noProof="1"/>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hf sldNum="0"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04.xml"/><Relationship Id="rId2" Type="http://schemas.openxmlformats.org/officeDocument/2006/relationships/image" Target="../media/image7.jpeg"/><Relationship Id="rId1" Type="http://schemas.openxmlformats.org/officeDocument/2006/relationships/tags" Target="../tags/tag20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image" Target="../media/image22.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image" Target="../media/image24.pn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23.xml"/><Relationship Id="rId2" Type="http://schemas.openxmlformats.org/officeDocument/2006/relationships/image" Target="../media/image27.tiff"/><Relationship Id="rId1" Type="http://schemas.openxmlformats.org/officeDocument/2006/relationships/tags" Target="../tags/tag22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224.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28.xml"/><Relationship Id="rId5" Type="http://schemas.openxmlformats.org/officeDocument/2006/relationships/image" Target="../media/image30.tiff"/><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image" Target="../media/image29.tiff"/><Relationship Id="rId1" Type="http://schemas.openxmlformats.org/officeDocument/2006/relationships/tags" Target="../tags/tag22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9.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59.xml"/><Relationship Id="rId6" Type="http://schemas.openxmlformats.org/officeDocument/2006/relationships/tags" Target="../tags/tag232.xml"/><Relationship Id="rId5" Type="http://schemas.openxmlformats.org/officeDocument/2006/relationships/image" Target="../media/image34.png"/><Relationship Id="rId4" Type="http://schemas.openxmlformats.org/officeDocument/2006/relationships/tags" Target="../tags/tag231.xml"/><Relationship Id="rId3" Type="http://schemas.openxmlformats.org/officeDocument/2006/relationships/image" Target="../media/image33.png"/><Relationship Id="rId2" Type="http://schemas.openxmlformats.org/officeDocument/2006/relationships/tags" Target="../tags/tag230.xml"/><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image" Target="../media/image36.png"/><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image" Target="../media/image35.png"/><Relationship Id="rId3" Type="http://schemas.openxmlformats.org/officeDocument/2006/relationships/tags" Target="../tags/tag235.xml"/><Relationship Id="rId2" Type="http://schemas.openxmlformats.org/officeDocument/2006/relationships/tags" Target="../tags/tag234.xml"/><Relationship Id="rId11" Type="http://schemas.openxmlformats.org/officeDocument/2006/relationships/slideLayout" Target="../slideLayouts/slideLayout57.xml"/><Relationship Id="rId10" Type="http://schemas.openxmlformats.org/officeDocument/2006/relationships/tags" Target="../tags/tag240.xml"/><Relationship Id="rId1" Type="http://schemas.openxmlformats.org/officeDocument/2006/relationships/tags" Target="../tags/tag2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44.xml"/><Relationship Id="rId4" Type="http://schemas.openxmlformats.org/officeDocument/2006/relationships/image" Target="../media/image8.png"/><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08.xml"/><Relationship Id="rId4" Type="http://schemas.openxmlformats.org/officeDocument/2006/relationships/image" Target="../media/image8.png"/><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ags" Target="../tags/tag210.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209.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image" Target="../media/image11.png"/><Relationship Id="rId1" Type="http://schemas.openxmlformats.org/officeDocument/2006/relationships/tags" Target="../tags/tag211.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59.xml"/><Relationship Id="rId5" Type="http://schemas.openxmlformats.org/officeDocument/2006/relationships/image" Target="../media/image14.png"/><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59.xml"/><Relationship Id="rId4" Type="http://schemas.openxmlformats.org/officeDocument/2006/relationships/image" Target="../media/image16.png"/><Relationship Id="rId3" Type="http://schemas.openxmlformats.org/officeDocument/2006/relationships/tags" Target="../tags/tag218.xml"/><Relationship Id="rId2" Type="http://schemas.openxmlformats.org/officeDocument/2006/relationships/image" Target="../media/image15.png"/><Relationship Id="rId1" Type="http://schemas.openxmlformats.org/officeDocument/2006/relationships/tags" Target="../tags/tag21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9.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0"/>
            <a:ext cx="12192000" cy="6858000"/>
          </a:xfrm>
          <a:prstGeom prst="rect">
            <a:avLst/>
          </a:prstGeom>
        </p:spPr>
      </p:pic>
      <p:sp>
        <p:nvSpPr>
          <p:cNvPr id="79" name="文本框 78"/>
          <p:cNvSpPr txBox="1"/>
          <p:nvPr>
            <p:custDataLst>
              <p:tags r:id="rId3"/>
            </p:custDataLst>
          </p:nvPr>
        </p:nvSpPr>
        <p:spPr>
          <a:xfrm>
            <a:off x="0" y="2480945"/>
            <a:ext cx="12192000" cy="829945"/>
          </a:xfrm>
          <a:prstGeom prst="rect">
            <a:avLst/>
          </a:prstGeom>
          <a:solidFill>
            <a:schemeClr val="bg1">
              <a:alpha val="45000"/>
            </a:schemeClr>
          </a:solidFill>
        </p:spPr>
        <p:txBody>
          <a:bodyPr wrap="square" rtlCol="0">
            <a:spAutoFit/>
          </a:bodyPr>
          <a:lstStyle/>
          <a:p>
            <a:pPr algn="ctr"/>
            <a:r>
              <a:rPr lang="zh-CN" altLang="en-US" sz="4800" b="1">
                <a:solidFill>
                  <a:srgbClr val="FF0000"/>
                </a:solidFill>
                <a:latin typeface="微软雅黑" panose="020B0503020204020204" pitchFamily="34" charset="-122"/>
                <a:ea typeface="微软雅黑" panose="020B0503020204020204" pitchFamily="34" charset="-122"/>
                <a:sym typeface="+mn-ea"/>
              </a:rPr>
              <a:t>专题二</a:t>
            </a:r>
            <a:r>
              <a:rPr lang="en-US" altLang="zh-CN" sz="4800" b="1">
                <a:solidFill>
                  <a:srgbClr val="FF0000"/>
                </a:solidFill>
                <a:latin typeface="微软雅黑" panose="020B0503020204020204" pitchFamily="34" charset="-122"/>
                <a:ea typeface="微软雅黑" panose="020B0503020204020204" pitchFamily="34" charset="-122"/>
                <a:sym typeface="+mn-ea"/>
              </a:rPr>
              <a:t>   </a:t>
            </a:r>
            <a:r>
              <a:rPr lang="zh-CN" altLang="en-US" sz="4800" b="1" spc="-3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细胞代谢</a:t>
            </a:r>
            <a:endParaRPr lang="zh-CN" altLang="en-US" sz="4800" b="1" spc="-3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432173" y="909347"/>
            <a:ext cx="11327970" cy="5399600"/>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5" name="矩形 4"/>
          <p:cNvSpPr/>
          <p:nvPr/>
        </p:nvSpPr>
        <p:spPr>
          <a:xfrm>
            <a:off x="619015" y="1075511"/>
            <a:ext cx="10954287" cy="1420495"/>
          </a:xfrm>
          <a:prstGeom prst="rect">
            <a:avLst/>
          </a:prstGeom>
        </p:spPr>
        <p:txBody>
          <a:bodyPr wrap="square">
            <a:spAutoFit/>
          </a:bodyPr>
          <a:lstStyle/>
          <a:p>
            <a:pPr algn="just" fontAlgn="auto">
              <a:lnSpc>
                <a:spcPct val="12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某种酶的催化反应速率随温度和时间变化的趋势如图所示。据图分析，该酶可耐受一定的高温，在</a:t>
            </a:r>
            <a:r>
              <a:rPr lang="en-US" altLang="zh-CN" sz="2400" i="1" kern="100" dirty="0">
                <a:latin typeface="微软雅黑" panose="020B0503020204020204" pitchFamily="34" charset="-122"/>
                <a:ea typeface="微软雅黑" panose="020B0503020204020204" pitchFamily="34" charset="-122"/>
                <a:cs typeface="微软雅黑" panose="020B0503020204020204" pitchFamily="34" charset="-122"/>
              </a:rPr>
              <a:t>t</a:t>
            </a:r>
            <a:r>
              <a:rPr lang="en-US" altLang="zh-CN" sz="2400" kern="100" baseline="-25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时，该酶催化反应速率随温度升高而增大，不同温度下，该酶达到最大催化反应速率时所需时间不同</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(2021·</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海南，</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11)(</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395118" y="261394"/>
            <a:ext cx="1402080" cy="423545"/>
          </a:xfrm>
          <a:prstGeom prst="rect">
            <a:avLst/>
          </a:prstGeom>
        </p:spPr>
        <p:txBody>
          <a:bodyPr wrap="none">
            <a:spAutoFit/>
          </a:bodyPr>
          <a:lstStyle/>
          <a:p>
            <a:pPr algn="dist" defTabSz="914400">
              <a:lnSpc>
                <a:spcPct val="90000"/>
              </a:lnSpc>
              <a:spcBef>
                <a:spcPct val="0"/>
              </a:spcBef>
            </a:pPr>
            <a:r>
              <a:rPr lang="zh-CN" altLang="en-US" sz="2400" b="1" dirty="0">
                <a:solidFill>
                  <a:schemeClr val="bg1"/>
                </a:solidFill>
                <a:latin typeface="+mj-lt"/>
                <a:ea typeface="+mj-ea"/>
                <a:cs typeface="+mj-cs"/>
              </a:rPr>
              <a:t>判断正误</a:t>
            </a:r>
            <a:endParaRPr lang="zh-CN" altLang="en-US" sz="2400" b="1" dirty="0">
              <a:solidFill>
                <a:schemeClr val="bg1"/>
              </a:solidFill>
              <a:latin typeface="+mj-lt"/>
              <a:ea typeface="+mj-ea"/>
              <a:cs typeface="+mj-cs"/>
            </a:endParaRPr>
          </a:p>
        </p:txBody>
      </p:sp>
      <p:sp>
        <p:nvSpPr>
          <p:cNvPr id="4" name="矩形 3"/>
          <p:cNvSpPr/>
          <p:nvPr/>
        </p:nvSpPr>
        <p:spPr>
          <a:xfrm>
            <a:off x="8903902" y="1989350"/>
            <a:ext cx="396875" cy="534035"/>
          </a:xfrm>
          <a:prstGeom prst="rect">
            <a:avLst/>
          </a:prstGeom>
        </p:spPr>
        <p:txBody>
          <a:bodyPr wrap="none">
            <a:spAutoFit/>
          </a:bodyPr>
          <a:lstStyle/>
          <a:p>
            <a:pPr fontAlgn="auto">
              <a:lnSpc>
                <a:spcPct val="120000"/>
              </a:lnSpc>
            </a:pPr>
            <a:r>
              <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4338" name="Picture 2" descr="70"/>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3905" y="2496185"/>
            <a:ext cx="4194810" cy="253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24901" y="2637302"/>
            <a:ext cx="6011702" cy="1198880"/>
          </a:xfrm>
          <a:prstGeom prst="rect">
            <a:avLst/>
          </a:prstGeom>
        </p:spPr>
        <p:txBody>
          <a:bodyPr wrap="square">
            <a:spAutoFit/>
          </a:bodyPr>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加热也能使碱性蛋白酶失活，如图所示，则加热导致碱性蛋白酶构象改变是不可逆的</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(2022·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湖南，</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3004028" y="3381910"/>
            <a:ext cx="414655" cy="460375"/>
          </a:xfrm>
          <a:prstGeom prst="rect">
            <a:avLst/>
          </a:prstGeom>
        </p:spPr>
        <p:txBody>
          <a:bodyPr wrap="none">
            <a:spAutoFit/>
          </a:bodyPr>
          <a:p>
            <a:pPr>
              <a:lnSpc>
                <a:spcPct val="100000"/>
              </a:lnSpc>
            </a:pPr>
            <a:r>
              <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5362" name="Picture 2" descr="W8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1515" y="3717872"/>
            <a:ext cx="4873992" cy="16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624094" y="5373614"/>
            <a:ext cx="10954287" cy="829945"/>
          </a:xfrm>
          <a:prstGeom prst="rect">
            <a:avLst/>
          </a:prstGeom>
        </p:spPr>
        <p:txBody>
          <a:bodyPr wrap="square">
            <a:spAutoFit/>
          </a:bodyPr>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腺苷三磷酸分子在水解酶的作用下不断地合成和水解，从而成为细胞中吸能反应和放能反应的纽带</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(2022·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浙江，</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5808110" y="5743108"/>
            <a:ext cx="414655" cy="460375"/>
          </a:xfrm>
          <a:prstGeom prst="rect">
            <a:avLst/>
          </a:prstGeom>
        </p:spPr>
        <p:txBody>
          <a:bodyPr wrap="none">
            <a:spAutoFit/>
          </a:bodyPr>
          <a:p>
            <a:pPr>
              <a:lnSpc>
                <a:spcPct val="100000"/>
              </a:lnSpc>
            </a:pPr>
            <a:r>
              <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432173" y="836917"/>
            <a:ext cx="11327970" cy="573178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5" name="矩形 4"/>
          <p:cNvSpPr/>
          <p:nvPr/>
        </p:nvSpPr>
        <p:spPr>
          <a:xfrm>
            <a:off x="619015" y="899822"/>
            <a:ext cx="10954287" cy="2014855"/>
          </a:xfrm>
          <a:prstGeom prst="rect">
            <a:avLst/>
          </a:prstGeom>
        </p:spPr>
        <p:txBody>
          <a:bodyPr wrap="square">
            <a:spAutoFit/>
          </a:bodyPr>
          <a:lstStyle/>
          <a:p>
            <a:pPr algn="just" fontAlgn="auto">
              <a:lnSpc>
                <a:spcPct val="100000"/>
              </a:lnSpc>
              <a:spcBef>
                <a:spcPts val="600"/>
              </a:spcBef>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研究人员将</a:t>
            </a:r>
            <a:r>
              <a:rPr lang="en-US" altLang="zh-CN" sz="2400" kern="100" baseline="30000" dirty="0">
                <a:latin typeface="微软雅黑" panose="020B0503020204020204" pitchFamily="34" charset="-122"/>
                <a:ea typeface="微软雅黑" panose="020B0503020204020204" pitchFamily="34" charset="-122"/>
                <a:cs typeface="微软雅黑" panose="020B0503020204020204" pitchFamily="34" charset="-122"/>
              </a:rPr>
              <a:t>32</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标记的磷酸注入活的离体肝细胞，</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 min</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后迅速分离得到细胞内的</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。结果发现</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的末端磷酸基团被</a:t>
            </a:r>
            <a:r>
              <a:rPr lang="en-US" altLang="zh-CN" sz="2400" kern="100" baseline="30000" dirty="0">
                <a:latin typeface="微软雅黑" panose="020B0503020204020204" pitchFamily="34" charset="-122"/>
                <a:ea typeface="微软雅黑" panose="020B0503020204020204" pitchFamily="34" charset="-122"/>
                <a:cs typeface="微软雅黑" panose="020B0503020204020204" pitchFamily="34" charset="-122"/>
              </a:rPr>
              <a:t>32</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标记，并测得</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与注入的</a:t>
            </a:r>
            <a:r>
              <a:rPr lang="en-US" altLang="zh-CN" sz="2400" kern="100" baseline="30000" dirty="0">
                <a:latin typeface="微软雅黑" panose="020B0503020204020204" pitchFamily="34" charset="-122"/>
                <a:ea typeface="微软雅黑" panose="020B0503020204020204" pitchFamily="34" charset="-122"/>
                <a:cs typeface="微软雅黑" panose="020B0503020204020204" pitchFamily="34" charset="-122"/>
              </a:rPr>
              <a:t>32</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标记磷酸的放射性强度几乎一致。则</a:t>
            </a:r>
            <a:r>
              <a:rPr lang="en-US" altLang="zh-CN" sz="2400" kern="100" baseline="30000" dirty="0">
                <a:latin typeface="微软雅黑" panose="020B0503020204020204" pitchFamily="34" charset="-122"/>
                <a:ea typeface="微软雅黑" panose="020B0503020204020204" pitchFamily="34" charset="-122"/>
                <a:cs typeface="微软雅黑" panose="020B0503020204020204" pitchFamily="34" charset="-122"/>
              </a:rPr>
              <a:t>32</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标记的</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水解产生的腺苷没有放射性</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(2021·</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海南，</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14)(</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00000"/>
              </a:lnSpc>
              <a:spcBef>
                <a:spcPts val="600"/>
              </a:spcBef>
              <a:spcAft>
                <a:spcPts val="0"/>
              </a:spcAft>
            </a:pPr>
            <a:endParaRPr lang="zh-CN"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395118" y="261394"/>
            <a:ext cx="1402080" cy="423545"/>
          </a:xfrm>
          <a:prstGeom prst="rect">
            <a:avLst/>
          </a:prstGeom>
        </p:spPr>
        <p:txBody>
          <a:bodyPr wrap="none">
            <a:spAutoFit/>
          </a:bodyPr>
          <a:lstStyle/>
          <a:p>
            <a:pPr algn="dist" defTabSz="914400">
              <a:lnSpc>
                <a:spcPct val="90000"/>
              </a:lnSpc>
              <a:spcBef>
                <a:spcPct val="0"/>
              </a:spcBef>
            </a:pPr>
            <a:r>
              <a:rPr lang="zh-CN" altLang="en-US" sz="2400" b="1" dirty="0">
                <a:solidFill>
                  <a:schemeClr val="bg1"/>
                </a:solidFill>
                <a:latin typeface="+mj-lt"/>
                <a:ea typeface="+mj-ea"/>
                <a:cs typeface="+mj-cs"/>
              </a:rPr>
              <a:t>判断正误</a:t>
            </a:r>
            <a:endParaRPr lang="zh-CN" altLang="en-US" sz="2400" b="1" dirty="0">
              <a:solidFill>
                <a:schemeClr val="bg1"/>
              </a:solidFill>
              <a:latin typeface="+mj-lt"/>
              <a:ea typeface="+mj-ea"/>
              <a:cs typeface="+mj-cs"/>
            </a:endParaRPr>
          </a:p>
        </p:txBody>
      </p:sp>
      <p:pic>
        <p:nvPicPr>
          <p:cNvPr id="16386" name="Picture 2" descr="72"/>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71065" y="2132853"/>
            <a:ext cx="3463562" cy="241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3144823" y="1916400"/>
            <a:ext cx="640715" cy="645160"/>
          </a:xfrm>
          <a:prstGeom prst="rect">
            <a:avLst/>
          </a:prstGeom>
        </p:spPr>
        <p:txBody>
          <a:bodyPr wrap="none">
            <a:spAutoFit/>
          </a:bodyPr>
          <a:lstStyle/>
          <a:p>
            <a:r>
              <a:rPr lang="en-US" altLang="zh-CN" sz="3600" b="1" kern="100" dirty="0">
                <a:solidFill>
                  <a:srgbClr val="C00000"/>
                </a:solidFill>
                <a:latin typeface="华文细黑" panose="02010600040101010101" pitchFamily="2" charset="-122"/>
                <a:ea typeface="华文细黑" panose="02010600040101010101" pitchFamily="2" charset="-122"/>
                <a:cs typeface="Times New Roman" panose="02020603050405020304" pitchFamily="18" charset="0"/>
              </a:rPr>
              <a:t>√</a:t>
            </a:r>
            <a:endParaRPr lang="zh-CN" altLang="en-US" sz="3600" b="1" kern="100" dirty="0">
              <a:solidFill>
                <a:srgbClr val="C00000"/>
              </a:solidFill>
              <a:latin typeface="华文细黑" panose="02010600040101010101" pitchFamily="2" charset="-122"/>
              <a:ea typeface="华文细黑" panose="02010600040101010101" pitchFamily="2" charset="-122"/>
              <a:cs typeface="Times New Roman" panose="02020603050405020304" pitchFamily="18" charset="0"/>
            </a:endParaRPr>
          </a:p>
        </p:txBody>
      </p:sp>
      <p:sp>
        <p:nvSpPr>
          <p:cNvPr id="2" name="文本框 1"/>
          <p:cNvSpPr txBox="1"/>
          <p:nvPr/>
        </p:nvSpPr>
        <p:spPr>
          <a:xfrm>
            <a:off x="696642" y="2709043"/>
            <a:ext cx="6907521" cy="1568450"/>
          </a:xfrm>
          <a:prstGeom prst="rect">
            <a:avLst/>
          </a:prstGeom>
          <a:noFill/>
        </p:spPr>
        <p:txBody>
          <a:bodyPr wrap="square" rtlCol="0" anchor="t">
            <a:spAutoFit/>
          </a:bodyPr>
          <a:p>
            <a:pPr algn="just" fontAlgn="auto">
              <a:lnSpc>
                <a:spcPct val="100000"/>
              </a:lnSpc>
              <a:spcBef>
                <a:spcPts val="600"/>
              </a:spcBef>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某些蛋白质在蛋白激酶和蛋白磷酸酶的</a:t>
            </a:r>
            <a:r>
              <a:rPr lang="zh-CN"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作用下</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，可在特定氨基酸位点发生磷酸化和去</a:t>
            </a:r>
            <a:r>
              <a:rPr lang="zh-CN"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sym typeface="+mn-ea"/>
              </a:rPr>
              <a:t>磷酸化</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，参与细胞信号传递，如图所示，因此</a:t>
            </a:r>
            <a:r>
              <a:rPr lang="zh-CN"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作为能量</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货币</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的</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能参与细胞信号传递</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sym typeface="+mn-ea"/>
              </a:rPr>
              <a:t>2021·</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湖南，</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nvSpPr>
        <p:spPr>
          <a:xfrm>
            <a:off x="6584562" y="3716549"/>
            <a:ext cx="640715" cy="645160"/>
          </a:xfrm>
          <a:prstGeom prst="rect">
            <a:avLst/>
          </a:prstGeom>
        </p:spPr>
        <p:txBody>
          <a:bodyPr wrap="none">
            <a:spAutoFit/>
          </a:bodyPr>
          <a:lstStyle/>
          <a:p>
            <a:r>
              <a:rPr lang="en-US" altLang="zh-CN" sz="3600" b="1" kern="100" dirty="0">
                <a:solidFill>
                  <a:srgbClr val="C00000"/>
                </a:solidFill>
                <a:latin typeface="华文细黑" panose="02010600040101010101" pitchFamily="2" charset="-122"/>
                <a:ea typeface="华文细黑" panose="02010600040101010101" pitchFamily="2" charset="-122"/>
                <a:cs typeface="Times New Roman" panose="02020603050405020304" pitchFamily="18" charset="0"/>
              </a:rPr>
              <a:t>√</a:t>
            </a:r>
            <a:endParaRPr lang="zh-CN" altLang="en-US" sz="3600" b="1" kern="100" dirty="0">
              <a:solidFill>
                <a:srgbClr val="C00000"/>
              </a:solidFill>
              <a:latin typeface="华文细黑" panose="02010600040101010101" pitchFamily="2" charset="-122"/>
              <a:ea typeface="华文细黑" panose="02010600040101010101" pitchFamily="2" charset="-122"/>
              <a:cs typeface="Times New Roman" panose="02020603050405020304" pitchFamily="18" charset="0"/>
            </a:endParaRPr>
          </a:p>
        </p:txBody>
      </p:sp>
      <p:sp>
        <p:nvSpPr>
          <p:cNvPr id="4" name="矩形 3"/>
          <p:cNvSpPr/>
          <p:nvPr/>
        </p:nvSpPr>
        <p:spPr>
          <a:xfrm>
            <a:off x="619187" y="4778125"/>
            <a:ext cx="7136079" cy="1198880"/>
          </a:xfrm>
          <a:prstGeom prst="rect">
            <a:avLst/>
          </a:prstGeom>
        </p:spPr>
        <p:txBody>
          <a:bodyPr wrap="square">
            <a:spAutoFit/>
          </a:bodyPr>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将</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B</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两种物质混合，</a:t>
            </a:r>
            <a:r>
              <a:rPr lang="en-US" altLang="zh-CN" sz="2400" i="1" kern="100" dirty="0">
                <a:latin typeface="微软雅黑" panose="020B0503020204020204" pitchFamily="34" charset="-122"/>
                <a:ea typeface="微软雅黑" panose="020B0503020204020204" pitchFamily="34" charset="-122"/>
                <a:cs typeface="微软雅黑" panose="020B0503020204020204" pitchFamily="34" charset="-122"/>
              </a:rPr>
              <a:t>T</a:t>
            </a:r>
            <a:r>
              <a:rPr lang="en-US" altLang="zh-CN" sz="2400" kern="100" baseline="-25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时加入酶</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C</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，如图为最适温度下</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B</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浓度的变化曲线。则</a:t>
            </a:r>
            <a:r>
              <a:rPr lang="en-US" altLang="zh-CN" sz="2400" i="1" kern="100" dirty="0">
                <a:latin typeface="微软雅黑" panose="020B0503020204020204" pitchFamily="34" charset="-122"/>
                <a:ea typeface="微软雅黑" panose="020B0503020204020204" pitchFamily="34" charset="-122"/>
                <a:cs typeface="微软雅黑" panose="020B0503020204020204" pitchFamily="34" charset="-122"/>
              </a:rPr>
              <a:t>T</a:t>
            </a:r>
            <a:r>
              <a:rPr lang="en-US" altLang="zh-CN" sz="2400"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后</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B</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增加缓慢是酶活性降低导致的</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(2017·</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天津，</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3</a:t>
            </a:r>
            <a:r>
              <a:rPr lang="en-US"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nvSpPr>
        <p:spPr>
          <a:xfrm>
            <a:off x="5736438" y="5516879"/>
            <a:ext cx="453390" cy="521970"/>
          </a:xfrm>
          <a:prstGeom prst="rect">
            <a:avLst/>
          </a:prstGeom>
        </p:spPr>
        <p:txBody>
          <a:bodyPr wrap="none">
            <a:spAutoFit/>
          </a:bodyPr>
          <a:p>
            <a:pPr>
              <a:lnSpc>
                <a:spcPct val="100000"/>
              </a:lnSpc>
            </a:pPr>
            <a:r>
              <a:rPr lang="en-US" altLang="zh-CN" sz="28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410" name="Picture 2" descr="7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0327" y="4434654"/>
            <a:ext cx="3232186" cy="213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7980" y="114300"/>
            <a:ext cx="11551920" cy="2538730"/>
          </a:xfrm>
          <a:prstGeom prst="rect">
            <a:avLst/>
          </a:prstGeom>
          <a:noFill/>
        </p:spPr>
        <p:txBody>
          <a:bodyPr wrap="square" rtlCol="0">
            <a:noAutofit/>
          </a:bodyPr>
          <a:p>
            <a:pPr indent="0" fontAlgn="auto">
              <a:lnSpc>
                <a:spcPct val="150000"/>
              </a:lnSpc>
            </a:pP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问题探讨：</a:t>
            </a:r>
            <a:endParaRPr lang="zh-CN" altLang="en-US" sz="3600" b="1">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种子萌发</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需要怎样的条件，这一过程中有机物发生了怎样的变化</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哈密瓜甜度高，是天然形成的吗？受到哪些环境因素的影响？</a:t>
            </a:r>
            <a:endParaRPr lang="zh-CN" altLang="en-US"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p:cNvPicPr>
            <a:picLocks noChangeAspect="1"/>
          </p:cNvPicPr>
          <p:nvPr/>
        </p:nvPicPr>
        <p:blipFill>
          <a:blip r:embed="rId1"/>
          <a:srcRect t="26979" b="31010"/>
          <a:stretch>
            <a:fillRect/>
          </a:stretch>
        </p:blipFill>
        <p:spPr>
          <a:xfrm>
            <a:off x="704215" y="3347085"/>
            <a:ext cx="10840085" cy="2561590"/>
          </a:xfrm>
          <a:prstGeom prst="rect">
            <a:avLst/>
          </a:prstGeom>
        </p:spPr>
      </p:pic>
      <p:pic>
        <p:nvPicPr>
          <p:cNvPr id="4" name="图片"/>
          <p:cNvPicPr>
            <a:picLocks noChangeAspect="1"/>
          </p:cNvPicPr>
          <p:nvPr/>
        </p:nvPicPr>
        <p:blipFill>
          <a:blip r:embed="rId2"/>
          <a:srcRect l="3940" t="27431" r="1316" b="26555"/>
          <a:stretch>
            <a:fillRect/>
          </a:stretch>
        </p:blipFill>
        <p:spPr>
          <a:xfrm>
            <a:off x="1012190" y="3109595"/>
            <a:ext cx="10224135" cy="2793365"/>
          </a:xfrm>
          <a:prstGeom prst="rect">
            <a:avLst/>
          </a:prstGeom>
        </p:spPr>
      </p:pic>
      <p:sp>
        <p:nvSpPr>
          <p:cNvPr id="79" name="文本框 78"/>
          <p:cNvSpPr txBox="1"/>
          <p:nvPr>
            <p:custDataLst>
              <p:tags r:id="rId3"/>
            </p:custDataLst>
          </p:nvPr>
        </p:nvSpPr>
        <p:spPr>
          <a:xfrm>
            <a:off x="347980" y="5764530"/>
            <a:ext cx="11387455" cy="87820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延伸：</a:t>
            </a:r>
            <a:r>
              <a:rPr lang="zh-CN" altLang="en-US" sz="2800" b="1" spc="-3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为了获知幼苗生长的适宜环境条件，需要测定光合速率与呼吸速率，如何设计实验</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800" b="1" spc="-3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custDataLst>
              <p:tags r:id="rId4"/>
            </p:custDataLst>
          </p:nvPr>
        </p:nvSpPr>
        <p:spPr>
          <a:xfrm>
            <a:off x="375285" y="2448560"/>
            <a:ext cx="2200275" cy="49212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32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【构建模型】</a:t>
            </a:r>
            <a:endParaRPr lang="zh-CN" altLang="en-US" sz="32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custDataLst>
              <p:tags r:id="rId5"/>
            </p:custDataLst>
          </p:nvPr>
        </p:nvSpPr>
        <p:spPr>
          <a:xfrm>
            <a:off x="3127375" y="2448560"/>
            <a:ext cx="6435725" cy="645160"/>
          </a:xfrm>
          <a:prstGeom prst="rect">
            <a:avLst/>
          </a:prstGeom>
          <a:noFill/>
        </p:spPr>
        <p:txBody>
          <a:bodyPr wrap="square" rtlCol="0" anchor="t">
            <a:spAutoFit/>
          </a:bodyPr>
          <a:p>
            <a:pPr marL="252095" algn="just">
              <a:lnSpc>
                <a:spcPct val="150000"/>
              </a:lnSpc>
              <a:spcAft>
                <a:spcPts val="0"/>
              </a:spcAft>
              <a:tabLst>
                <a:tab pos="2400300" algn="l"/>
              </a:tabLst>
            </a:pPr>
            <a:r>
              <a:rPr lang="zh-CN" sz="2400" b="1" kern="100" dirty="0">
                <a:solidFill>
                  <a:schemeClr val="tx1"/>
                </a:solidFill>
                <a:latin typeface="Times New Roman" panose="02020603050405020304"/>
                <a:ea typeface="微软雅黑" panose="020B0503020204020204" pitchFamily="34" charset="-122"/>
                <a:cs typeface="Times New Roman" panose="02020603050405020304"/>
                <a:sym typeface="+mn-ea"/>
              </a:rPr>
              <a:t>光合作用与细胞呼吸的过程及其之间的联系</a:t>
            </a:r>
            <a:endParaRPr lang="zh-CN" sz="2400" b="1" kern="100" dirty="0">
              <a:solidFill>
                <a:schemeClr val="tx1"/>
              </a:solidFill>
              <a:latin typeface="Times New Roman" panose="02020603050405020304"/>
              <a:ea typeface="微软雅黑" panose="020B0503020204020204" pitchFamily="34" charset="-122"/>
              <a:cs typeface="Times New Roman" panose="02020603050405020304"/>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heel(1)">
                                      <p:cBhvr>
                                        <p:cTn id="25"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7980" y="-73660"/>
            <a:ext cx="11551920" cy="2220595"/>
          </a:xfrm>
          <a:prstGeom prst="rect">
            <a:avLst/>
          </a:prstGeom>
          <a:noFill/>
        </p:spPr>
        <p:txBody>
          <a:bodyPr wrap="square" rtlCol="0">
            <a:noAutofit/>
          </a:bodyPr>
          <a:p>
            <a:pPr indent="0" fontAlgn="auto">
              <a:lnSpc>
                <a:spcPct val="150000"/>
              </a:lnSpc>
            </a:pP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问题探讨：</a:t>
            </a:r>
            <a:endParaRPr lang="zh-CN" altLang="en-US" sz="3600" b="1">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种子萌发需要怎样的条件，这一过程中有机物发生了怎样的变化？</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哈密瓜甜度高，是天然形成的吗？受到哪些环境因素的影响？</a:t>
            </a:r>
            <a:endParaRPr lang="zh-CN" altLang="en-US"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9" name="文本框 78"/>
          <p:cNvSpPr txBox="1"/>
          <p:nvPr>
            <p:custDataLst>
              <p:tags r:id="rId1"/>
            </p:custDataLst>
          </p:nvPr>
        </p:nvSpPr>
        <p:spPr>
          <a:xfrm>
            <a:off x="2785745" y="2094230"/>
            <a:ext cx="8774430" cy="87820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2400" b="1" spc="-3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为了获知哈密瓜甜度高的原因，需要测定光合速率与呼吸速率，如何设计实验</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spc="-3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3935" y="2941955"/>
            <a:ext cx="6188075" cy="3899535"/>
          </a:xfrm>
          <a:prstGeom prst="rect">
            <a:avLst/>
          </a:prstGeom>
          <a:ln w="28575" cmpd="sng">
            <a:solidFill>
              <a:schemeClr val="accent1">
                <a:shade val="50000"/>
              </a:schemeClr>
            </a:solidFill>
            <a:prstDash val="solid"/>
          </a:ln>
        </p:spPr>
      </p:pic>
      <p:sp>
        <p:nvSpPr>
          <p:cNvPr id="6" name="文本框 5"/>
          <p:cNvSpPr txBox="1"/>
          <p:nvPr/>
        </p:nvSpPr>
        <p:spPr>
          <a:xfrm>
            <a:off x="347980" y="3849370"/>
            <a:ext cx="2685415" cy="1198880"/>
          </a:xfrm>
          <a:prstGeom prst="rect">
            <a:avLst/>
          </a:prstGeom>
          <a:noFill/>
        </p:spPr>
        <p:txBody>
          <a:bodyPr wrap="square" rtlCol="0" anchor="t">
            <a:spAutoFit/>
          </a:bodyPr>
          <a:p>
            <a:pPr marL="252095" algn="just">
              <a:lnSpc>
                <a:spcPct val="150000"/>
              </a:lnSpc>
              <a:spcAft>
                <a:spcPts val="0"/>
              </a:spcAft>
              <a:tabLst>
                <a:tab pos="2400300" algn="l"/>
              </a:tabLst>
            </a:pPr>
            <a:r>
              <a:rPr lang="zh-CN" altLang="zh-CN" sz="2400" b="1" kern="100" dirty="0">
                <a:solidFill>
                  <a:srgbClr val="FF0000"/>
                </a:solidFill>
                <a:latin typeface="Times New Roman" panose="02020603050405020304"/>
                <a:ea typeface="微软雅黑" panose="020B0503020204020204" pitchFamily="34" charset="-122"/>
                <a:cs typeface="Times New Roman" panose="02020603050405020304"/>
                <a:sym typeface="+mn-ea"/>
              </a:rPr>
              <a:t>液滴移动法</a:t>
            </a:r>
            <a:endParaRPr lang="zh-CN" altLang="zh-CN" sz="2400" b="1" kern="100" dirty="0">
              <a:solidFill>
                <a:srgbClr val="FF0000"/>
              </a:solidFill>
              <a:latin typeface="Times New Roman" panose="02020603050405020304"/>
              <a:ea typeface="微软雅黑" panose="020B0503020204020204" pitchFamily="34" charset="-122"/>
              <a:cs typeface="Times New Roman" panose="02020603050405020304"/>
              <a:sym typeface="+mn-ea"/>
            </a:endParaRPr>
          </a:p>
          <a:p>
            <a:pPr marL="252095" algn="just">
              <a:lnSpc>
                <a:spcPct val="150000"/>
              </a:lnSpc>
              <a:spcAft>
                <a:spcPts val="0"/>
              </a:spcAft>
              <a:tabLst>
                <a:tab pos="2400300" algn="l"/>
              </a:tabLst>
            </a:pPr>
            <a:r>
              <a:rPr lang="en-US" altLang="zh-CN" sz="2400" b="1" kern="100" dirty="0">
                <a:solidFill>
                  <a:srgbClr val="FF0000"/>
                </a:solidFill>
                <a:latin typeface="Times New Roman" panose="02020603050405020304"/>
                <a:ea typeface="微软雅黑" panose="020B0503020204020204" pitchFamily="34" charset="-122"/>
                <a:cs typeface="Courier New" panose="02070309020205020404"/>
                <a:sym typeface="+mn-ea"/>
              </a:rPr>
              <a:t>(</a:t>
            </a:r>
            <a:r>
              <a:rPr lang="zh-CN" altLang="zh-CN" sz="2400" b="1" kern="100" dirty="0">
                <a:solidFill>
                  <a:srgbClr val="FF0000"/>
                </a:solidFill>
                <a:latin typeface="Times New Roman" panose="02020603050405020304"/>
                <a:ea typeface="微软雅黑" panose="020B0503020204020204" pitchFamily="34" charset="-122"/>
                <a:cs typeface="Times New Roman" panose="02020603050405020304"/>
                <a:sym typeface="+mn-ea"/>
              </a:rPr>
              <a:t>气体体积变化法</a:t>
            </a:r>
            <a:r>
              <a:rPr lang="en-US" altLang="zh-CN" sz="2400" b="1" kern="100" dirty="0">
                <a:solidFill>
                  <a:srgbClr val="FF0000"/>
                </a:solidFill>
                <a:latin typeface="Times New Roman" panose="02020603050405020304"/>
                <a:ea typeface="微软雅黑" panose="020B0503020204020204" pitchFamily="34" charset="-122"/>
                <a:cs typeface="Courier New" panose="02070309020205020404"/>
                <a:sym typeface="+mn-ea"/>
              </a:rPr>
              <a:t>)</a:t>
            </a:r>
            <a:endParaRPr lang="en-US" altLang="zh-CN" sz="2400" b="1" kern="100" dirty="0">
              <a:solidFill>
                <a:srgbClr val="FF0000"/>
              </a:solidFill>
              <a:latin typeface="Times New Roman" panose="02020603050405020304"/>
              <a:ea typeface="微软雅黑" panose="020B0503020204020204" pitchFamily="34" charset="-122"/>
              <a:cs typeface="Courier New" panose="02070309020205020404"/>
              <a:sym typeface="+mn-ea"/>
            </a:endParaRPr>
          </a:p>
        </p:txBody>
      </p:sp>
      <p:sp>
        <p:nvSpPr>
          <p:cNvPr id="3" name="文本框 2"/>
          <p:cNvSpPr txBox="1"/>
          <p:nvPr>
            <p:custDataLst>
              <p:tags r:id="rId3"/>
            </p:custDataLst>
          </p:nvPr>
        </p:nvSpPr>
        <p:spPr>
          <a:xfrm>
            <a:off x="146685" y="2052320"/>
            <a:ext cx="2200275" cy="49212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32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【实验分析】</a:t>
            </a:r>
            <a:endParaRPr lang="zh-CN" altLang="en-US" sz="32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87"/>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1510" y="135890"/>
            <a:ext cx="5114925" cy="242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445770" y="753745"/>
            <a:ext cx="11380470" cy="2306955"/>
          </a:xfrm>
          <a:prstGeom prst="rect">
            <a:avLst/>
          </a:prstGeom>
        </p:spPr>
        <p:txBody>
          <a:bodyPr wrap="square">
            <a:spAutoFit/>
          </a:bodyPr>
          <a:lstStyle/>
          <a:p>
            <a:pPr algn="just">
              <a:lnSpc>
                <a:spcPct val="10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①</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测定呼吸速率</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装置甲</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a.</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装置甲烧杯中放入</a:t>
            </a:r>
            <a:r>
              <a:rPr lang="zh-CN" altLang="zh-CN" sz="24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适宜</a:t>
            </a:r>
            <a:r>
              <a:rPr lang="zh-CN" altLang="zh-CN" sz="2400" b="1" kern="1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浓度</a:t>
            </a:r>
            <a:r>
              <a:rPr lang="en-US" altLang="zh-CN" sz="2400" b="1" kern="100" dirty="0" err="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NaOH</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溶液用于</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吸收</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400" b="1"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b.</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玻璃钟罩</a:t>
            </a:r>
            <a:r>
              <a:rPr lang="zh-CN" altLang="zh-CN" sz="24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遮光处理</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，以排除光合作用的干扰。</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c.</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置于</a:t>
            </a:r>
            <a:r>
              <a:rPr lang="zh-CN" altLang="zh-CN" sz="24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适宜温度</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环境中。</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d.</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红色液滴</a:t>
            </a:r>
            <a:r>
              <a:rPr lang="zh-CN" altLang="zh-CN" sz="2400" b="1" kern="100" dirty="0">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向左</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移动</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装置甲</a:t>
            </a:r>
            <a:r>
              <a:rPr lang="zh-CN" altLang="zh-CN" sz="2400" b="1" kern="100" dirty="0">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单位时间内向左移动距离代表呼吸速率</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b="1" kern="1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custDataLst>
              <p:tags r:id="rId2"/>
            </p:custDataLst>
          </p:nvPr>
        </p:nvSpPr>
        <p:spPr>
          <a:xfrm>
            <a:off x="400050" y="124460"/>
            <a:ext cx="5733415" cy="645160"/>
          </a:xfrm>
          <a:prstGeom prst="rect">
            <a:avLst/>
          </a:prstGeom>
          <a:noFill/>
        </p:spPr>
        <p:txBody>
          <a:bodyPr wrap="square" rtlCol="0" anchor="t">
            <a:spAutoFit/>
          </a:bodyPr>
          <a:p>
            <a:pPr marL="252095" algn="just">
              <a:lnSpc>
                <a:spcPct val="150000"/>
              </a:lnSpc>
              <a:spcAft>
                <a:spcPts val="0"/>
              </a:spcAft>
              <a:tabLst>
                <a:tab pos="2400300" algn="l"/>
              </a:tabLst>
            </a:pPr>
            <a:r>
              <a:rPr lang="zh-CN" altLang="zh-CN" sz="2400" b="1" kern="100" dirty="0">
                <a:solidFill>
                  <a:srgbClr val="FF0000"/>
                </a:solidFill>
                <a:latin typeface="微软雅黑" panose="020B0503020204020204" pitchFamily="34" charset="-122"/>
                <a:ea typeface="微软雅黑" panose="020B0503020204020204" pitchFamily="34" charset="-122"/>
                <a:cs typeface="Times New Roman" panose="02020603050405020304"/>
                <a:sym typeface="+mn-ea"/>
              </a:rPr>
              <a:t>液滴移动法</a:t>
            </a:r>
            <a:r>
              <a:rPr lang="zh-CN" altLang="zh-CN" sz="2400" b="1" kern="100" dirty="0">
                <a:solidFill>
                  <a:srgbClr val="FF0000"/>
                </a:solidFill>
                <a:latin typeface="微软雅黑" panose="020B0503020204020204" pitchFamily="34" charset="-122"/>
                <a:ea typeface="微软雅黑" panose="020B0503020204020204" pitchFamily="34" charset="-122"/>
                <a:cs typeface="Courier New" panose="02070309020205020404" pitchFamily="49" charset="0"/>
                <a:sym typeface="+mn-ea"/>
              </a:rPr>
              <a:t>测定光合速率与呼吸速率</a:t>
            </a:r>
            <a:endParaRPr lang="zh-CN" altLang="zh-CN" sz="2400" b="1" kern="100" dirty="0">
              <a:solidFill>
                <a:srgbClr val="FF0000"/>
              </a:solidFill>
              <a:latin typeface="微软雅黑" panose="020B0503020204020204" pitchFamily="34" charset="-122"/>
              <a:ea typeface="微软雅黑" panose="020B0503020204020204" pitchFamily="34" charset="-122"/>
              <a:cs typeface="Courier New" panose="02070309020205020404" pitchFamily="49" charset="0"/>
              <a:sym typeface="+mn-ea"/>
            </a:endParaRPr>
          </a:p>
        </p:txBody>
      </p:sp>
      <p:sp>
        <p:nvSpPr>
          <p:cNvPr id="2" name="矩形 1"/>
          <p:cNvSpPr/>
          <p:nvPr/>
        </p:nvSpPr>
        <p:spPr>
          <a:xfrm>
            <a:off x="416560" y="3260090"/>
            <a:ext cx="11409680" cy="1763395"/>
          </a:xfrm>
          <a:prstGeom prst="rect">
            <a:avLst/>
          </a:prstGeom>
        </p:spPr>
        <p:txBody>
          <a:bodyPr wrap="square">
            <a:noAutofit/>
          </a:bodyPr>
          <a:p>
            <a:pPr algn="just">
              <a:lnSpc>
                <a:spcPct val="10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②</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测定净光合速率</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装置乙</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装置乙烧杯中放入</a:t>
            </a:r>
            <a:r>
              <a:rPr lang="zh-CN" altLang="zh-CN" sz="24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适宜浓度的</a:t>
            </a:r>
            <a:r>
              <a:rPr lang="en-US" altLang="zh-CN" sz="24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CO</a:t>
            </a:r>
            <a:r>
              <a:rPr lang="en-US" altLang="zh-CN" sz="2400" b="1" kern="100" baseline="-25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zh-CN" sz="24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缓冲液</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b="1" kern="100" dirty="0" smtClean="0">
                <a:latin typeface="微软雅黑" panose="020B0503020204020204" pitchFamily="34" charset="-122"/>
                <a:ea typeface="微软雅黑" panose="020B0503020204020204" pitchFamily="34" charset="-122"/>
                <a:cs typeface="微软雅黑" panose="020B0503020204020204" pitchFamily="34" charset="-122"/>
                <a:sym typeface="+mn-ea"/>
              </a:rPr>
              <a:t>用于保证</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容器内</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CO</a:t>
            </a:r>
            <a:r>
              <a:rPr lang="en-US" altLang="zh-CN" sz="2400" b="1" kern="100" baseline="-250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浓度恒定，满足光合作用需求。</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必须给予</a:t>
            </a:r>
            <a:r>
              <a:rPr lang="zh-CN" altLang="zh-CN" sz="24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较强光照处理，且温度适宜</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c.</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红色液滴</a:t>
            </a:r>
            <a:r>
              <a:rPr lang="zh-CN" altLang="zh-CN" sz="2400" b="1" kern="100" dirty="0">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向右</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移动</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装置乙</a:t>
            </a:r>
            <a:r>
              <a:rPr lang="zh-CN" altLang="zh-CN" sz="2400" b="1" kern="100" dirty="0">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单位时间内向右移动距离代表净光合速率</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400050" y="5358765"/>
            <a:ext cx="11597005" cy="1260475"/>
          </a:xfrm>
          <a:prstGeom prst="rect">
            <a:avLst/>
          </a:prstGeom>
        </p:spPr>
        <p:txBody>
          <a:bodyPr wrap="square">
            <a:spAutoFit/>
          </a:bodyPr>
          <a:p>
            <a:pPr algn="just">
              <a:lnSpc>
                <a:spcPct val="10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③</a:t>
            </a:r>
            <a:r>
              <a:rPr lang="zh-CN" altLang="zh-CN" sz="28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总</a:t>
            </a:r>
            <a:r>
              <a:rPr lang="en-US" altLang="zh-CN" sz="28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真正</a:t>
            </a:r>
            <a:r>
              <a:rPr lang="en-US" altLang="zh-CN" sz="28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8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光合速率＝呼吸速率＋净光合速率</a:t>
            </a:r>
            <a:endPar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物理误差的校正：为防止气压、温度等物理因素引起的误差，应设置对照实验，即用</a:t>
            </a:r>
            <a:r>
              <a:rPr lang="zh-CN" altLang="zh-CN" sz="24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死亡的绿色植物</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分别进行上述实验，根据红色液滴的移动距离对原实验结果进行校正</a:t>
            </a:r>
            <a:r>
              <a:rPr lang="zh-CN" altLang="zh-CN" sz="2400" b="1" kern="1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4010" y="69215"/>
            <a:ext cx="11551920" cy="3603625"/>
          </a:xfrm>
          <a:prstGeom prst="rect">
            <a:avLst/>
          </a:prstGeom>
          <a:noFill/>
        </p:spPr>
        <p:txBody>
          <a:bodyPr wrap="square" rtlCol="0">
            <a:noAutofit/>
          </a:bodyPr>
          <a:p>
            <a:pPr indent="0" fontAlgn="auto">
              <a:lnSpc>
                <a:spcPct val="100000"/>
              </a:lnSpc>
            </a:pP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问题探讨：</a:t>
            </a:r>
            <a:endParaRPr lang="zh-CN" altLang="en-US" sz="3600" b="1">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种子萌发需要怎样的条件，这一过程中有机物发生了怎样的变化？</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en-US" altLang="zh-CN"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哈密瓜甜度高，是天然形成的吗？受到哪些环境因素的影响？</a:t>
            </a:r>
            <a:endParaRPr lang="zh-CN" altLang="en-US"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763270" y="1790065"/>
            <a:ext cx="5654675" cy="5008245"/>
            <a:chOff x="355" y="3605"/>
            <a:chExt cx="10683" cy="8878"/>
          </a:xfrm>
        </p:grpSpPr>
        <p:pic>
          <p:nvPicPr>
            <p:cNvPr id="4" name="图片 3"/>
            <p:cNvPicPr>
              <a:picLocks noChangeAspect="1"/>
            </p:cNvPicPr>
            <p:nvPr>
              <p:custDataLst>
                <p:tags r:id="rId1"/>
              </p:custDataLst>
            </p:nvPr>
          </p:nvPicPr>
          <p:blipFill>
            <a:blip r:embed="rId2" cstate="print">
              <a:clrChange>
                <a:clrFrom>
                  <a:srgbClr val="FFFFFF"/>
                </a:clrFrom>
                <a:clrTo>
                  <a:srgbClr val="FFFFFF">
                    <a:alpha val="0"/>
                  </a:srgbClr>
                </a:clrTo>
              </a:clrChange>
              <a:lum bright="-18000" contrast="12000"/>
              <a:extLst>
                <a:ext uri="{28A0092B-C50C-407E-A947-70E740481C1C}">
                  <a14:useLocalDpi xmlns:a14="http://schemas.microsoft.com/office/drawing/2010/main" val="0"/>
                </a:ext>
              </a:extLst>
            </a:blip>
            <a:stretch>
              <a:fillRect/>
            </a:stretch>
          </p:blipFill>
          <p:spPr>
            <a:xfrm>
              <a:off x="355" y="3605"/>
              <a:ext cx="10683" cy="8878"/>
            </a:xfrm>
            <a:prstGeom prst="rect">
              <a:avLst/>
            </a:prstGeom>
            <a:ln w="28575" cmpd="sng">
              <a:solidFill>
                <a:srgbClr val="FF0000"/>
              </a:solidFill>
              <a:prstDash val="solid"/>
            </a:ln>
          </p:spPr>
        </p:pic>
        <p:sp>
          <p:nvSpPr>
            <p:cNvPr id="6" name="文本框 5"/>
            <p:cNvSpPr txBox="1"/>
            <p:nvPr>
              <p:custDataLst>
                <p:tags r:id="rId3"/>
              </p:custDataLst>
            </p:nvPr>
          </p:nvSpPr>
          <p:spPr>
            <a:xfrm>
              <a:off x="4045" y="7215"/>
              <a:ext cx="4229" cy="1307"/>
            </a:xfrm>
            <a:prstGeom prst="rect">
              <a:avLst/>
            </a:prstGeom>
            <a:noFill/>
          </p:spPr>
          <p:txBody>
            <a:bodyPr wrap="square" rtlCol="0" anchor="t">
              <a:spAutoFit/>
            </a:bodyPr>
            <a:p>
              <a:pPr marL="252095" algn="just">
                <a:lnSpc>
                  <a:spcPct val="150000"/>
                </a:lnSpc>
                <a:spcAft>
                  <a:spcPts val="0"/>
                </a:spcAft>
                <a:tabLst>
                  <a:tab pos="2400300" algn="l"/>
                </a:tabLst>
              </a:pPr>
              <a:r>
                <a:rPr lang="zh-CN" sz="2800" b="1" kern="100" dirty="0">
                  <a:solidFill>
                    <a:srgbClr val="FF0000"/>
                  </a:solidFill>
                  <a:latin typeface="Times New Roman" panose="02020603050405020304"/>
                  <a:ea typeface="微软雅黑" panose="020B0503020204020204" pitchFamily="34" charset="-122"/>
                  <a:cs typeface="Times New Roman" panose="02020603050405020304"/>
                  <a:sym typeface="+mn-ea"/>
                </a:rPr>
                <a:t>细胞呼吸</a:t>
              </a:r>
              <a:endParaRPr lang="zh-CN" sz="2800" b="1" kern="100" dirty="0">
                <a:solidFill>
                  <a:srgbClr val="FF0000"/>
                </a:solidFill>
                <a:latin typeface="Times New Roman" panose="02020603050405020304"/>
                <a:ea typeface="微软雅黑" panose="020B0503020204020204" pitchFamily="34" charset="-122"/>
                <a:cs typeface="Times New Roman" panose="02020603050405020304"/>
                <a:sym typeface="+mn-ea"/>
              </a:endParaRPr>
            </a:p>
          </p:txBody>
        </p:sp>
      </p:grpSp>
      <p:grpSp>
        <p:nvGrpSpPr>
          <p:cNvPr id="9" name="组合 8"/>
          <p:cNvGrpSpPr/>
          <p:nvPr/>
        </p:nvGrpSpPr>
        <p:grpSpPr>
          <a:xfrm>
            <a:off x="7370445" y="1708785"/>
            <a:ext cx="4224655" cy="5279390"/>
            <a:chOff x="12071" y="3683"/>
            <a:chExt cx="6922" cy="9078"/>
          </a:xfrm>
        </p:grpSpPr>
        <p:pic>
          <p:nvPicPr>
            <p:cNvPr id="5" name="图片 4"/>
            <p:cNvPicPr>
              <a:picLocks noChangeAspect="1"/>
            </p:cNvPicPr>
            <p:nvPr>
              <p:custDataLst>
                <p:tags r:id="rId4"/>
              </p:custDataLst>
            </p:nvPr>
          </p:nvPicPr>
          <p:blipFill>
            <a:blip r:embed="rId5" cstate="print">
              <a:clrChange>
                <a:clrFrom>
                  <a:srgbClr val="FFFFFF"/>
                </a:clrFrom>
                <a:clrTo>
                  <a:srgbClr val="FFFFFF">
                    <a:alpha val="0"/>
                  </a:srgbClr>
                </a:clrTo>
              </a:clrChange>
              <a:lum bright="-42000" contrast="66000"/>
              <a:extLst>
                <a:ext uri="{28A0092B-C50C-407E-A947-70E740481C1C}">
                  <a14:useLocalDpi xmlns:a14="http://schemas.microsoft.com/office/drawing/2010/main" val="0"/>
                </a:ext>
              </a:extLst>
            </a:blip>
            <a:stretch>
              <a:fillRect/>
            </a:stretch>
          </p:blipFill>
          <p:spPr>
            <a:xfrm>
              <a:off x="12071" y="3683"/>
              <a:ext cx="6922" cy="8800"/>
            </a:xfrm>
            <a:prstGeom prst="rect">
              <a:avLst/>
            </a:prstGeom>
            <a:ln w="28575" cmpd="sng">
              <a:solidFill>
                <a:srgbClr val="FF0000"/>
              </a:solidFill>
              <a:prstDash val="solid"/>
            </a:ln>
          </p:spPr>
        </p:pic>
        <p:sp>
          <p:nvSpPr>
            <p:cNvPr id="7" name="文本框 6"/>
            <p:cNvSpPr txBox="1"/>
            <p:nvPr>
              <p:custDataLst>
                <p:tags r:id="rId6"/>
              </p:custDataLst>
            </p:nvPr>
          </p:nvSpPr>
          <p:spPr>
            <a:xfrm>
              <a:off x="15700" y="11493"/>
              <a:ext cx="3293" cy="1268"/>
            </a:xfrm>
            <a:prstGeom prst="rect">
              <a:avLst/>
            </a:prstGeom>
            <a:noFill/>
          </p:spPr>
          <p:txBody>
            <a:bodyPr wrap="square" rtlCol="0" anchor="t">
              <a:spAutoFit/>
            </a:bodyPr>
            <a:p>
              <a:pPr marL="252095" algn="just">
                <a:lnSpc>
                  <a:spcPct val="150000"/>
                </a:lnSpc>
                <a:spcAft>
                  <a:spcPts val="0"/>
                </a:spcAft>
                <a:tabLst>
                  <a:tab pos="2400300" algn="l"/>
                </a:tabLst>
              </a:pPr>
              <a:r>
                <a:rPr lang="zh-CN" sz="2800" b="1" kern="100" dirty="0">
                  <a:solidFill>
                    <a:srgbClr val="FF0000"/>
                  </a:solidFill>
                  <a:latin typeface="Times New Roman" panose="02020603050405020304"/>
                  <a:ea typeface="微软雅黑" panose="020B0503020204020204" pitchFamily="34" charset="-122"/>
                  <a:cs typeface="Times New Roman" panose="02020603050405020304"/>
                  <a:sym typeface="+mn-ea"/>
                </a:rPr>
                <a:t>光合作用</a:t>
              </a:r>
              <a:endParaRPr lang="zh-CN" sz="2800" b="1" kern="100" dirty="0">
                <a:solidFill>
                  <a:srgbClr val="FF0000"/>
                </a:solidFill>
                <a:latin typeface="Times New Roman" panose="02020603050405020304"/>
                <a:ea typeface="微软雅黑" panose="020B0503020204020204" pitchFamily="34" charset="-122"/>
                <a:cs typeface="Times New Roman" panose="02020603050405020304"/>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7980" y="25400"/>
            <a:ext cx="11551920" cy="3087370"/>
          </a:xfrm>
          <a:prstGeom prst="rect">
            <a:avLst/>
          </a:prstGeom>
          <a:noFill/>
        </p:spPr>
        <p:txBody>
          <a:bodyPr wrap="square" rtlCol="0">
            <a:noAutofit/>
          </a:bodyPr>
          <a:p>
            <a:pPr indent="0" fontAlgn="auto">
              <a:lnSpc>
                <a:spcPct val="150000"/>
              </a:lnSpc>
            </a:pP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问题探讨：</a:t>
            </a:r>
            <a:endParaRPr lang="zh-CN" altLang="en-US" sz="3600" b="1">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种子萌发需要怎样的条件，这一过程中有机物发生了怎样的变化？</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00000"/>
              </a:lnSpc>
            </a:pPr>
            <a:r>
              <a:rPr lang="en-US" altLang="zh-CN"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哈密瓜甜度高，是天然形成的吗？受到哪些环境因素的影响？</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4338" name="Picture 2" descr="S50"/>
          <p:cNvPicPr>
            <a:picLocks noChangeAspect="1" noChangeArrowheads="1"/>
          </p:cNvPicPr>
          <p:nvPr/>
        </p:nvPicPr>
        <p:blipFill>
          <a:blip r:embed="rId1" cstate="print">
            <a:clrChange>
              <a:clrFrom>
                <a:srgbClr val="FFFFFF"/>
              </a:clrFrom>
              <a:clrTo>
                <a:srgbClr val="FFFFFF">
                  <a:alpha val="0"/>
                </a:srgbClr>
              </a:clrTo>
            </a:clrChange>
            <a:lum bright="-24000" contrast="36000"/>
            <a:extLst>
              <a:ext uri="{28A0092B-C50C-407E-A947-70E740481C1C}">
                <a14:useLocalDpi xmlns:a14="http://schemas.microsoft.com/office/drawing/2010/main" val="0"/>
              </a:ext>
            </a:extLst>
          </a:blip>
          <a:srcRect/>
          <a:stretch>
            <a:fillRect/>
          </a:stretch>
        </p:blipFill>
        <p:spPr bwMode="auto">
          <a:xfrm>
            <a:off x="2346960" y="2192655"/>
            <a:ext cx="7268845" cy="4307840"/>
          </a:xfrm>
          <a:prstGeom prst="rect">
            <a:avLst/>
          </a:prstGeom>
          <a:ln w="28575">
            <a:solidFill>
              <a:srgbClr val="FF0000"/>
            </a:solid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custDataLst>
              <p:tags r:id="rId2"/>
            </p:custDataLst>
          </p:nvPr>
        </p:nvSpPr>
        <p:spPr>
          <a:xfrm>
            <a:off x="146685" y="1897380"/>
            <a:ext cx="2200275" cy="49212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【生产应用】</a:t>
            </a:r>
            <a:endPar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heel(1)">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22250" y="549910"/>
            <a:ext cx="11409680" cy="889635"/>
          </a:xfrm>
          <a:prstGeom prst="rect">
            <a:avLst/>
          </a:prstGeom>
        </p:spPr>
        <p:txBody>
          <a:bodyPr wrap="square">
            <a:noAutofit/>
          </a:bodyPr>
          <a:lstStyle/>
          <a:p>
            <a:pPr algn="just">
              <a:lnSpc>
                <a:spcPct val="100000"/>
              </a:lnSpc>
              <a:spcAft>
                <a:spcPts val="0"/>
              </a:spcAft>
            </a:pPr>
            <a:r>
              <a:rPr lang="zh-CN" altLang="zh-CN" sz="2600" kern="100" dirty="0">
                <a:latin typeface="+mj-ea"/>
                <a:ea typeface="+mj-ea"/>
                <a:cs typeface="Courier New" panose="02070309020205020404" pitchFamily="49" charset="0"/>
              </a:rPr>
              <a:t>聚焦自然环境及密闭容器中植物一昼夜气体变化曲线</a:t>
            </a:r>
            <a:endParaRPr lang="zh-CN" altLang="zh-CN" sz="2600" kern="100" dirty="0">
              <a:latin typeface="+mj-ea"/>
              <a:ea typeface="+mj-ea"/>
              <a:cs typeface="Courier New" panose="02070309020205020404" pitchFamily="49" charset="0"/>
            </a:endParaRPr>
          </a:p>
          <a:p>
            <a:pPr algn="just">
              <a:lnSpc>
                <a:spcPct val="100000"/>
              </a:lnSpc>
              <a:spcAft>
                <a:spcPts val="0"/>
              </a:spcAft>
            </a:pPr>
            <a:r>
              <a:rPr lang="en-US" altLang="zh-CN" sz="2600" b="1" kern="1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600" b="1" kern="100" dirty="0">
                <a:latin typeface="微软雅黑" panose="020B0503020204020204" pitchFamily="34" charset="-122"/>
                <a:ea typeface="微软雅黑" panose="020B0503020204020204" pitchFamily="34" charset="-122"/>
                <a:cs typeface="微软雅黑" panose="020B0503020204020204" pitchFamily="34" charset="-122"/>
              </a:rPr>
              <a:t>自然环境中一昼夜植物光合作用变化曲线</a:t>
            </a:r>
            <a:endParaRPr lang="zh-CN" altLang="zh-CN" sz="2600" b="1"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222250" y="1491615"/>
            <a:ext cx="6585585" cy="2461260"/>
          </a:xfrm>
          <a:prstGeom prst="rect">
            <a:avLst/>
          </a:prstGeom>
        </p:spPr>
        <p:txBody>
          <a:bodyPr wrap="square">
            <a:spAutoFit/>
          </a:bodyPr>
          <a:lstStyle/>
          <a:p>
            <a:pPr algn="just">
              <a:lnSpc>
                <a:spcPct val="100000"/>
              </a:lnSpc>
              <a:spcAft>
                <a:spcPts val="0"/>
              </a:spcAft>
            </a:pPr>
            <a:r>
              <a:rPr lang="en-US" altLang="zh-CN" sz="2200" kern="100" dirty="0">
                <a:latin typeface="微软雅黑" panose="020B0503020204020204" pitchFamily="34" charset="-122"/>
                <a:ea typeface="微软雅黑" panose="020B0503020204020204" pitchFamily="34" charset="-122"/>
                <a:cs typeface="微软雅黑" panose="020B0503020204020204" pitchFamily="34" charset="-122"/>
              </a:rPr>
              <a:t>①a</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点：凌晨低温，细胞呼吸减弱，</a:t>
            </a:r>
            <a:r>
              <a:rPr lang="en-US" altLang="zh-CN" sz="2200" kern="100" dirty="0" smtClean="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200" kern="100" baseline="-25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200" kern="100" dirty="0" smtClean="0">
                <a:latin typeface="微软雅黑" panose="020B0503020204020204" pitchFamily="34" charset="-122"/>
                <a:ea typeface="微软雅黑" panose="020B0503020204020204" pitchFamily="34" charset="-122"/>
                <a:cs typeface="微软雅黑" panose="020B0503020204020204" pitchFamily="34" charset="-122"/>
              </a:rPr>
              <a:t>释放</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量减少。</a:t>
            </a:r>
            <a:endPar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200" kern="100" dirty="0">
                <a:latin typeface="微软雅黑" panose="020B0503020204020204" pitchFamily="34" charset="-122"/>
                <a:ea typeface="微软雅黑" panose="020B0503020204020204" pitchFamily="34" charset="-122"/>
                <a:cs typeface="微软雅黑" panose="020B0503020204020204" pitchFamily="34" charset="-122"/>
              </a:rPr>
              <a:t>②</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开始进行光合作用的点：</a:t>
            </a:r>
            <a:r>
              <a:rPr lang="en-US" altLang="zh-CN" sz="2200" kern="100" dirty="0">
                <a:latin typeface="微软雅黑" panose="020B0503020204020204" pitchFamily="34" charset="-122"/>
                <a:ea typeface="微软雅黑" panose="020B0503020204020204" pitchFamily="34" charset="-122"/>
                <a:cs typeface="微软雅黑" panose="020B0503020204020204" pitchFamily="34" charset="-122"/>
              </a:rPr>
              <a:t>b</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点；</a:t>
            </a:r>
            <a:endPar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结束</a:t>
            </a:r>
            <a:r>
              <a:rPr lang="zh-CN" altLang="zh-CN" sz="2200" kern="100" dirty="0" smtClean="0">
                <a:latin typeface="微软雅黑" panose="020B0503020204020204" pitchFamily="34" charset="-122"/>
                <a:ea typeface="微软雅黑" panose="020B0503020204020204" pitchFamily="34" charset="-122"/>
                <a:cs typeface="微软雅黑" panose="020B0503020204020204" pitchFamily="34" charset="-122"/>
              </a:rPr>
              <a:t>光合作</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用的点：</a:t>
            </a:r>
            <a:r>
              <a:rPr lang="en-US" altLang="zh-CN" sz="2200" kern="100" dirty="0">
                <a:latin typeface="微软雅黑" panose="020B0503020204020204" pitchFamily="34" charset="-122"/>
                <a:ea typeface="微软雅黑" panose="020B0503020204020204" pitchFamily="34" charset="-122"/>
                <a:cs typeface="微软雅黑" panose="020B0503020204020204" pitchFamily="34" charset="-122"/>
              </a:rPr>
              <a:t>m</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点。</a:t>
            </a:r>
            <a:endPar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200" kern="100" dirty="0">
                <a:latin typeface="微软雅黑" panose="020B0503020204020204" pitchFamily="34" charset="-122"/>
                <a:ea typeface="微软雅黑" panose="020B0503020204020204" pitchFamily="34" charset="-122"/>
                <a:cs typeface="微软雅黑" panose="020B0503020204020204" pitchFamily="34" charset="-122"/>
              </a:rPr>
              <a:t>③</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光合速率与呼吸速率相等的点：</a:t>
            </a:r>
            <a:r>
              <a:rPr lang="en-US" altLang="zh-CN" sz="2200" kern="100" dirty="0">
                <a:latin typeface="微软雅黑" panose="020B0503020204020204" pitchFamily="34" charset="-122"/>
                <a:ea typeface="微软雅黑" panose="020B0503020204020204" pitchFamily="34" charset="-122"/>
                <a:cs typeface="微软雅黑" panose="020B0503020204020204" pitchFamily="34" charset="-122"/>
              </a:rPr>
              <a:t>c</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200" kern="100" dirty="0">
                <a:latin typeface="微软雅黑" panose="020B0503020204020204" pitchFamily="34" charset="-122"/>
                <a:ea typeface="微软雅黑" panose="020B0503020204020204" pitchFamily="34" charset="-122"/>
                <a:cs typeface="微软雅黑" panose="020B0503020204020204" pitchFamily="34" charset="-122"/>
              </a:rPr>
              <a:t>h</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点</a:t>
            </a:r>
            <a:r>
              <a:rPr lang="zh-CN" altLang="zh-CN" sz="2200" kern="1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200" kern="100" dirty="0" smtClean="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zh-CN" altLang="zh-CN" sz="2200" kern="100" dirty="0" smtClean="0">
                <a:latin typeface="微软雅黑" panose="020B0503020204020204" pitchFamily="34" charset="-122"/>
                <a:ea typeface="微软雅黑" panose="020B0503020204020204" pitchFamily="34" charset="-122"/>
                <a:cs typeface="微软雅黑" panose="020B0503020204020204" pitchFamily="34" charset="-122"/>
              </a:rPr>
              <a:t>有机物</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积累量最大的点：</a:t>
            </a:r>
            <a:r>
              <a:rPr lang="en-US" altLang="zh-CN" sz="2200" kern="100" dirty="0">
                <a:latin typeface="微软雅黑" panose="020B0503020204020204" pitchFamily="34" charset="-122"/>
                <a:ea typeface="微软雅黑" panose="020B0503020204020204" pitchFamily="34" charset="-122"/>
                <a:cs typeface="微软雅黑" panose="020B0503020204020204" pitchFamily="34" charset="-122"/>
              </a:rPr>
              <a:t>h</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点。</a:t>
            </a:r>
            <a:endPar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200" kern="100" dirty="0">
                <a:latin typeface="微软雅黑" panose="020B0503020204020204" pitchFamily="34" charset="-122"/>
                <a:ea typeface="微软雅黑" panose="020B0503020204020204" pitchFamily="34" charset="-122"/>
                <a:cs typeface="微软雅黑" panose="020B0503020204020204" pitchFamily="34" charset="-122"/>
              </a:rPr>
              <a:t>④de</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段下降的原因是气孔关闭，</a:t>
            </a:r>
            <a:r>
              <a:rPr lang="en-US" altLang="zh-CN" sz="2200" kern="100" dirty="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200"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吸收量减少，</a:t>
            </a:r>
            <a:r>
              <a:rPr lang="en-US" altLang="zh-CN" sz="2200" kern="100" dirty="0" err="1">
                <a:latin typeface="微软雅黑" panose="020B0503020204020204" pitchFamily="34" charset="-122"/>
                <a:ea typeface="微软雅黑" panose="020B0503020204020204" pitchFamily="34" charset="-122"/>
                <a:cs typeface="微软雅黑" panose="020B0503020204020204" pitchFamily="34" charset="-122"/>
              </a:rPr>
              <a:t>fh</a:t>
            </a:r>
            <a:r>
              <a:rPr lang="zh-CN" altLang="zh-CN" sz="2200" kern="100" dirty="0">
                <a:latin typeface="微软雅黑" panose="020B0503020204020204" pitchFamily="34" charset="-122"/>
                <a:ea typeface="微软雅黑" panose="020B0503020204020204" pitchFamily="34" charset="-122"/>
                <a:cs typeface="微软雅黑" panose="020B0503020204020204" pitchFamily="34" charset="-122"/>
              </a:rPr>
              <a:t>段下降的原因是光照强度减弱。</a:t>
            </a:r>
            <a:endParaRPr lang="zh-CN" altLang="zh-CN" sz="22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122" name="Picture 2" descr="101"/>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3735" y="1213485"/>
            <a:ext cx="5060315" cy="259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custDataLst>
              <p:tags r:id="rId2"/>
            </p:custDataLst>
          </p:nvPr>
        </p:nvSpPr>
        <p:spPr>
          <a:xfrm>
            <a:off x="50165" y="133350"/>
            <a:ext cx="2200275" cy="49212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【生产应用】</a:t>
            </a:r>
            <a:endPar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1"/>
          <p:cNvSpPr/>
          <p:nvPr/>
        </p:nvSpPr>
        <p:spPr>
          <a:xfrm>
            <a:off x="222250" y="3827145"/>
            <a:ext cx="6909435" cy="645160"/>
          </a:xfrm>
          <a:prstGeom prst="rect">
            <a:avLst/>
          </a:prstGeom>
        </p:spPr>
        <p:txBody>
          <a:bodyPr wrap="square">
            <a:spAutoFit/>
          </a:bodyPr>
          <a:p>
            <a:pPr algn="just">
              <a:lnSpc>
                <a:spcPct val="150000"/>
              </a:lnSpc>
              <a:spcAft>
                <a:spcPts val="0"/>
              </a:spcAft>
            </a:pP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密闭容器中一昼夜</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400" b="1"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rPr>
              <a:t>O</a:t>
            </a:r>
            <a:r>
              <a:rPr lang="en-US" altLang="zh-CN" sz="2400" b="1"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b="1" kern="100" dirty="0">
                <a:latin typeface="微软雅黑" panose="020B0503020204020204" pitchFamily="34" charset="-122"/>
                <a:ea typeface="微软雅黑" panose="020B0503020204020204" pitchFamily="34" charset="-122"/>
                <a:cs typeface="微软雅黑" panose="020B0503020204020204" pitchFamily="34" charset="-122"/>
              </a:rPr>
              <a:t>含量的变化曲线</a:t>
            </a:r>
            <a:endParaRPr lang="zh-CN" altLang="zh-CN" sz="2400" b="1"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146" name="Picture 2" descr="10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250" y="4493260"/>
            <a:ext cx="7031990" cy="238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8"/>
          <p:cNvGrpSpPr/>
          <p:nvPr/>
        </p:nvGrpSpPr>
        <p:grpSpPr>
          <a:xfrm>
            <a:off x="7883525" y="4606925"/>
            <a:ext cx="4221480" cy="2015490"/>
            <a:chOff x="12415" y="7255"/>
            <a:chExt cx="6648" cy="3174"/>
          </a:xfrm>
        </p:grpSpPr>
        <p:pic>
          <p:nvPicPr>
            <p:cNvPr id="6" name="图片 5"/>
            <p:cNvPicPr>
              <a:picLocks noChangeAspect="1"/>
            </p:cNvPicPr>
            <p:nvPr>
              <p:custDataLst>
                <p:tags r:id="rId4"/>
              </p:custDataLst>
            </p:nvPr>
          </p:nvPicPr>
          <p:blipFill>
            <a:blip r:embed="rId5"/>
            <a:srcRect t="12800" b="15093"/>
            <a:stretch>
              <a:fillRect/>
            </a:stretch>
          </p:blipFill>
          <p:spPr>
            <a:xfrm>
              <a:off x="12415" y="7255"/>
              <a:ext cx="6649" cy="3175"/>
            </a:xfrm>
            <a:prstGeom prst="rect">
              <a:avLst/>
            </a:prstGeom>
          </p:spPr>
        </p:pic>
        <p:sp>
          <p:nvSpPr>
            <p:cNvPr id="7" name="文本框 6"/>
            <p:cNvSpPr txBox="1"/>
            <p:nvPr>
              <p:custDataLst>
                <p:tags r:id="rId6"/>
              </p:custDataLst>
            </p:nvPr>
          </p:nvSpPr>
          <p:spPr>
            <a:xfrm>
              <a:off x="14216" y="9269"/>
              <a:ext cx="3165" cy="1161"/>
            </a:xfrm>
            <a:prstGeom prst="rect">
              <a:avLst/>
            </a:prstGeom>
            <a:noFill/>
          </p:spPr>
          <p:txBody>
            <a:bodyPr wrap="square" rtlCol="0" anchor="t">
              <a:spAutoFit/>
            </a:bodyPr>
            <a:p>
              <a:pPr marL="252095" algn="just">
                <a:lnSpc>
                  <a:spcPct val="150000"/>
                </a:lnSpc>
                <a:spcAft>
                  <a:spcPts val="0"/>
                </a:spcAft>
                <a:tabLst>
                  <a:tab pos="2400300" algn="l"/>
                </a:tabLst>
              </a:pPr>
              <a:r>
                <a:rPr lang="zh-CN" sz="2800" b="1" kern="100" dirty="0">
                  <a:solidFill>
                    <a:srgbClr val="FF0000"/>
                  </a:solidFill>
                  <a:latin typeface="Times New Roman" panose="02020603050405020304"/>
                  <a:ea typeface="微软雅黑" panose="020B0503020204020204" pitchFamily="34" charset="-122"/>
                  <a:cs typeface="Times New Roman" panose="02020603050405020304"/>
                  <a:sym typeface="+mn-ea"/>
                </a:rPr>
                <a:t>叶肉细胞</a:t>
              </a:r>
              <a:endParaRPr lang="zh-CN" sz="2800" b="1" kern="100" dirty="0">
                <a:solidFill>
                  <a:srgbClr val="FF0000"/>
                </a:solidFill>
                <a:latin typeface="Times New Roman" panose="02020603050405020304"/>
                <a:ea typeface="微软雅黑" panose="020B0503020204020204" pitchFamily="34" charset="-122"/>
                <a:cs typeface="Times New Roman" panose="02020603050405020304"/>
                <a:sym typeface="+mn-ea"/>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diamond(in)">
                                      <p:cBhvr>
                                        <p:cTn id="1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圆角矩形 9"/>
          <p:cNvSpPr/>
          <p:nvPr/>
        </p:nvSpPr>
        <p:spPr>
          <a:xfrm>
            <a:off x="432421" y="1053807"/>
            <a:ext cx="11326842" cy="561501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kumimoji="1" lang="zh-CN" altLang="en-US" sz="2400" strike="noStrike" noProof="1"/>
          </a:p>
        </p:txBody>
      </p:sp>
      <p:sp>
        <p:nvSpPr>
          <p:cNvPr id="5" name="矩形 4"/>
          <p:cNvSpPr/>
          <p:nvPr/>
        </p:nvSpPr>
        <p:spPr>
          <a:xfrm>
            <a:off x="619694" y="1190294"/>
            <a:ext cx="10952296" cy="1938020"/>
          </a:xfrm>
          <a:prstGeom prst="rect">
            <a:avLst/>
          </a:prstGeom>
        </p:spPr>
        <p:txBody>
          <a:bodyPr wrap="square">
            <a:spAutoFit/>
          </a:bodyPr>
          <a:lstStyle/>
          <a:p>
            <a:pPr algn="just" fontAlgn="auto">
              <a:lnSpc>
                <a:spcPct val="100000"/>
              </a:lnSpc>
              <a:spcAft>
                <a:spcPts val="0"/>
              </a:spcAft>
            </a:pP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无氧条件培养酵母菌时向酵母菌培养液中加入重铬酸钾以便检测乙醇生成</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(2021·</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广东，</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9</a:t>
            </a:r>
            <a:r>
              <a:rPr lang="en-US" altLang="zh-CN" sz="2400" strike="noStrike" kern="100" noProof="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00000"/>
              </a:lnSpc>
              <a:spcAft>
                <a:spcPts val="0"/>
              </a:spcAft>
            </a:pP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红光照射时，胡萝卜素吸收的光能可传递给叶绿素</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a(2019·</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海南，</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9</a:t>
            </a:r>
            <a:r>
              <a:rPr lang="en-US" altLang="zh-CN" sz="2400" strike="noStrike" kern="100" noProof="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00000"/>
              </a:lnSpc>
              <a:spcAft>
                <a:spcPts val="0"/>
              </a:spcAft>
            </a:pP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光反应阶段中水在光下分解需</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ATP</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水解提供能量</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(2019·</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天津，</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2400" strike="noStrike" kern="100" noProof="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00000"/>
              </a:lnSpc>
              <a:spcAft>
                <a:spcPts val="0"/>
              </a:spcAft>
            </a:pPr>
            <a:r>
              <a:rPr lang="en-US" altLang="zh-CN" sz="2400" strike="noStrike" kern="100" spc="-50" noProof="1"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zh-CN" sz="2400" strike="noStrike" kern="100" spc="-50" noProof="1" dirty="0">
                <a:latin typeface="微软雅黑" panose="020B0503020204020204" pitchFamily="34" charset="-122"/>
                <a:ea typeface="微软雅黑" panose="020B0503020204020204" pitchFamily="34" charset="-122"/>
                <a:cs typeface="微软雅黑" panose="020B0503020204020204" pitchFamily="34" charset="-122"/>
              </a:rPr>
              <a:t>弱光条件下植物没有</a:t>
            </a:r>
            <a:r>
              <a:rPr lang="en-US" altLang="zh-CN" sz="2400" strike="noStrike" kern="100" spc="-50" noProof="1" dirty="0">
                <a:latin typeface="微软雅黑" panose="020B0503020204020204" pitchFamily="34" charset="-122"/>
                <a:ea typeface="微软雅黑" panose="020B0503020204020204" pitchFamily="34" charset="-122"/>
                <a:cs typeface="微软雅黑" panose="020B0503020204020204" pitchFamily="34" charset="-122"/>
              </a:rPr>
              <a:t>O</a:t>
            </a:r>
            <a:r>
              <a:rPr lang="en-US" altLang="zh-CN" sz="2400" strike="noStrike" kern="100" spc="-50" baseline="-25000" noProof="1"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strike="noStrike" kern="100" spc="-50" noProof="1" dirty="0">
                <a:latin typeface="微软雅黑" panose="020B0503020204020204" pitchFamily="34" charset="-122"/>
                <a:ea typeface="微软雅黑" panose="020B0503020204020204" pitchFamily="34" charset="-122"/>
                <a:cs typeface="微软雅黑" panose="020B0503020204020204" pitchFamily="34" charset="-122"/>
              </a:rPr>
              <a:t>的释放，说明未进行光合作用</a:t>
            </a:r>
            <a:r>
              <a:rPr lang="en-US" altLang="zh-CN" sz="2400" strike="noStrike" kern="100" spc="-50" noProof="1" dirty="0">
                <a:latin typeface="微软雅黑" panose="020B0503020204020204" pitchFamily="34" charset="-122"/>
                <a:ea typeface="微软雅黑" panose="020B0503020204020204" pitchFamily="34" charset="-122"/>
                <a:cs typeface="微软雅黑" panose="020B0503020204020204" pitchFamily="34" charset="-122"/>
              </a:rPr>
              <a:t>(2021·</a:t>
            </a:r>
            <a:r>
              <a:rPr lang="zh-CN" altLang="zh-CN" sz="2400" strike="noStrike" kern="100" spc="-50" noProof="1" dirty="0">
                <a:latin typeface="微软雅黑" panose="020B0503020204020204" pitchFamily="34" charset="-122"/>
                <a:ea typeface="微软雅黑" panose="020B0503020204020204" pitchFamily="34" charset="-122"/>
                <a:cs typeface="微软雅黑" panose="020B0503020204020204" pitchFamily="34" charset="-122"/>
              </a:rPr>
              <a:t>湖南，</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2400" strike="noStrike" kern="100" noProof="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strike="noStrike" kern="100" noProof="1" dirty="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strike="noStrike" kern="100" noProof="1"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507" name="矩形 2"/>
          <p:cNvSpPr/>
          <p:nvPr/>
        </p:nvSpPr>
        <p:spPr>
          <a:xfrm>
            <a:off x="5242402" y="261865"/>
            <a:ext cx="1706880" cy="423545"/>
          </a:xfrm>
          <a:prstGeom prst="rect">
            <a:avLst/>
          </a:prstGeom>
          <a:noFill/>
          <a:ln w="9525">
            <a:noFill/>
          </a:ln>
        </p:spPr>
        <p:txBody>
          <a:bodyPr wrap="none" anchor="t" anchorCtr="0">
            <a:spAutoFit/>
          </a:bodyPr>
          <a:p>
            <a:pPr algn="dist" defTabSz="914400">
              <a:lnSpc>
                <a:spcPct val="90000"/>
              </a:lnSpc>
            </a:pPr>
            <a:r>
              <a:rPr lang="zh-CN" altLang="zh-CN" sz="2400" b="1" dirty="0">
                <a:solidFill>
                  <a:schemeClr val="bg1"/>
                </a:solidFill>
                <a:latin typeface="Arial Black" panose="020B0A04020102020204" charset="0"/>
                <a:ea typeface="微软雅黑" panose="020B0503020204020204" pitchFamily="34" charset="-122"/>
              </a:rPr>
              <a:t>判断与填充</a:t>
            </a:r>
            <a:endParaRPr lang="zh-CN" altLang="zh-CN" sz="2400" b="1" dirty="0">
              <a:solidFill>
                <a:schemeClr val="bg1"/>
              </a:solidFill>
              <a:latin typeface="Arial Black" panose="020B0A04020102020204" charset="0"/>
              <a:ea typeface="微软雅黑" panose="020B0503020204020204" pitchFamily="34" charset="-122"/>
            </a:endParaRPr>
          </a:p>
        </p:txBody>
      </p:sp>
      <p:sp>
        <p:nvSpPr>
          <p:cNvPr id="4" name="矩形 3"/>
          <p:cNvSpPr/>
          <p:nvPr/>
        </p:nvSpPr>
        <p:spPr>
          <a:xfrm>
            <a:off x="10270600" y="1928277"/>
            <a:ext cx="414655" cy="460375"/>
          </a:xfrm>
          <a:prstGeom prst="rect">
            <a:avLst/>
          </a:prstGeom>
          <a:noFill/>
          <a:ln w="9525">
            <a:noFill/>
          </a:ln>
        </p:spPr>
        <p:txBody>
          <a:bodyPr wrap="none" anchor="t" anchorCtr="0">
            <a:spAutoFit/>
          </a:bodyPr>
          <a:p>
            <a:r>
              <a:rPr lang="en-US" altLang="zh-CN" sz="2400" b="1" dirty="0">
                <a:solidFill>
                  <a:srgbClr val="C00000"/>
                </a:solidFill>
                <a:latin typeface="微软雅黑" panose="020B0503020204020204" pitchFamily="34" charset="-122"/>
                <a:ea typeface="微软雅黑" panose="020B0503020204020204" pitchFamily="34" charset="-122"/>
              </a:rPr>
              <a:t>×</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
        <p:nvSpPr>
          <p:cNvPr id="7" name="矩形 6"/>
          <p:cNvSpPr/>
          <p:nvPr/>
        </p:nvSpPr>
        <p:spPr>
          <a:xfrm>
            <a:off x="3000283" y="1556906"/>
            <a:ext cx="414655" cy="460375"/>
          </a:xfrm>
          <a:prstGeom prst="rect">
            <a:avLst/>
          </a:prstGeom>
          <a:noFill/>
          <a:ln w="9525">
            <a:noFill/>
          </a:ln>
        </p:spPr>
        <p:txBody>
          <a:bodyPr wrap="none" anchor="t" anchorCtr="0">
            <a:spAutoFit/>
          </a:bodyPr>
          <a:p>
            <a:r>
              <a:rPr lang="en-US" altLang="zh-CN" sz="2400" b="1" dirty="0">
                <a:solidFill>
                  <a:srgbClr val="C00000"/>
                </a:solidFill>
                <a:latin typeface="微软雅黑" panose="020B0503020204020204" pitchFamily="34" charset="-122"/>
                <a:ea typeface="微软雅黑" panose="020B0503020204020204" pitchFamily="34" charset="-122"/>
              </a:rPr>
              <a:t>×</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a:off x="9696085" y="2275843"/>
            <a:ext cx="414655" cy="460375"/>
          </a:xfrm>
          <a:prstGeom prst="rect">
            <a:avLst/>
          </a:prstGeom>
          <a:noFill/>
          <a:ln w="9525">
            <a:noFill/>
          </a:ln>
        </p:spPr>
        <p:txBody>
          <a:bodyPr wrap="none" anchor="t" anchorCtr="0">
            <a:spAutoFit/>
          </a:bodyPr>
          <a:p>
            <a:r>
              <a:rPr lang="en-US" altLang="zh-CN" sz="2400" b="1" dirty="0">
                <a:solidFill>
                  <a:srgbClr val="C00000"/>
                </a:solidFill>
                <a:latin typeface="微软雅黑" panose="020B0503020204020204" pitchFamily="34" charset="-122"/>
                <a:ea typeface="微软雅黑" panose="020B0503020204020204" pitchFamily="34" charset="-122"/>
              </a:rPr>
              <a:t>×</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
        <p:nvSpPr>
          <p:cNvPr id="9" name="矩形 8"/>
          <p:cNvSpPr/>
          <p:nvPr/>
        </p:nvSpPr>
        <p:spPr>
          <a:xfrm>
            <a:off x="10199183" y="2667847"/>
            <a:ext cx="414655" cy="460375"/>
          </a:xfrm>
          <a:prstGeom prst="rect">
            <a:avLst/>
          </a:prstGeom>
          <a:noFill/>
          <a:ln w="9525">
            <a:noFill/>
          </a:ln>
        </p:spPr>
        <p:txBody>
          <a:bodyPr wrap="none" anchor="t" anchorCtr="0">
            <a:spAutoFit/>
          </a:bodyPr>
          <a:p>
            <a:r>
              <a:rPr lang="en-US" altLang="zh-CN" sz="2400" b="1" dirty="0">
                <a:solidFill>
                  <a:srgbClr val="C00000"/>
                </a:solidFill>
                <a:latin typeface="微软雅黑" panose="020B0503020204020204" pitchFamily="34" charset="-122"/>
                <a:ea typeface="微软雅黑" panose="020B0503020204020204" pitchFamily="34" charset="-122"/>
              </a:rPr>
              <a:t>×</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
        <p:nvSpPr>
          <p:cNvPr id="21512" name="矩形 5"/>
          <p:cNvSpPr/>
          <p:nvPr/>
        </p:nvSpPr>
        <p:spPr>
          <a:xfrm>
            <a:off x="619694" y="3055089"/>
            <a:ext cx="10952295" cy="2306955"/>
          </a:xfrm>
          <a:prstGeom prst="rect">
            <a:avLst/>
          </a:prstGeom>
          <a:noFill/>
          <a:ln w="9525">
            <a:noFill/>
          </a:ln>
        </p:spPr>
        <p:txBody>
          <a:bodyPr wrap="square" anchor="t" anchorCtr="0">
            <a:spAutoFit/>
          </a:bodyPr>
          <a:p>
            <a:pPr algn="just"/>
            <a:r>
              <a:rPr lang="en-US" altLang="zh-CN" sz="2400" dirty="0">
                <a:latin typeface="微软雅黑" panose="020B0503020204020204" pitchFamily="34" charset="-122"/>
                <a:ea typeface="微软雅黑" panose="020B0503020204020204" pitchFamily="34" charset="-122"/>
              </a:rPr>
              <a:t>(5)</a:t>
            </a:r>
            <a:r>
              <a:rPr lang="zh-CN" altLang="zh-CN" sz="2400" dirty="0">
                <a:latin typeface="微软雅黑" panose="020B0503020204020204" pitchFamily="34" charset="-122"/>
                <a:ea typeface="微软雅黑" panose="020B0503020204020204" pitchFamily="34" charset="-122"/>
              </a:rPr>
              <a:t>植物细胞内</a:t>
            </a:r>
            <a:r>
              <a:rPr lang="en-US" altLang="zh-CN" sz="2400" dirty="0">
                <a:latin typeface="微软雅黑" panose="020B0503020204020204" pitchFamily="34" charset="-122"/>
                <a:ea typeface="微软雅黑" panose="020B0503020204020204" pitchFamily="34" charset="-122"/>
              </a:rPr>
              <a:t>10%</a:t>
            </a: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25%</a:t>
            </a:r>
            <a:r>
              <a:rPr lang="zh-CN" altLang="zh-CN" sz="2400" dirty="0">
                <a:latin typeface="微软雅黑" panose="020B0503020204020204" pitchFamily="34" charset="-122"/>
                <a:ea typeface="微软雅黑" panose="020B0503020204020204" pitchFamily="34" charset="-122"/>
              </a:rPr>
              <a:t>的葡萄糖经过一系列反应，产生</a:t>
            </a:r>
            <a:r>
              <a:rPr lang="en-US" altLang="zh-CN" sz="2400" dirty="0">
                <a:latin typeface="微软雅黑" panose="020B0503020204020204" pitchFamily="34" charset="-122"/>
                <a:ea typeface="微软雅黑" panose="020B0503020204020204" pitchFamily="34" charset="-122"/>
              </a:rPr>
              <a:t>NADPH</a:t>
            </a: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CO</a:t>
            </a:r>
            <a:r>
              <a:rPr lang="en-US" altLang="zh-CN" sz="2400" baseline="-25000" dirty="0">
                <a:latin typeface="微软雅黑" panose="020B0503020204020204" pitchFamily="34" charset="-122"/>
                <a:ea typeface="微软雅黑" panose="020B0503020204020204" pitchFamily="34" charset="-122"/>
              </a:rPr>
              <a:t>2</a:t>
            </a:r>
            <a:r>
              <a:rPr lang="zh-CN" altLang="zh-CN" sz="2400" dirty="0">
                <a:latin typeface="微软雅黑" panose="020B0503020204020204" pitchFamily="34" charset="-122"/>
                <a:ea typeface="微软雅黑" panose="020B0503020204020204" pitchFamily="34" charset="-122"/>
              </a:rPr>
              <a:t>和多种中间产物，该过程称为磷酸戊糖途径。该途径的中间产物可进一步生成氨基酸和核苷酸等。则与有氧呼吸相比，葡萄糖经磷酸戊糖途径产生的能量少</a:t>
            </a:r>
            <a:r>
              <a:rPr lang="en-US" altLang="zh-CN" sz="2400" dirty="0">
                <a:latin typeface="微软雅黑" panose="020B0503020204020204" pitchFamily="34" charset="-122"/>
                <a:ea typeface="微软雅黑" panose="020B0503020204020204" pitchFamily="34" charset="-122"/>
              </a:rPr>
              <a:t>(2022·</a:t>
            </a:r>
            <a:r>
              <a:rPr lang="zh-CN" altLang="zh-CN" sz="2400" dirty="0">
                <a:latin typeface="微软雅黑" panose="020B0503020204020204" pitchFamily="34" charset="-122"/>
                <a:ea typeface="微软雅黑" panose="020B0503020204020204" pitchFamily="34" charset="-122"/>
              </a:rPr>
              <a:t>山东，</a:t>
            </a:r>
            <a:r>
              <a:rPr lang="en-US" altLang="zh-CN" sz="2400" dirty="0">
                <a:latin typeface="微软雅黑" panose="020B0503020204020204" pitchFamily="34" charset="-122"/>
                <a:ea typeface="微软雅黑" panose="020B0503020204020204" pitchFamily="34" charset="-122"/>
              </a:rPr>
              <a:t>4)(</a:t>
            </a:r>
            <a:r>
              <a:rPr lang="zh-CN" altLang="zh-CN" sz="2400"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a:p>
            <a:pPr algn="just"/>
            <a:r>
              <a:rPr lang="en-US" altLang="zh-CN" sz="2400" dirty="0">
                <a:latin typeface="微软雅黑" panose="020B0503020204020204" pitchFamily="34" charset="-122"/>
                <a:ea typeface="微软雅黑" panose="020B0503020204020204" pitchFamily="34" charset="-122"/>
              </a:rPr>
              <a:t>(6)(2022·</a:t>
            </a:r>
            <a:r>
              <a:rPr lang="zh-CN" altLang="zh-CN" sz="2400" dirty="0">
                <a:latin typeface="微软雅黑" panose="020B0503020204020204" pitchFamily="34" charset="-122"/>
                <a:ea typeface="微软雅黑" panose="020B0503020204020204" pitchFamily="34" charset="-122"/>
              </a:rPr>
              <a:t>全国甲，</a:t>
            </a:r>
            <a:r>
              <a:rPr lang="en-US" altLang="zh-CN" sz="2400" dirty="0">
                <a:latin typeface="微软雅黑" panose="020B0503020204020204" pitchFamily="34" charset="-122"/>
                <a:ea typeface="微软雅黑" panose="020B0503020204020204" pitchFamily="34" charset="-122"/>
              </a:rPr>
              <a:t>29)</a:t>
            </a:r>
            <a:r>
              <a:rPr lang="zh-CN" altLang="zh-CN" sz="2400" dirty="0">
                <a:latin typeface="微软雅黑" panose="020B0503020204020204" pitchFamily="34" charset="-122"/>
                <a:ea typeface="微软雅黑" panose="020B0503020204020204" pitchFamily="34" charset="-122"/>
              </a:rPr>
              <a:t>正常条件下，植物叶片的光合产物不会全部运输到其他部位，原因是</a:t>
            </a:r>
            <a:r>
              <a:rPr lang="en-US" altLang="zh-CN" sz="2400" u="sng"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答出</a:t>
            </a:r>
            <a:r>
              <a:rPr lang="en-US" altLang="zh-CN" sz="2400" dirty="0">
                <a:latin typeface="微软雅黑" panose="020B0503020204020204" pitchFamily="34" charset="-122"/>
                <a:ea typeface="微软雅黑" panose="020B0503020204020204" pitchFamily="34" charset="-122"/>
              </a:rPr>
              <a:t>1</a:t>
            </a:r>
            <a:r>
              <a:rPr lang="zh-CN" altLang="zh-CN" sz="2400" dirty="0">
                <a:latin typeface="微软雅黑" panose="020B0503020204020204" pitchFamily="34" charset="-122"/>
                <a:ea typeface="微软雅黑" panose="020B0503020204020204" pitchFamily="34" charset="-122"/>
              </a:rPr>
              <a:t>点即可</a:t>
            </a:r>
            <a:r>
              <a:rPr lang="en-US"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p:txBody>
      </p:sp>
      <p:sp>
        <p:nvSpPr>
          <p:cNvPr id="11" name="矩形 10"/>
          <p:cNvSpPr/>
          <p:nvPr/>
        </p:nvSpPr>
        <p:spPr>
          <a:xfrm>
            <a:off x="1057723" y="4077155"/>
            <a:ext cx="645933" cy="645160"/>
          </a:xfrm>
          <a:prstGeom prst="rect">
            <a:avLst/>
          </a:prstGeom>
          <a:noFill/>
          <a:ln w="9525">
            <a:noFill/>
          </a:ln>
        </p:spPr>
        <p:txBody>
          <a:bodyPr wrap="square" anchor="t" anchorCtr="0">
            <a:spAutoFit/>
          </a:bodyPr>
          <a:p>
            <a:r>
              <a:rPr lang="en-US" altLang="zh-CN" sz="3600" b="1" dirty="0">
                <a:solidFill>
                  <a:srgbClr val="C00000"/>
                </a:solidFill>
                <a:latin typeface="华文细黑" panose="02010600040101010101" pitchFamily="2" charset="-122"/>
                <a:ea typeface="华文细黑" panose="02010600040101010101" pitchFamily="2" charset="-122"/>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sp>
        <p:nvSpPr>
          <p:cNvPr id="12" name="矩形 11"/>
          <p:cNvSpPr/>
          <p:nvPr/>
        </p:nvSpPr>
        <p:spPr>
          <a:xfrm>
            <a:off x="2424180" y="4867511"/>
            <a:ext cx="5210316" cy="460375"/>
          </a:xfrm>
          <a:prstGeom prst="rect">
            <a:avLst/>
          </a:prstGeom>
          <a:noFill/>
          <a:ln w="9525">
            <a:noFill/>
          </a:ln>
        </p:spPr>
        <p:txBody>
          <a:bodyPr wrap="square" anchor="t" anchorCtr="0">
            <a:spAutoFit/>
          </a:bodyPr>
          <a:p>
            <a:r>
              <a:rPr lang="zh-CN" altLang="zh-CN" sz="2400" b="1" dirty="0">
                <a:solidFill>
                  <a:srgbClr val="C00000"/>
                </a:solidFill>
                <a:latin typeface="微软雅黑" panose="020B0503020204020204" pitchFamily="34" charset="-122"/>
                <a:ea typeface="微软雅黑" panose="020B0503020204020204" pitchFamily="34" charset="-122"/>
              </a:rPr>
              <a:t>自身呼吸消耗或建造植物体结构</a:t>
            </a:r>
            <a:endParaRPr lang="zh-CN" altLang="zh-CN" sz="24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432435" y="943610"/>
            <a:ext cx="11327765" cy="6182995"/>
          </a:xfrm>
          <a:prstGeom prst="roundRect">
            <a:avLst>
              <a:gd name="adj" fmla="val 1925"/>
            </a:avLst>
          </a:prstGeom>
          <a:pattFill prst="smGrid">
            <a:fgClr>
              <a:schemeClr val="bg1">
                <a:lumMod val="95000"/>
              </a:schemeClr>
            </a:fgClr>
            <a:bgClr>
              <a:schemeClr val="bg1"/>
            </a:bgClr>
          </a:patt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5" name="矩形 4"/>
          <p:cNvSpPr/>
          <p:nvPr/>
        </p:nvSpPr>
        <p:spPr>
          <a:xfrm>
            <a:off x="619015" y="1145951"/>
            <a:ext cx="10954287" cy="1568450"/>
          </a:xfrm>
          <a:prstGeom prst="rect">
            <a:avLst/>
          </a:prstGeom>
        </p:spPr>
        <p:txBody>
          <a:bodyPr wrap="square">
            <a:spAutoFit/>
          </a:bodyPr>
          <a:lstStyle/>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(7)</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某同学将一株生长正常的小麦置于密闭容器中，在适宜且恒定的温度和光照条件下培养，发现容器内</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400"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含量初期逐渐降低，之后保持相对稳定。关于这一实验现象的解释是初期光合速率大于呼吸速率，之后光合速率等于呼吸速率</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(2022·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全国乙，</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242719" y="261394"/>
            <a:ext cx="1706880" cy="423545"/>
          </a:xfrm>
          <a:prstGeom prst="rect">
            <a:avLst/>
          </a:prstGeom>
        </p:spPr>
        <p:txBody>
          <a:bodyPr wrap="none">
            <a:spAutoFit/>
          </a:bodyPr>
          <a:lstStyle/>
          <a:p>
            <a:pPr algn="dist" defTabSz="914400">
              <a:lnSpc>
                <a:spcPct val="90000"/>
              </a:lnSpc>
              <a:spcBef>
                <a:spcPct val="0"/>
              </a:spcBef>
            </a:pPr>
            <a:r>
              <a:rPr lang="zh-CN" altLang="zh-CN" sz="2400" b="1" dirty="0">
                <a:solidFill>
                  <a:schemeClr val="bg1"/>
                </a:solidFill>
                <a:latin typeface="+mj-lt"/>
                <a:ea typeface="+mj-ea"/>
                <a:cs typeface="+mj-cs"/>
              </a:rPr>
              <a:t>判断与填充</a:t>
            </a:r>
            <a:endParaRPr lang="zh-CN" altLang="zh-CN" sz="2400" b="1" dirty="0">
              <a:solidFill>
                <a:schemeClr val="bg1"/>
              </a:solidFill>
              <a:latin typeface="+mj-lt"/>
              <a:ea typeface="+mj-ea"/>
              <a:cs typeface="+mj-cs"/>
            </a:endParaRPr>
          </a:p>
        </p:txBody>
      </p:sp>
      <p:sp>
        <p:nvSpPr>
          <p:cNvPr id="4" name="矩形 3"/>
          <p:cNvSpPr/>
          <p:nvPr/>
        </p:nvSpPr>
        <p:spPr>
          <a:xfrm>
            <a:off x="3196626" y="2169175"/>
            <a:ext cx="640715" cy="645160"/>
          </a:xfrm>
          <a:prstGeom prst="rect">
            <a:avLst/>
          </a:prstGeom>
        </p:spPr>
        <p:txBody>
          <a:bodyPr wrap="none">
            <a:spAutoFit/>
          </a:bodyPr>
          <a:lstStyle/>
          <a:p>
            <a:r>
              <a:rPr lang="en-US" altLang="zh-CN" sz="3600" b="1" kern="100" dirty="0">
                <a:solidFill>
                  <a:srgbClr val="C00000"/>
                </a:solidFill>
                <a:latin typeface="华文细黑" panose="02010600040101010101" pitchFamily="2" charset="-122"/>
                <a:ea typeface="华文细黑" panose="02010600040101010101" pitchFamily="2" charset="-122"/>
                <a:cs typeface="Times New Roman" panose="02020603050405020304" pitchFamily="18" charset="0"/>
              </a:rPr>
              <a:t>√</a:t>
            </a:r>
            <a:endParaRPr lang="zh-CN" altLang="en-US" sz="3600" b="1" kern="100" dirty="0">
              <a:solidFill>
                <a:srgbClr val="C00000"/>
              </a:solidFill>
              <a:latin typeface="华文细黑" panose="02010600040101010101" pitchFamily="2" charset="-122"/>
              <a:ea typeface="华文细黑" panose="02010600040101010101" pitchFamily="2" charset="-122"/>
              <a:cs typeface="Times New Roman" panose="02020603050405020304" pitchFamily="18" charset="0"/>
            </a:endParaRPr>
          </a:p>
        </p:txBody>
      </p:sp>
      <p:sp>
        <p:nvSpPr>
          <p:cNvPr id="2" name="矩形 1"/>
          <p:cNvSpPr/>
          <p:nvPr>
            <p:custDataLst>
              <p:tags r:id="rId1"/>
            </p:custDataLst>
          </p:nvPr>
        </p:nvSpPr>
        <p:spPr>
          <a:xfrm>
            <a:off x="619125" y="2762250"/>
            <a:ext cx="7503160" cy="1938020"/>
          </a:xfrm>
          <a:prstGeom prst="rect">
            <a:avLst/>
          </a:prstGeom>
        </p:spPr>
        <p:txBody>
          <a:bodyPr wrap="square">
            <a:spAutoFit/>
          </a:bodyPr>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某突变型水稻叶片的叶绿素含量约为野生型的一半，但固定</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400"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酶的活性显著高于野生型。如图显示两者在不同光照强度下的</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400"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吸收速率。</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 则光照强度低于</a:t>
            </a:r>
            <a:r>
              <a:rPr lang="en-US" altLang="zh-CN" sz="2400" i="1" kern="100" dirty="0">
                <a:latin typeface="微软雅黑" panose="020B0503020204020204" pitchFamily="34" charset="-122"/>
                <a:ea typeface="微软雅黑" panose="020B0503020204020204" pitchFamily="34" charset="-122"/>
                <a:cs typeface="微软雅黑" panose="020B0503020204020204" pitchFamily="34" charset="-122"/>
              </a:rPr>
              <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时，突变型的光</a:t>
            </a:r>
            <a:r>
              <a:rPr lang="zh-CN" altLang="zh-CN" sz="2400" kern="100" spc="-10" dirty="0">
                <a:latin typeface="微软雅黑" panose="020B0503020204020204" pitchFamily="34" charset="-122"/>
                <a:ea typeface="微软雅黑" panose="020B0503020204020204" pitchFamily="34" charset="-122"/>
                <a:cs typeface="微软雅黑" panose="020B0503020204020204" pitchFamily="34" charset="-122"/>
              </a:rPr>
              <a:t>反应强度低于野生型；而光</a:t>
            </a:r>
            <a:r>
              <a:rPr lang="zh-CN" altLang="zh-CN" sz="2400" kern="100" spc="-50" dirty="0">
                <a:latin typeface="微软雅黑" panose="020B0503020204020204" pitchFamily="34" charset="-122"/>
                <a:ea typeface="微软雅黑" panose="020B0503020204020204" pitchFamily="34" charset="-122"/>
                <a:cs typeface="微软雅黑" panose="020B0503020204020204" pitchFamily="34" charset="-122"/>
              </a:rPr>
              <a:t>照强度高于</a:t>
            </a:r>
            <a:r>
              <a:rPr lang="en-US" altLang="zh-CN" sz="2400" i="1" kern="100" spc="-50" dirty="0">
                <a:latin typeface="微软雅黑" panose="020B0503020204020204" pitchFamily="34" charset="-122"/>
                <a:ea typeface="微软雅黑" panose="020B0503020204020204" pitchFamily="34" charset="-122"/>
                <a:cs typeface="微软雅黑" panose="020B0503020204020204" pitchFamily="34" charset="-122"/>
              </a:rPr>
              <a:t>P</a:t>
            </a:r>
            <a:r>
              <a:rPr lang="zh-CN" altLang="zh-CN" sz="2400" kern="100" spc="-50" dirty="0">
                <a:latin typeface="微软雅黑" panose="020B0503020204020204" pitchFamily="34" charset="-122"/>
                <a:ea typeface="微软雅黑" panose="020B0503020204020204" pitchFamily="34" charset="-122"/>
                <a:cs typeface="微软雅黑" panose="020B0503020204020204" pitchFamily="34" charset="-122"/>
              </a:rPr>
              <a:t>时，突变型的暗反应强度高于野生型</a:t>
            </a:r>
            <a:r>
              <a:rPr lang="en-US" altLang="zh-CN" sz="2400" kern="100" spc="-50" dirty="0">
                <a:latin typeface="微软雅黑" panose="020B0503020204020204" pitchFamily="34" charset="-122"/>
                <a:ea typeface="微软雅黑" panose="020B0503020204020204" pitchFamily="34" charset="-122"/>
                <a:cs typeface="微软雅黑" panose="020B0503020204020204" pitchFamily="34" charset="-122"/>
              </a:rPr>
              <a:t>(2017·</a:t>
            </a:r>
            <a:r>
              <a:rPr lang="zh-CN" altLang="zh-CN" sz="2400" kern="100" spc="-50" dirty="0">
                <a:latin typeface="微软雅黑" panose="020B0503020204020204" pitchFamily="34" charset="-122"/>
                <a:ea typeface="微软雅黑" panose="020B0503020204020204" pitchFamily="34" charset="-122"/>
                <a:cs typeface="微软雅黑" panose="020B0503020204020204" pitchFamily="34" charset="-122"/>
              </a:rPr>
              <a:t>天津，</a:t>
            </a:r>
            <a:r>
              <a:rPr lang="en-US" altLang="zh-CN" sz="2400" kern="100" spc="-50" dirty="0">
                <a:latin typeface="微软雅黑" panose="020B0503020204020204" pitchFamily="34" charset="-122"/>
                <a:ea typeface="微软雅黑" panose="020B0503020204020204" pitchFamily="34" charset="-122"/>
                <a:cs typeface="微软雅黑" panose="020B0503020204020204" pitchFamily="34" charset="-122"/>
              </a:rPr>
              <a:t>6</a:t>
            </a:r>
            <a:r>
              <a:rPr lang="en-US" altLang="zh-CN" sz="2400" kern="100" spc="-5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custDataLst>
              <p:tags r:id="rId2"/>
            </p:custDataLst>
          </p:nvPr>
        </p:nvSpPr>
        <p:spPr>
          <a:xfrm>
            <a:off x="6949290" y="4204103"/>
            <a:ext cx="640715" cy="645160"/>
          </a:xfrm>
          <a:prstGeom prst="rect">
            <a:avLst/>
          </a:prstGeom>
        </p:spPr>
        <p:txBody>
          <a:bodyPr wrap="none">
            <a:spAutoFit/>
          </a:bodyPr>
          <a:p>
            <a:r>
              <a:rPr lang="en-US" altLang="zh-CN" sz="3600" b="1" kern="100" dirty="0">
                <a:solidFill>
                  <a:srgbClr val="C00000"/>
                </a:solidFill>
                <a:latin typeface="华文细黑" panose="02010600040101010101" pitchFamily="2" charset="-122"/>
                <a:ea typeface="华文细黑" panose="02010600040101010101" pitchFamily="2" charset="-122"/>
                <a:cs typeface="Times New Roman" panose="02020603050405020304" pitchFamily="18" charset="0"/>
              </a:rPr>
              <a:t>√</a:t>
            </a:r>
            <a:endParaRPr lang="zh-CN" altLang="en-US" sz="3600" b="1" dirty="0">
              <a:solidFill>
                <a:srgbClr val="C00000"/>
              </a:solidFill>
              <a:latin typeface="华文细黑" panose="02010600040101010101" pitchFamily="2" charset="-122"/>
              <a:ea typeface="华文细黑" panose="02010600040101010101" pitchFamily="2" charset="-122"/>
            </a:endParaRPr>
          </a:p>
        </p:txBody>
      </p:sp>
      <p:pic>
        <p:nvPicPr>
          <p:cNvPr id="7170" name="Picture 2" descr="106"/>
          <p:cNvPicPr>
            <a:picLocks noChangeAspect="1" noChangeArrowheads="1"/>
          </p:cNvPicPr>
          <p:nvPr>
            <p:custDataLst>
              <p:tags r:id="rId3"/>
            </p:custDataLst>
          </p:nvPr>
        </p:nvPicPr>
        <p:blipFill>
          <a:blip r:embed="rId4" cstate="print">
            <a:clrChange>
              <a:clrFrom>
                <a:srgbClr val="FFFFFF"/>
              </a:clrFrom>
              <a:clrTo>
                <a:srgbClr val="FFFFFF">
                  <a:alpha val="0"/>
                </a:srgbClr>
              </a:clrTo>
            </a:clrChange>
            <a:lum bright="-54000" contrast="48000"/>
            <a:extLst>
              <a:ext uri="{28A0092B-C50C-407E-A947-70E740481C1C}">
                <a14:useLocalDpi xmlns:a14="http://schemas.microsoft.com/office/drawing/2010/main" val="0"/>
              </a:ext>
            </a:extLst>
          </a:blip>
          <a:srcRect/>
          <a:stretch>
            <a:fillRect/>
          </a:stretch>
        </p:blipFill>
        <p:spPr bwMode="auto">
          <a:xfrm>
            <a:off x="8294370" y="2444750"/>
            <a:ext cx="3681095" cy="2075180"/>
          </a:xfrm>
          <a:prstGeom prst="rect">
            <a:avLst/>
          </a:prstGeom>
          <a:noFill/>
          <a:ln w="28575">
            <a:solidFill>
              <a:schemeClr val="accent1">
                <a:lumMod val="50000"/>
              </a:schemeClr>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custDataLst>
              <p:tags r:id="rId5"/>
            </p:custDataLst>
          </p:nvPr>
        </p:nvSpPr>
        <p:spPr>
          <a:xfrm>
            <a:off x="662940" y="4754245"/>
            <a:ext cx="7641590" cy="2306955"/>
          </a:xfrm>
          <a:prstGeom prst="rect">
            <a:avLst/>
          </a:prstGeom>
        </p:spPr>
        <p:txBody>
          <a:bodyPr wrap="square">
            <a:spAutoFit/>
          </a:bodyPr>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(9)(</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经典高考题</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某植物净光合速率变化趋势如图所示，则当</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400"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浓度大于</a:t>
            </a:r>
            <a:r>
              <a:rPr lang="en-US" altLang="zh-CN" sz="2400" i="1" kern="100" dirty="0">
                <a:latin typeface="微软雅黑" panose="020B0503020204020204" pitchFamily="34" charset="-122"/>
                <a:ea typeface="微软雅黑" panose="020B0503020204020204" pitchFamily="34" charset="-122"/>
                <a:cs typeface="微软雅黑" panose="020B0503020204020204" pitchFamily="34" charset="-122"/>
              </a:rPr>
              <a:t>c</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时，曲线</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B</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C</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所表示的净光合速率不再增加，限制其增加的环境因素</a:t>
            </a:r>
            <a:r>
              <a:rPr lang="zh-CN"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rPr>
              <a:t>是</a:t>
            </a:r>
            <a:r>
              <a:rPr lang="en-US" altLang="zh-CN" sz="2400" u="sng" kern="1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当环境中</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400"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浓度小于</a:t>
            </a:r>
            <a:r>
              <a:rPr lang="en-US" altLang="zh-CN" sz="2400" i="1" kern="100" dirty="0">
                <a:latin typeface="微软雅黑" panose="020B0503020204020204" pitchFamily="34" charset="-122"/>
                <a:ea typeface="微软雅黑" panose="020B0503020204020204" pitchFamily="34" charset="-122"/>
                <a:cs typeface="微软雅黑" panose="020B0503020204020204" pitchFamily="34" charset="-122"/>
              </a:rPr>
              <a:t>a</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时，在图示的</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种光强下，该植物呼吸作用产生的</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400"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rPr>
              <a:t>量</a:t>
            </a:r>
            <a:r>
              <a:rPr lang="en-US" altLang="zh-CN" sz="2400" u="sng" kern="1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kern="1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填</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大于</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等于</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或</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小于</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光合作用吸收的</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CO</a:t>
            </a:r>
            <a:r>
              <a:rPr lang="en-US" altLang="zh-CN" sz="2400" kern="100" baseline="-25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量。</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194" name="Picture 2" descr="108"/>
          <p:cNvPicPr>
            <a:picLocks noChangeAspect="1" noChangeArrowheads="1"/>
          </p:cNvPicPr>
          <p:nvPr>
            <p:custDataLst>
              <p:tags r:id="rId6"/>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8441" y="7618282"/>
            <a:ext cx="3417785" cy="221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custDataLst>
              <p:tags r:id="rId8"/>
            </p:custDataLst>
          </p:nvPr>
        </p:nvSpPr>
        <p:spPr>
          <a:xfrm>
            <a:off x="5698167" y="5448078"/>
            <a:ext cx="1402080" cy="460375"/>
          </a:xfrm>
          <a:prstGeom prst="rect">
            <a:avLst/>
          </a:prstGeom>
        </p:spPr>
        <p:txBody>
          <a:bodyPr wrap="none">
            <a:spAutoFit/>
          </a:bodyPr>
          <a:p>
            <a:r>
              <a:rPr lang="zh-CN" altLang="zh-CN" sz="24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光照强度</a:t>
            </a:r>
            <a:endParaRPr lang="zh-CN" altLang="zh-CN" sz="24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矩形 8"/>
          <p:cNvSpPr/>
          <p:nvPr>
            <p:custDataLst>
              <p:tags r:id="rId9"/>
            </p:custDataLst>
          </p:nvPr>
        </p:nvSpPr>
        <p:spPr>
          <a:xfrm>
            <a:off x="3490681" y="6234662"/>
            <a:ext cx="792480" cy="460375"/>
          </a:xfrm>
          <a:prstGeom prst="rect">
            <a:avLst/>
          </a:prstGeom>
        </p:spPr>
        <p:txBody>
          <a:bodyPr wrap="none">
            <a:spAutoFit/>
          </a:bodyPr>
          <a:p>
            <a:r>
              <a:rPr lang="zh-CN" altLang="zh-CN" sz="24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大于</a:t>
            </a:r>
            <a:endParaRPr lang="zh-CN" altLang="zh-CN" sz="24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Picture 2" descr="108"/>
          <p:cNvPicPr>
            <a:picLocks noChangeAspect="1" noChangeArrowheads="1"/>
          </p:cNvPicPr>
          <p:nvPr>
            <p:custDataLst>
              <p:tags r:id="rId10"/>
            </p:custDataLst>
          </p:nvPr>
        </p:nvPicPr>
        <p:blipFill>
          <a:blip r:embed="rId7" cstate="print">
            <a:clrChange>
              <a:clrFrom>
                <a:srgbClr val="FFFFFF"/>
              </a:clrFrom>
              <a:clrTo>
                <a:srgbClr val="FFFFFF">
                  <a:alpha val="0"/>
                </a:srgbClr>
              </a:clrTo>
            </a:clrChange>
            <a:lum bright="-100000" contrast="78000"/>
            <a:extLst>
              <a:ext uri="{28A0092B-C50C-407E-A947-70E740481C1C}">
                <a14:useLocalDpi xmlns:a14="http://schemas.microsoft.com/office/drawing/2010/main" val="0"/>
              </a:ext>
            </a:extLst>
          </a:blip>
          <a:srcRect/>
          <a:stretch>
            <a:fillRect/>
          </a:stretch>
        </p:blipFill>
        <p:spPr bwMode="auto">
          <a:xfrm>
            <a:off x="8426450" y="4700905"/>
            <a:ext cx="3637280" cy="2360295"/>
          </a:xfrm>
          <a:prstGeom prst="rect">
            <a:avLst/>
          </a:prstGeom>
          <a:noFill/>
          <a:ln w="31750">
            <a:solidFill>
              <a:schemeClr val="tx2">
                <a:lumMod val="75000"/>
              </a:schemeClr>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矩形 7"/>
          <p:cNvSpPr/>
          <p:nvPr/>
        </p:nvSpPr>
        <p:spPr>
          <a:xfrm>
            <a:off x="340372" y="477705"/>
            <a:ext cx="11579184" cy="5262245"/>
          </a:xfrm>
          <a:prstGeom prst="rect">
            <a:avLst/>
          </a:prstGeom>
          <a:noFill/>
          <a:ln w="9525">
            <a:noFill/>
          </a:ln>
        </p:spPr>
        <p:txBody>
          <a:bodyPr wrap="square" anchor="t" anchorCtr="0">
            <a:spAutoFit/>
          </a:bodyPr>
          <a:p>
            <a:pPr algn="just">
              <a:lnSpc>
                <a:spcPct val="150000"/>
              </a:lnSpc>
            </a:pPr>
            <a:r>
              <a:rPr lang="zh-CN" altLang="zh-CN" sz="3200" b="1" dirty="0">
                <a:solidFill>
                  <a:srgbClr val="FF0000"/>
                </a:solidFill>
                <a:latin typeface="微软雅黑" panose="020B0503020204020204" pitchFamily="34" charset="-122"/>
                <a:ea typeface="微软雅黑" panose="020B0503020204020204" pitchFamily="34" charset="-122"/>
              </a:rPr>
              <a:t>易错易混巩固</a:t>
            </a:r>
            <a:endParaRPr lang="zh-CN" altLang="zh-CN" sz="3200" b="1" dirty="0">
              <a:solidFill>
                <a:srgbClr val="FF0000"/>
              </a:solidFill>
              <a:latin typeface="微软雅黑" panose="020B0503020204020204" pitchFamily="34" charset="-122"/>
              <a:ea typeface="微软雅黑" panose="020B0503020204020204" pitchFamily="34" charset="-122"/>
            </a:endParaRPr>
          </a:p>
          <a:p>
            <a:pPr algn="just">
              <a:lnSpc>
                <a:spcPct val="150000"/>
              </a:lnSpc>
            </a:pPr>
            <a:r>
              <a:rPr lang="zh-CN" altLang="zh-CN" sz="2400" dirty="0">
                <a:latin typeface="微软雅黑" panose="020B0503020204020204" pitchFamily="34" charset="-122"/>
                <a:ea typeface="微软雅黑" panose="020B0503020204020204" pitchFamily="34" charset="-122"/>
              </a:rPr>
              <a:t>下列说法错误的有</a:t>
            </a:r>
            <a:r>
              <a:rPr lang="zh-CN" altLang="zh-CN" sz="2400" u="sng" dirty="0">
                <a:latin typeface="微软雅黑" panose="020B0503020204020204" pitchFamily="34" charset="-122"/>
                <a:ea typeface="微软雅黑" panose="020B0503020204020204" pitchFamily="34" charset="-122"/>
              </a:rPr>
              <a:t> </a:t>
            </a:r>
            <a:r>
              <a:rPr lang="en-US" altLang="zh-CN" sz="2400" u="sng" dirty="0">
                <a:latin typeface="微软雅黑" panose="020B0503020204020204" pitchFamily="34" charset="-122"/>
                <a:ea typeface="微软雅黑" panose="020B0503020204020204" pitchFamily="34" charset="-122"/>
              </a:rPr>
              <a:t>           </a:t>
            </a:r>
            <a:r>
              <a:rPr lang="zh-CN" altLang="zh-CN" sz="2400" dirty="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a:p>
            <a:pPr algn="just">
              <a:lnSpc>
                <a:spcPct val="150000"/>
              </a:lnSpc>
            </a:pPr>
            <a:r>
              <a:rPr lang="zh-CN" altLang="zh-CN" sz="2400" dirty="0">
                <a:latin typeface="微软雅黑" panose="020B0503020204020204" pitchFamily="34" charset="-122"/>
                <a:ea typeface="微软雅黑" panose="020B0503020204020204" pitchFamily="34" charset="-122"/>
              </a:rPr>
              <a:t>(1)</a:t>
            </a:r>
            <a:r>
              <a:rPr lang="zh-CN" altLang="zh-CN" sz="2400" dirty="0">
                <a:latin typeface="微软雅黑" panose="020B0503020204020204" pitchFamily="34" charset="-122"/>
                <a:ea typeface="微软雅黑" panose="020B0503020204020204" pitchFamily="34" charset="-122"/>
                <a:sym typeface="黑体" panose="02010609060101010101" charset="-122"/>
              </a:rPr>
              <a:t>动物体</a:t>
            </a:r>
            <a:r>
              <a:rPr lang="zh-CN" altLang="zh-CN" sz="2400" dirty="0">
                <a:latin typeface="微软雅黑" panose="020B0503020204020204" pitchFamily="34" charset="-122"/>
                <a:ea typeface="微软雅黑" panose="020B0503020204020204" pitchFamily="34" charset="-122"/>
              </a:rPr>
              <a:t>细胞呼吸中有H</a:t>
            </a:r>
            <a:r>
              <a:rPr lang="zh-CN" altLang="zh-CN" sz="2400" baseline="-25000" dirty="0">
                <a:latin typeface="微软雅黑" panose="020B0503020204020204" pitchFamily="34" charset="-122"/>
                <a:ea typeface="微软雅黑" panose="020B0503020204020204" pitchFamily="34" charset="-122"/>
              </a:rPr>
              <a:t>2</a:t>
            </a:r>
            <a:r>
              <a:rPr lang="zh-CN" altLang="zh-CN" sz="2400" dirty="0">
                <a:latin typeface="微软雅黑" panose="020B0503020204020204" pitchFamily="34" charset="-122"/>
                <a:ea typeface="微软雅黑" panose="020B0503020204020204" pitchFamily="34" charset="-122"/>
              </a:rPr>
              <a:t>O生成一定是有氧呼吸，有CO</a:t>
            </a:r>
            <a:r>
              <a:rPr lang="zh-CN" altLang="zh-CN" sz="2400" baseline="-25000" dirty="0">
                <a:latin typeface="微软雅黑" panose="020B0503020204020204" pitchFamily="34" charset="-122"/>
                <a:ea typeface="微软雅黑" panose="020B0503020204020204" pitchFamily="34" charset="-122"/>
              </a:rPr>
              <a:t>2</a:t>
            </a:r>
            <a:r>
              <a:rPr lang="zh-CN" altLang="zh-CN" sz="2400" dirty="0">
                <a:latin typeface="微软雅黑" panose="020B0503020204020204" pitchFamily="34" charset="-122"/>
                <a:ea typeface="微软雅黑" panose="020B0503020204020204" pitchFamily="34" charset="-122"/>
              </a:rPr>
              <a:t>生成不一定是有氧呼吸。</a:t>
            </a:r>
            <a:endParaRPr lang="zh-CN" altLang="zh-CN" sz="2400" dirty="0">
              <a:latin typeface="微软雅黑" panose="020B0503020204020204" pitchFamily="34" charset="-122"/>
              <a:ea typeface="微软雅黑" panose="020B0503020204020204" pitchFamily="34" charset="-122"/>
            </a:endParaRPr>
          </a:p>
          <a:p>
            <a:pPr algn="just">
              <a:lnSpc>
                <a:spcPct val="150000"/>
              </a:lnSpc>
            </a:pP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2</a:t>
            </a:r>
            <a:r>
              <a:rPr lang="zh-CN"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sym typeface="黑体" panose="02010609060101010101" charset="-122"/>
              </a:rPr>
              <a:t>线粒体中没有分解葡萄糖的酶，</a:t>
            </a:r>
            <a:r>
              <a:rPr lang="zh-CN" altLang="zh-CN" sz="2400" dirty="0">
                <a:latin typeface="微软雅黑" panose="020B0503020204020204" pitchFamily="34" charset="-122"/>
                <a:ea typeface="微软雅黑" panose="020B0503020204020204" pitchFamily="34" charset="-122"/>
              </a:rPr>
              <a:t>没有线粒体的真核细胞(或生物)只能进行无氧呼吸。</a:t>
            </a:r>
            <a:endParaRPr lang="zh-CN" altLang="zh-CN" sz="2400" dirty="0">
              <a:latin typeface="微软雅黑" panose="020B0503020204020204" pitchFamily="34" charset="-122"/>
              <a:ea typeface="微软雅黑" panose="020B0503020204020204" pitchFamily="34" charset="-122"/>
            </a:endParaRPr>
          </a:p>
          <a:p>
            <a:pPr algn="just">
              <a:lnSpc>
                <a:spcPct val="150000"/>
              </a:lnSpc>
            </a:pP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3</a:t>
            </a:r>
            <a:r>
              <a:rPr lang="zh-CN" altLang="zh-CN" sz="2400" dirty="0">
                <a:latin typeface="微软雅黑" panose="020B0503020204020204" pitchFamily="34" charset="-122"/>
                <a:ea typeface="微软雅黑" panose="020B0503020204020204" pitchFamily="34" charset="-122"/>
              </a:rPr>
              <a:t>)脂肪进行有氧呼吸时产生的水比等质量的葡萄糖产生的多。</a:t>
            </a:r>
            <a:endParaRPr lang="zh-CN" altLang="zh-CN" sz="2400" dirty="0">
              <a:latin typeface="微软雅黑" panose="020B0503020204020204" pitchFamily="34" charset="-122"/>
              <a:ea typeface="微软雅黑" panose="020B0503020204020204" pitchFamily="34" charset="-122"/>
            </a:endParaRPr>
          </a:p>
          <a:p>
            <a:pPr algn="just">
              <a:lnSpc>
                <a:spcPct val="150000"/>
              </a:lnSpc>
            </a:pP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4</a:t>
            </a:r>
            <a:r>
              <a:rPr lang="zh-CN" altLang="zh-CN" sz="2400" dirty="0">
                <a:latin typeface="微软雅黑" panose="020B0503020204020204" pitchFamily="34" charset="-122"/>
                <a:ea typeface="微软雅黑" panose="020B0503020204020204" pitchFamily="34" charset="-122"/>
              </a:rPr>
              <a:t>)进行光合作用的原核生物不含叶绿体，真核生物没有叶绿体一定不能</a:t>
            </a:r>
            <a:r>
              <a:rPr lang="zh-CN" altLang="zh-CN" sz="2400" dirty="0">
                <a:latin typeface="微软雅黑" panose="020B0503020204020204" pitchFamily="34" charset="-122"/>
                <a:ea typeface="微软雅黑" panose="020B0503020204020204" pitchFamily="34" charset="-122"/>
                <a:sym typeface="黑体" panose="02010609060101010101" charset="-122"/>
              </a:rPr>
              <a:t>进行光合作用</a:t>
            </a:r>
            <a:r>
              <a:rPr lang="zh-CN" altLang="zh-CN" sz="2400" dirty="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a:p>
            <a:pPr algn="just">
              <a:lnSpc>
                <a:spcPct val="150000"/>
              </a:lnSpc>
            </a:pP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5</a:t>
            </a:r>
            <a:r>
              <a:rPr lang="zh-CN" altLang="zh-CN" sz="2400" dirty="0">
                <a:latin typeface="微软雅黑" panose="020B0503020204020204" pitchFamily="34" charset="-122"/>
                <a:ea typeface="微软雅黑" panose="020B0503020204020204" pitchFamily="34" charset="-122"/>
              </a:rPr>
              <a:t>)叶绿体中的色素都能吸收蓝紫光和红光，一般情况下吸收的都是可见光。</a:t>
            </a:r>
            <a:endParaRPr lang="zh-CN" altLang="zh-CN" sz="2400" dirty="0">
              <a:latin typeface="微软雅黑" panose="020B0503020204020204" pitchFamily="34" charset="-122"/>
              <a:ea typeface="微软雅黑" panose="020B0503020204020204" pitchFamily="34" charset="-122"/>
            </a:endParaRPr>
          </a:p>
          <a:p>
            <a:pPr algn="just">
              <a:lnSpc>
                <a:spcPct val="150000"/>
              </a:lnSpc>
            </a:pP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6</a:t>
            </a:r>
            <a:r>
              <a:rPr lang="zh-CN" altLang="zh-CN" sz="2400" dirty="0">
                <a:latin typeface="微软雅黑" panose="020B0503020204020204" pitchFamily="34" charset="-122"/>
                <a:ea typeface="微软雅黑" panose="020B0503020204020204" pitchFamily="34" charset="-122"/>
              </a:rPr>
              <a:t>)光反应产生的ATP主要用于暗反应，进而实现光能转化为有机物中稳定的化学能，一般不用于叶绿体外进行的生命活动。</a:t>
            </a:r>
            <a:endParaRPr lang="zh-CN" altLang="zh-CN" sz="24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2928865" y="1269647"/>
            <a:ext cx="2455181" cy="460375"/>
          </a:xfrm>
          <a:prstGeom prst="rect">
            <a:avLst/>
          </a:prstGeom>
          <a:noFill/>
          <a:ln w="9525">
            <a:noFill/>
          </a:ln>
        </p:spPr>
        <p:txBody>
          <a:bodyPr wrap="square" anchor="t" anchorCtr="0">
            <a:spAutoFit/>
          </a:bodyPr>
          <a:p>
            <a:r>
              <a:rPr lang="zh-CN" altLang="zh-CN" sz="2400" b="1" dirty="0">
                <a:solidFill>
                  <a:srgbClr val="FF0000"/>
                </a:solidFill>
                <a:latin typeface="微软雅黑" panose="020B0503020204020204" pitchFamily="34" charset="-122"/>
                <a:ea typeface="微软雅黑" panose="020B0503020204020204" pitchFamily="34" charset="-122"/>
              </a:rPr>
              <a:t>(1)(</a:t>
            </a:r>
            <a:r>
              <a:rPr lang="en-US" altLang="zh-CN" sz="2400" b="1" dirty="0">
                <a:solidFill>
                  <a:srgbClr val="FF0000"/>
                </a:solidFill>
                <a:latin typeface="微软雅黑" panose="020B0503020204020204" pitchFamily="34" charset="-122"/>
                <a:ea typeface="微软雅黑" panose="020B0503020204020204" pitchFamily="34" charset="-122"/>
              </a:rPr>
              <a:t>5</a:t>
            </a:r>
            <a:r>
              <a:rPr lang="zh-CN" altLang="zh-CN" sz="2400" b="1" dirty="0">
                <a:solidFill>
                  <a:srgbClr val="FF0000"/>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153670" y="587375"/>
            <a:ext cx="11911965" cy="4184650"/>
          </a:xfrm>
          <a:prstGeom prst="rect">
            <a:avLst/>
          </a:prstGeom>
        </p:spPr>
        <p:txBody>
          <a:bodyPr wrap="square">
            <a:spAutoFit/>
          </a:bodyPr>
          <a:p>
            <a:pPr marL="252095" indent="-457200" algn="just">
              <a:lnSpc>
                <a:spcPct val="100000"/>
              </a:lnSpc>
              <a:spcAft>
                <a:spcPts val="0"/>
              </a:spcAft>
              <a:tabLst>
                <a:tab pos="2400300" algn="l"/>
              </a:tabLst>
            </a:pP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200" b="1" kern="100" dirty="0">
                <a:latin typeface="Times New Roman" panose="02020603050405020304" pitchFamily="18" charset="0"/>
                <a:ea typeface="微软雅黑" panose="020B0503020204020204" pitchFamily="34" charset="-122"/>
                <a:cs typeface="Times New Roman" panose="02020603050405020304" pitchFamily="18" charset="0"/>
              </a:rPr>
              <a:t>.(2022·</a:t>
            </a:r>
            <a:r>
              <a:rPr lang="zh-CN" altLang="zh-CN" sz="2200" b="1" kern="100" dirty="0">
                <a:latin typeface="Times New Roman" panose="02020603050405020304" pitchFamily="18" charset="0"/>
                <a:ea typeface="微软雅黑" panose="020B0503020204020204" pitchFamily="34" charset="-122"/>
                <a:cs typeface="Times New Roman" panose="02020603050405020304" pitchFamily="18" charset="0"/>
              </a:rPr>
              <a:t>湖南卷，</a:t>
            </a:r>
            <a:r>
              <a:rPr lang="en-US" altLang="zh-CN" sz="2200" b="1" kern="100" dirty="0">
                <a:latin typeface="Times New Roman" panose="02020603050405020304" pitchFamily="18" charset="0"/>
                <a:ea typeface="微软雅黑" panose="020B0503020204020204" pitchFamily="34" charset="-122"/>
                <a:cs typeface="Times New Roman" panose="02020603050405020304" pitchFamily="18" charset="0"/>
              </a:rPr>
              <a:t>17)</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将纯净水洗净的河沙倒入洁净的玻璃缸中制成沙床，作为种子萌发和植株生长的基质。某水稻品种在光照强度为</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8</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10 </a:t>
            </a:r>
            <a:r>
              <a:rPr lang="en-US" altLang="zh-CN" sz="2200" kern="100" dirty="0" err="1">
                <a:latin typeface="Times New Roman" panose="02020603050405020304" pitchFamily="18" charset="0"/>
                <a:ea typeface="微软雅黑" panose="020B0503020204020204" pitchFamily="34" charset="-122"/>
                <a:cs typeface="Times New Roman" panose="02020603050405020304" pitchFamily="18" charset="0"/>
              </a:rPr>
              <a:t>μmol</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/(s·m</a:t>
            </a:r>
            <a:r>
              <a:rPr lang="en-US" altLang="zh-CN" sz="2200" kern="1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时，固定的</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200" kern="1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量等于呼吸作用释放的</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200" kern="1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量；日照时长短于</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12</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小时才能开花。将新采收并解除休眠的该水稻种子表面消毒，浸种</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天后，播种于沙床上。将沙床置于人工气候室中，保湿透气，昼</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夜温为</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35 ℃/25 ℃</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，光照强度</a:t>
            </a:r>
            <a:r>
              <a:rPr lang="zh-CN"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为</a:t>
            </a: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200" kern="100" dirty="0" err="1">
                <a:latin typeface="Times New Roman" panose="02020603050405020304" pitchFamily="18" charset="0"/>
                <a:ea typeface="微软雅黑" panose="020B0503020204020204" pitchFamily="34" charset="-122"/>
                <a:cs typeface="Times New Roman" panose="02020603050405020304" pitchFamily="18" charset="0"/>
              </a:rPr>
              <a:t>μmol</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/(s·m</a:t>
            </a:r>
            <a:r>
              <a:rPr lang="en-US" altLang="zh-CN" sz="2200" kern="1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，每天光照时长为</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14</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小时。回答下列问题：</a:t>
            </a:r>
            <a:endPar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endParaRPr>
          </a:p>
          <a:p>
            <a:pPr marL="252095" indent="-457200" algn="just" defTabSz="914400" fontAlgn="auto">
              <a:lnSpc>
                <a:spcPct val="100000"/>
              </a:lnSpc>
              <a:spcAft>
                <a:spcPts val="0"/>
              </a:spcAft>
              <a:tabLst>
                <a:tab pos="2400300" algn="l"/>
              </a:tabLst>
            </a:pP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在此条件下，该水稻种子</a:t>
            </a: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______(</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填</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能</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不能</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萌发并成苗</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以株高</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厘米，至少</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片绿叶视为成苗</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，理由</a:t>
            </a:r>
            <a:r>
              <a:rPr lang="zh-CN"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是</a:t>
            </a: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___________________________________________________</a:t>
            </a:r>
            <a:r>
              <a:rPr lang="zh-CN"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indent="-457200" algn="just" defTabSz="914400" fontAlgn="auto">
              <a:lnSpc>
                <a:spcPct val="100000"/>
              </a:lnSpc>
              <a:spcAft>
                <a:spcPts val="0"/>
              </a:spcAft>
              <a:tabLst>
                <a:tab pos="2400300" algn="l"/>
              </a:tabLst>
            </a:pP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若将该水稻适龄秧苗栽植于上述沙床上，光照强度为</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10 </a:t>
            </a:r>
            <a:r>
              <a:rPr lang="en-US" altLang="zh-CN" sz="2200" kern="100" dirty="0" err="1">
                <a:latin typeface="Times New Roman" panose="02020603050405020304" pitchFamily="18" charset="0"/>
                <a:ea typeface="微软雅黑" panose="020B0503020204020204" pitchFamily="34" charset="-122"/>
                <a:cs typeface="Times New Roman" panose="02020603050405020304" pitchFamily="18" charset="0"/>
                <a:sym typeface="+mn-ea"/>
              </a:rPr>
              <a:t>μmol</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/(s·m</a:t>
            </a:r>
            <a:r>
              <a:rPr lang="en-US" altLang="zh-CN" sz="2200" kern="100" baseline="30000" dirty="0">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，其他条件与上述实验相同，该水稻</a:t>
            </a:r>
            <a:r>
              <a:rPr lang="en-US" altLang="zh-CN" sz="2200" u="sng" kern="1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填</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能</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或</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不能</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繁育出新的种子，理由是</a:t>
            </a:r>
            <a:r>
              <a:rPr lang="en-US" altLang="zh-CN" sz="2200" u="sng" kern="1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_</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_______</a:t>
            </a:r>
            <a:endPar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457200" algn="just" defTabSz="914400" fontAlgn="auto">
              <a:lnSpc>
                <a:spcPct val="100000"/>
              </a:lnSpc>
              <a:spcAft>
                <a:spcPts val="0"/>
              </a:spcAft>
              <a:tabLst>
                <a:tab pos="2400300" algn="l"/>
              </a:tabLst>
            </a:pP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__________________(</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答出两点即可</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endParaRPr>
          </a:p>
          <a:p>
            <a:pPr indent="-457200" algn="just" defTabSz="914400" fontAlgn="auto">
              <a:lnSpc>
                <a:spcPct val="100000"/>
              </a:lnSpc>
              <a:spcAft>
                <a:spcPts val="0"/>
              </a:spcAft>
              <a:tabLst>
                <a:tab pos="2400300" algn="l"/>
              </a:tabLst>
            </a:pP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若该水稻种子用于稻田直播</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即将种子直接撒播于农田</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，为防鸟害、鼠害减少杂草生长，须灌水覆盖，该种子应具有</a:t>
            </a: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____________</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特性。</a:t>
            </a:r>
            <a:r>
              <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9" name="文本框 78"/>
          <p:cNvSpPr txBox="1"/>
          <p:nvPr>
            <p:custDataLst>
              <p:tags r:id="rId2"/>
            </p:custDataLst>
          </p:nvPr>
        </p:nvSpPr>
        <p:spPr>
          <a:xfrm>
            <a:off x="271780" y="99695"/>
            <a:ext cx="1738630" cy="49212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真题研究</a:t>
            </a:r>
            <a:endPar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 name="组合 2"/>
          <p:cNvGrpSpPr/>
          <p:nvPr/>
        </p:nvGrpSpPr>
        <p:grpSpPr>
          <a:xfrm>
            <a:off x="5683885" y="3544570"/>
            <a:ext cx="6544310" cy="3242310"/>
            <a:chOff x="869" y="796"/>
            <a:chExt cx="10684" cy="5596"/>
          </a:xfrm>
        </p:grpSpPr>
        <p:pic>
          <p:nvPicPr>
            <p:cNvPr id="4" name="图片 3"/>
            <p:cNvPicPr>
              <a:picLocks noChangeAspect="1"/>
            </p:cNvPicPr>
            <p:nvPr>
              <p:custDataLst>
                <p:tags r:id="rId3"/>
              </p:custDataLst>
            </p:nvPr>
          </p:nvPicPr>
          <p:blipFill>
            <a:blip r:embed="rId4">
              <a:lum bright="-24000" contrast="54000"/>
            </a:blip>
            <a:srcRect l="51387" t="46678" r="1754" b="6289"/>
            <a:stretch>
              <a:fillRect/>
            </a:stretch>
          </p:blipFill>
          <p:spPr>
            <a:xfrm>
              <a:off x="869" y="1266"/>
              <a:ext cx="10685" cy="5126"/>
            </a:xfrm>
            <a:prstGeom prst="rect">
              <a:avLst/>
            </a:prstGeom>
          </p:spPr>
        </p:pic>
        <p:sp>
          <p:nvSpPr>
            <p:cNvPr id="5" name="文本框 4"/>
            <p:cNvSpPr txBox="1"/>
            <p:nvPr>
              <p:custDataLst>
                <p:tags r:id="rId5"/>
              </p:custDataLst>
            </p:nvPr>
          </p:nvSpPr>
          <p:spPr>
            <a:xfrm>
              <a:off x="869" y="796"/>
              <a:ext cx="3692" cy="77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ctr"/>
              <a:r>
                <a:rPr 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必修</a:t>
              </a:r>
              <a:r>
                <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 P106</a:t>
              </a:r>
              <a:endParaRPr lang="en-US" altLang="zh-CN" sz="2800"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6" name="文本框 5"/>
          <p:cNvSpPr txBox="1"/>
          <p:nvPr/>
        </p:nvSpPr>
        <p:spPr>
          <a:xfrm>
            <a:off x="221615" y="4658360"/>
            <a:ext cx="5725795" cy="2030095"/>
          </a:xfrm>
          <a:prstGeom prst="rect">
            <a:avLst/>
          </a:prstGeom>
          <a:noFill/>
        </p:spPr>
        <p:txBody>
          <a:bodyPr wrap="square" rtlCol="0" anchor="t">
            <a:spAutoFit/>
          </a:bodyPr>
          <a:p>
            <a:r>
              <a:rPr lang="zh-CN" altLang="en-US" sz="2100" b="1">
                <a:solidFill>
                  <a:srgbClr val="FF0000"/>
                </a:solidFill>
              </a:rPr>
              <a:t>(1）能  </a:t>
            </a:r>
            <a:r>
              <a:rPr lang="en-US" altLang="zh-CN" sz="2100" b="1">
                <a:solidFill>
                  <a:srgbClr val="FF0000"/>
                </a:solidFill>
              </a:rPr>
              <a:t>    </a:t>
            </a:r>
            <a:r>
              <a:rPr lang="zh-CN" altLang="en-US" sz="2100" b="1">
                <a:solidFill>
                  <a:srgbClr val="FF0000"/>
                </a:solidFill>
              </a:rPr>
              <a:t>活种子；萌发条件（水分、氧气、温度）适宜；胚乳的贮藏物质可满足发芽后幼苗早期生长成苗。</a:t>
            </a:r>
            <a:endParaRPr lang="zh-CN" altLang="en-US" sz="2100" b="1">
              <a:solidFill>
                <a:srgbClr val="FF0000"/>
              </a:solidFill>
            </a:endParaRPr>
          </a:p>
          <a:p>
            <a:r>
              <a:rPr lang="zh-CN" altLang="en-US" sz="2100" b="1">
                <a:solidFill>
                  <a:srgbClr val="FF0000"/>
                </a:solidFill>
              </a:rPr>
              <a:t>(2）不能 </a:t>
            </a:r>
            <a:r>
              <a:rPr lang="en-US" altLang="zh-CN" sz="2100" b="1">
                <a:solidFill>
                  <a:srgbClr val="FF0000"/>
                </a:solidFill>
              </a:rPr>
              <a:t>    </a:t>
            </a:r>
            <a:r>
              <a:rPr lang="zh-CN" altLang="en-US" sz="2100" b="1">
                <a:solidFill>
                  <a:srgbClr val="FF0000"/>
                </a:solidFill>
              </a:rPr>
              <a:t>光照强度太弱，不能满足植株正常生长；缺乏矿质营养；日照时长不能满足开花要求。</a:t>
            </a:r>
            <a:r>
              <a:rPr lang="en-US" altLang="zh-CN" sz="2100" b="1">
                <a:solidFill>
                  <a:srgbClr val="FF0000"/>
                </a:solidFill>
              </a:rPr>
              <a:t>                </a:t>
            </a:r>
            <a:r>
              <a:rPr lang="zh-CN" altLang="en-US" sz="2100" b="1">
                <a:solidFill>
                  <a:srgbClr val="FF0000"/>
                </a:solidFill>
              </a:rPr>
              <a:t>(3）耐低氧、高活力</a:t>
            </a:r>
            <a:endParaRPr lang="zh-CN" altLang="en-US" sz="21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107950" y="587375"/>
            <a:ext cx="11911965" cy="4184650"/>
          </a:xfrm>
          <a:prstGeom prst="rect">
            <a:avLst/>
          </a:prstGeom>
        </p:spPr>
        <p:txBody>
          <a:bodyPr wrap="square">
            <a:spAutoFit/>
          </a:bodyPr>
          <a:p>
            <a:pPr marL="252095" indent="-457200" algn="just">
              <a:lnSpc>
                <a:spcPct val="100000"/>
              </a:lnSpc>
              <a:spcAft>
                <a:spcPts val="0"/>
              </a:spcAft>
              <a:tabLst>
                <a:tab pos="2400300" algn="l"/>
              </a:tabLst>
            </a:pPr>
            <a:r>
              <a:rPr lang="en-US" altLang="zh-CN" sz="2200" b="1" kern="100" dirty="0">
                <a:latin typeface="Times New Roman" panose="02020603050405020304" pitchFamily="18" charset="0"/>
                <a:ea typeface="微软雅黑" panose="020B0503020204020204" pitchFamily="34" charset="-122"/>
                <a:cs typeface="Times New Roman" panose="02020603050405020304" pitchFamily="18" charset="0"/>
              </a:rPr>
              <a:t>(2022·</a:t>
            </a:r>
            <a:r>
              <a:rPr lang="zh-CN" altLang="zh-CN" sz="2200" b="1" kern="100" dirty="0">
                <a:latin typeface="Times New Roman" panose="02020603050405020304" pitchFamily="18" charset="0"/>
                <a:ea typeface="微软雅黑" panose="020B0503020204020204" pitchFamily="34" charset="-122"/>
                <a:cs typeface="Times New Roman" panose="02020603050405020304" pitchFamily="18" charset="0"/>
              </a:rPr>
              <a:t>湖南卷，</a:t>
            </a:r>
            <a:r>
              <a:rPr lang="en-US" altLang="zh-CN" sz="2200" b="1" kern="100" dirty="0">
                <a:latin typeface="Times New Roman" panose="02020603050405020304" pitchFamily="18" charset="0"/>
                <a:ea typeface="微软雅黑" panose="020B0503020204020204" pitchFamily="34" charset="-122"/>
                <a:cs typeface="Times New Roman" panose="02020603050405020304" pitchFamily="18" charset="0"/>
              </a:rPr>
              <a:t>17)</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将纯净水洗净的河沙倒入洁净的玻璃缸中制成沙床，作为种子萌发和植株生长的基质。某水稻品种在光照强度为</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8</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10 </a:t>
            </a:r>
            <a:r>
              <a:rPr lang="en-US" altLang="zh-CN" sz="2200" kern="100" dirty="0" err="1">
                <a:latin typeface="Times New Roman" panose="02020603050405020304" pitchFamily="18" charset="0"/>
                <a:ea typeface="微软雅黑" panose="020B0503020204020204" pitchFamily="34" charset="-122"/>
                <a:cs typeface="Times New Roman" panose="02020603050405020304" pitchFamily="18" charset="0"/>
              </a:rPr>
              <a:t>μmol</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/(s·m</a:t>
            </a:r>
            <a:r>
              <a:rPr lang="en-US" altLang="zh-CN" sz="2200" kern="1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时，固定的</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200" kern="1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量等于呼吸作用释放的</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200" kern="1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量；日照时长短于</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12</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小时才能开花。将新采收并解除休眠的该水稻种子表面消毒，浸种</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天后，播种于沙床上。将沙床置于人工气候室中，保湿透气，昼</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夜温为</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35 ℃/25 ℃</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，光照强度</a:t>
            </a:r>
            <a:r>
              <a:rPr lang="zh-CN"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为</a:t>
            </a: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200" kern="100" dirty="0" err="1">
                <a:latin typeface="Times New Roman" panose="02020603050405020304" pitchFamily="18" charset="0"/>
                <a:ea typeface="微软雅黑" panose="020B0503020204020204" pitchFamily="34" charset="-122"/>
                <a:cs typeface="Times New Roman" panose="02020603050405020304" pitchFamily="18" charset="0"/>
              </a:rPr>
              <a:t>μmol</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/(s·m</a:t>
            </a:r>
            <a:r>
              <a:rPr lang="en-US" altLang="zh-CN" sz="2200" kern="1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，每天光照时长为</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14</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小时。回答下列问题：</a:t>
            </a:r>
            <a:endPar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endParaRPr>
          </a:p>
          <a:p>
            <a:pPr marL="252095" indent="-457200" algn="just" defTabSz="914400" fontAlgn="auto">
              <a:lnSpc>
                <a:spcPct val="100000"/>
              </a:lnSpc>
              <a:spcAft>
                <a:spcPts val="0"/>
              </a:spcAft>
              <a:tabLst>
                <a:tab pos="2400300" algn="l"/>
              </a:tabLst>
            </a:pP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在此条件下，该水稻种子</a:t>
            </a: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______(</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填</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能</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不能</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萌发并成苗</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以株高</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厘米，至少</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片绿叶视为成苗</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rPr>
              <a:t>，理由</a:t>
            </a:r>
            <a:r>
              <a:rPr lang="zh-CN"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是</a:t>
            </a: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___________________________________________________</a:t>
            </a:r>
            <a:r>
              <a:rPr lang="zh-CN"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indent="-457200" algn="just" defTabSz="914400" fontAlgn="auto">
              <a:lnSpc>
                <a:spcPct val="100000"/>
              </a:lnSpc>
              <a:spcAft>
                <a:spcPts val="0"/>
              </a:spcAft>
              <a:tabLst>
                <a:tab pos="2400300" algn="l"/>
              </a:tabLst>
            </a:pP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若将该水稻适龄秧苗栽植于上述沙床上，光照强度为</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10 </a:t>
            </a:r>
            <a:r>
              <a:rPr lang="en-US" altLang="zh-CN" sz="2200" kern="100" dirty="0" err="1">
                <a:latin typeface="Times New Roman" panose="02020603050405020304" pitchFamily="18" charset="0"/>
                <a:ea typeface="微软雅黑" panose="020B0503020204020204" pitchFamily="34" charset="-122"/>
                <a:cs typeface="Times New Roman" panose="02020603050405020304" pitchFamily="18" charset="0"/>
                <a:sym typeface="+mn-ea"/>
              </a:rPr>
              <a:t>μmol</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/(s·m</a:t>
            </a:r>
            <a:r>
              <a:rPr lang="en-US" altLang="zh-CN" sz="2200" kern="100" baseline="30000" dirty="0">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，其他条件与上述实验相同，该水稻</a:t>
            </a:r>
            <a:r>
              <a:rPr lang="en-US" altLang="zh-CN" sz="2200" u="sng" kern="1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填</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能</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或</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不能</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繁育出新的种子，理由是</a:t>
            </a:r>
            <a:r>
              <a:rPr lang="en-US" altLang="zh-CN" sz="2200" u="sng" kern="1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_</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_______</a:t>
            </a:r>
            <a:endPar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457200" algn="just" defTabSz="914400" fontAlgn="auto">
              <a:lnSpc>
                <a:spcPct val="100000"/>
              </a:lnSpc>
              <a:spcAft>
                <a:spcPts val="0"/>
              </a:spcAft>
              <a:tabLst>
                <a:tab pos="2400300" algn="l"/>
              </a:tabLst>
            </a:pP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__________________(</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答出两点即可</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endParaRPr>
          </a:p>
          <a:p>
            <a:pPr indent="-457200" algn="just" defTabSz="914400" fontAlgn="auto">
              <a:lnSpc>
                <a:spcPct val="100000"/>
              </a:lnSpc>
              <a:spcAft>
                <a:spcPts val="0"/>
              </a:spcAft>
              <a:tabLst>
                <a:tab pos="2400300" algn="l"/>
              </a:tabLst>
            </a:pP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若该水稻种子用于稻田直播</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即将种子直接撒播于农田</a:t>
            </a:r>
            <a:r>
              <a:rPr lang="en-US"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，为防鸟害、鼠害减少杂草生长，须灌水覆盖，该种子应具有</a:t>
            </a:r>
            <a:r>
              <a:rPr lang="en-US" altLang="zh-CN" sz="2200" kern="1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____________</a:t>
            </a:r>
            <a:r>
              <a:rPr lang="zh-CN" altLang="zh-CN" sz="2200" kern="100" dirty="0">
                <a:latin typeface="Times New Roman" panose="02020603050405020304" pitchFamily="18" charset="0"/>
                <a:ea typeface="微软雅黑" panose="020B0503020204020204" pitchFamily="34" charset="-122"/>
                <a:cs typeface="Times New Roman" panose="02020603050405020304" pitchFamily="18" charset="0"/>
                <a:sym typeface="+mn-ea"/>
              </a:rPr>
              <a:t>特性。</a:t>
            </a:r>
            <a:r>
              <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9" name="文本框 78"/>
          <p:cNvSpPr txBox="1"/>
          <p:nvPr>
            <p:custDataLst>
              <p:tags r:id="rId2"/>
            </p:custDataLst>
          </p:nvPr>
        </p:nvSpPr>
        <p:spPr>
          <a:xfrm>
            <a:off x="271780" y="99695"/>
            <a:ext cx="1738630" cy="49212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真题研究</a:t>
            </a:r>
            <a:endPar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 name="组合 2"/>
          <p:cNvGrpSpPr/>
          <p:nvPr/>
        </p:nvGrpSpPr>
        <p:grpSpPr>
          <a:xfrm>
            <a:off x="5886450" y="3638550"/>
            <a:ext cx="6341745" cy="3148330"/>
            <a:chOff x="869" y="796"/>
            <a:chExt cx="10684" cy="5596"/>
          </a:xfrm>
        </p:grpSpPr>
        <p:pic>
          <p:nvPicPr>
            <p:cNvPr id="4" name="图片 3"/>
            <p:cNvPicPr>
              <a:picLocks noChangeAspect="1"/>
            </p:cNvPicPr>
            <p:nvPr>
              <p:custDataLst>
                <p:tags r:id="rId3"/>
              </p:custDataLst>
            </p:nvPr>
          </p:nvPicPr>
          <p:blipFill>
            <a:blip r:embed="rId4">
              <a:lum bright="-24000" contrast="54000"/>
            </a:blip>
            <a:srcRect l="51387" t="46678" r="1754" b="6289"/>
            <a:stretch>
              <a:fillRect/>
            </a:stretch>
          </p:blipFill>
          <p:spPr>
            <a:xfrm>
              <a:off x="869" y="1266"/>
              <a:ext cx="10685" cy="5126"/>
            </a:xfrm>
            <a:prstGeom prst="rect">
              <a:avLst/>
            </a:prstGeom>
          </p:spPr>
        </p:pic>
        <p:sp>
          <p:nvSpPr>
            <p:cNvPr id="5" name="文本框 4"/>
            <p:cNvSpPr txBox="1"/>
            <p:nvPr>
              <p:custDataLst>
                <p:tags r:id="rId5"/>
              </p:custDataLst>
            </p:nvPr>
          </p:nvSpPr>
          <p:spPr>
            <a:xfrm>
              <a:off x="869" y="796"/>
              <a:ext cx="3692" cy="77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ctr"/>
              <a:r>
                <a:rPr 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必修</a:t>
              </a:r>
              <a:r>
                <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 P106</a:t>
              </a:r>
              <a:endParaRPr lang="en-US" altLang="zh-CN" sz="2800"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71780" y="179070"/>
            <a:ext cx="3895725" cy="46164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从种子到哈密瓜的成长</a:t>
            </a:r>
            <a:endPar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哈密瓜成长记">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0" y="1040130"/>
            <a:ext cx="10655300" cy="6445885"/>
          </a:xfrm>
          <a:prstGeom prst="rect">
            <a:avLst/>
          </a:prstGeom>
        </p:spPr>
      </p:pic>
      <p:pic>
        <p:nvPicPr>
          <p:cNvPr id="5" name="图片 4"/>
          <p:cNvPicPr>
            <a:picLocks noChangeAspect="1"/>
          </p:cNvPicPr>
          <p:nvPr/>
        </p:nvPicPr>
        <p:blipFill>
          <a:blip r:embed="rId6"/>
          <a:srcRect t="12508" r="2050" b="11692"/>
          <a:stretch>
            <a:fillRect/>
          </a:stretch>
        </p:blipFill>
        <p:spPr>
          <a:xfrm>
            <a:off x="9091930" y="0"/>
            <a:ext cx="3100070" cy="2399030"/>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7980" y="128270"/>
            <a:ext cx="11551920" cy="3603625"/>
          </a:xfrm>
          <a:prstGeom prst="rect">
            <a:avLst/>
          </a:prstGeom>
          <a:noFill/>
        </p:spPr>
        <p:txBody>
          <a:bodyPr wrap="square" rtlCol="0">
            <a:noAutofit/>
          </a:bodyPr>
          <a:p>
            <a:pPr indent="0" fontAlgn="auto">
              <a:lnSpc>
                <a:spcPct val="150000"/>
              </a:lnSpc>
            </a:pP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问题探讨：</a:t>
            </a:r>
            <a:endParaRPr lang="zh-CN" altLang="en-US" sz="3600" b="1">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altLang="zh-CN"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种子萌发</a:t>
            </a:r>
            <a:r>
              <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sym typeface="+mn-ea"/>
              </a:rPr>
              <a:t>需要怎样的条件，这一过程中有机物发生了怎样的变化</a:t>
            </a:r>
            <a:r>
              <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9" name="文本框 78"/>
          <p:cNvSpPr txBox="1"/>
          <p:nvPr>
            <p:custDataLst>
              <p:tags r:id="rId1"/>
            </p:custDataLst>
          </p:nvPr>
        </p:nvSpPr>
        <p:spPr>
          <a:xfrm>
            <a:off x="375285" y="2078355"/>
            <a:ext cx="2200275" cy="49212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32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【温故知新</a:t>
            </a:r>
            <a:r>
              <a:rPr lang="zh-CN" altLang="en-US" sz="32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32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050" name="Picture 2" descr="S44"/>
          <p:cNvPicPr>
            <a:picLocks noChangeAspect="1" noChangeArrowheads="1"/>
          </p:cNvPicPr>
          <p:nvPr/>
        </p:nvPicPr>
        <p:blipFill>
          <a:blip r:embed="rId2" cstate="print">
            <a:clrChange>
              <a:clrFrom>
                <a:srgbClr val="FFFFFF"/>
              </a:clrFrom>
              <a:clrTo>
                <a:srgbClr val="FFFFFF">
                  <a:alpha val="0"/>
                </a:srgbClr>
              </a:clrTo>
            </a:clrChange>
            <a:lum bright="-24000" contrast="66000"/>
            <a:extLst>
              <a:ext uri="{28A0092B-C50C-407E-A947-70E740481C1C}">
                <a14:useLocalDpi xmlns:a14="http://schemas.microsoft.com/office/drawing/2010/main" val="0"/>
              </a:ext>
            </a:extLst>
          </a:blip>
          <a:srcRect b="48245"/>
          <a:stretch>
            <a:fillRect/>
          </a:stretch>
        </p:blipFill>
        <p:spPr bwMode="auto">
          <a:xfrm>
            <a:off x="3089910" y="2078355"/>
            <a:ext cx="7239635" cy="452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custDataLst>
              <p:tags r:id="rId3"/>
            </p:custDataLst>
          </p:nvPr>
        </p:nvSpPr>
        <p:spPr>
          <a:xfrm>
            <a:off x="510540" y="2935605"/>
            <a:ext cx="2065020" cy="1071245"/>
          </a:xfrm>
          <a:prstGeom prst="rect">
            <a:avLst/>
          </a:prstGeom>
          <a:noFill/>
          <a:extLst>
            <a:ext uri="{909E8E84-426E-40DD-AFC4-6F175D3DCCD1}">
              <a14:hiddenFill xmlns:a14="http://schemas.microsoft.com/office/drawing/2010/main">
                <a:solidFill>
                  <a:schemeClr val="bg1">
                    <a:alpha val="45000"/>
                  </a:schemeClr>
                </a:solidFill>
              </a14:hiddenFill>
            </a:ext>
          </a:extLst>
        </p:spPr>
        <p:txBody>
          <a:bodyPr wrap="square" rtlCol="0">
            <a:noAutofit/>
          </a:bodyPr>
          <a:p>
            <a:pPr algn="l"/>
            <a:r>
              <a:rPr lang="zh-CN" altLang="en-US" sz="2800" b="1" spc="-3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萌发条件：内在、</a:t>
            </a:r>
            <a:r>
              <a:rPr lang="zh-CN" altLang="en-US" sz="2800" b="1" spc="-3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外界</a:t>
            </a:r>
            <a:endParaRPr lang="zh-CN" altLang="en-US" sz="2800" b="1" spc="-3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圆角矩形 5"/>
          <p:cNvSpPr/>
          <p:nvPr/>
        </p:nvSpPr>
        <p:spPr>
          <a:xfrm>
            <a:off x="7607300" y="4117340"/>
            <a:ext cx="675005" cy="530860"/>
          </a:xfrm>
          <a:prstGeom prst="roundRect">
            <a:avLst/>
          </a:prstGeom>
          <a:noFill/>
          <a:ln w="28575">
            <a:solidFill>
              <a:srgbClr val="0070C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7" name="圆角矩形 6"/>
          <p:cNvSpPr/>
          <p:nvPr/>
        </p:nvSpPr>
        <p:spPr>
          <a:xfrm>
            <a:off x="4159885" y="4883785"/>
            <a:ext cx="1328420" cy="429260"/>
          </a:xfrm>
          <a:prstGeom prst="roundRect">
            <a:avLst/>
          </a:prstGeom>
          <a:noFill/>
          <a:ln w="28575">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3" name="圆角矩形 2"/>
          <p:cNvSpPr/>
          <p:nvPr>
            <p:custDataLst>
              <p:tags r:id="rId4"/>
            </p:custDataLst>
          </p:nvPr>
        </p:nvSpPr>
        <p:spPr>
          <a:xfrm>
            <a:off x="4768850" y="1577975"/>
            <a:ext cx="1515745" cy="1129030"/>
          </a:xfrm>
          <a:prstGeom prst="roundRect">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t" anchorCtr="0"/>
          <a:p>
            <a:pPr algn="ctr">
              <a:lnSpc>
                <a:spcPct val="110000"/>
              </a:lnSpc>
            </a:pPr>
            <a:r>
              <a:rPr lang="zh-CN" altLang="zh-CN" sz="2200" b="1">
                <a:solidFill>
                  <a:srgbClr val="FF0000"/>
                </a:solidFill>
                <a:latin typeface="微软雅黑" panose="020B0503020204020204" pitchFamily="34" charset="-122"/>
                <a:ea typeface="微软雅黑" panose="020B0503020204020204" pitchFamily="34" charset="-122"/>
              </a:rPr>
              <a:t>直接能源物质</a:t>
            </a:r>
            <a:endParaRPr lang="zh-CN" altLang="zh-CN" sz="2200" b="1">
              <a:solidFill>
                <a:srgbClr val="FF0000"/>
              </a:solidFill>
              <a:latin typeface="微软雅黑" panose="020B0503020204020204" pitchFamily="34" charset="-122"/>
              <a:ea typeface="微软雅黑" panose="020B0503020204020204" pitchFamily="34" charset="-122"/>
            </a:endParaRPr>
          </a:p>
        </p:txBody>
      </p:sp>
      <p:sp>
        <p:nvSpPr>
          <p:cNvPr id="4" name="圆角矩形 3"/>
          <p:cNvSpPr/>
          <p:nvPr>
            <p:custDataLst>
              <p:tags r:id="rId5"/>
            </p:custDataLst>
          </p:nvPr>
        </p:nvSpPr>
        <p:spPr>
          <a:xfrm>
            <a:off x="4034790" y="3522980"/>
            <a:ext cx="1486535" cy="760095"/>
          </a:xfrm>
          <a:prstGeom prst="roundRect">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t" anchorCtr="0"/>
          <a:p>
            <a:pPr algn="ctr"/>
            <a:r>
              <a:rPr lang="zh-CN" altLang="en-US" sz="2200" b="1">
                <a:solidFill>
                  <a:srgbClr val="FF0000"/>
                </a:solidFill>
              </a:rPr>
              <a:t>催化作用</a:t>
            </a:r>
            <a:endParaRPr lang="zh-CN" altLang="en-US" sz="22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diamond(in)">
                                      <p:cBhvr>
                                        <p:cTn id="7" dur="2000"/>
                                        <p:tgtEl>
                                          <p:spTgt spid="7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diamond(in)">
                                      <p:cBhvr>
                                        <p:cTn id="15" dur="2000"/>
                                        <p:tgtEl>
                                          <p:spTgt spid="2050"/>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amond(in)">
                                      <p:cBhvr>
                                        <p:cTn id="26" dur="2000"/>
                                        <p:tgtEl>
                                          <p:spTgt spid="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amond(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5" grpId="0"/>
      <p:bldP spid="6" grpId="0" animBg="1"/>
      <p:bldP spid="7" grpId="0" animBg="1"/>
      <p:bldP spid="3" grpId="0" bldLvl="0" animBg="1"/>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75995" y="45915"/>
            <a:ext cx="11409887" cy="737235"/>
          </a:xfrm>
          <a:prstGeom prst="rect">
            <a:avLst/>
          </a:prstGeom>
        </p:spPr>
        <p:txBody>
          <a:bodyPr wrap="square">
            <a:spAutoFit/>
          </a:bodyPr>
          <a:lstStyle/>
          <a:p>
            <a:pPr algn="just">
              <a:lnSpc>
                <a:spcPct val="150000"/>
              </a:lnSpc>
            </a:pPr>
            <a:r>
              <a:rPr lang="en-US" altLang="zh-CN" sz="2800" kern="100" dirty="0">
                <a:latin typeface="+mj-ea"/>
                <a:ea typeface="+mj-ea"/>
                <a:cs typeface="Courier New" panose="02070309020205020404" pitchFamily="49" charset="0"/>
              </a:rPr>
              <a:t>1.</a:t>
            </a:r>
            <a:r>
              <a:rPr lang="zh-CN" altLang="zh-CN" sz="2800" kern="100" dirty="0">
                <a:latin typeface="+mj-ea"/>
                <a:ea typeface="+mj-ea"/>
                <a:cs typeface="Courier New" panose="02070309020205020404" pitchFamily="49" charset="0"/>
              </a:rPr>
              <a:t>明辨</a:t>
            </a:r>
            <a:r>
              <a:rPr lang="en-US" altLang="zh-CN" sz="2800" kern="100" dirty="0">
                <a:latin typeface="Times New Roman" panose="02020603050405020304" pitchFamily="18" charset="0"/>
                <a:ea typeface="Times New Roman" panose="02020603050405020304" pitchFamily="18" charset="0"/>
                <a:cs typeface="Times New Roman" panose="02020603050405020304" pitchFamily="18" charset="0"/>
              </a:rPr>
              <a:t>ATP</a:t>
            </a:r>
            <a:r>
              <a:rPr lang="zh-CN" altLang="zh-CN" sz="2800" kern="100" dirty="0">
                <a:latin typeface="+mj-ea"/>
                <a:ea typeface="+mj-ea"/>
                <a:cs typeface="Courier New" panose="02070309020205020404" pitchFamily="49" charset="0"/>
              </a:rPr>
              <a:t>的结构及拓展</a:t>
            </a:r>
            <a:endParaRPr lang="zh-CN" altLang="zh-CN" sz="2800" kern="100" dirty="0">
              <a:latin typeface="+mj-ea"/>
              <a:ea typeface="+mj-ea"/>
              <a:cs typeface="Courier New" panose="02070309020205020404" pitchFamily="49" charset="0"/>
            </a:endParaRPr>
          </a:p>
        </p:txBody>
      </p:sp>
      <p:pic>
        <p:nvPicPr>
          <p:cNvPr id="3074" name="Picture 2" descr="59A"/>
          <p:cNvPicPr>
            <a:picLocks noChangeAspect="1" noChangeArrowheads="1"/>
          </p:cNvPicPr>
          <p:nvPr/>
        </p:nvPicPr>
        <p:blipFill>
          <a:blip r:embed="rId1" cstate="print">
            <a:clrChange>
              <a:clrFrom>
                <a:srgbClr val="FFFFFF"/>
              </a:clrFrom>
              <a:clrTo>
                <a:srgbClr val="FFFFFF">
                  <a:alpha val="0"/>
                </a:srgbClr>
              </a:clrTo>
            </a:clrChange>
            <a:lum bright="-36000" contrast="30000"/>
          </a:blip>
          <a:stretch>
            <a:fillRect/>
          </a:stretch>
        </p:blipFill>
        <p:spPr bwMode="auto">
          <a:xfrm>
            <a:off x="265557" y="837410"/>
            <a:ext cx="5440308" cy="267729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descr="59"/>
          <p:cNvPicPr>
            <a:picLocks noChangeAspect="1" noChangeArrowheads="1"/>
          </p:cNvPicPr>
          <p:nvPr/>
        </p:nvPicPr>
        <p:blipFill>
          <a:blip r:embed="rId2" cstate="print">
            <a:clrChange>
              <a:clrFrom>
                <a:srgbClr val="FFFFFF"/>
              </a:clrFrom>
              <a:clrTo>
                <a:srgbClr val="FFFFFF">
                  <a:alpha val="0"/>
                </a:srgbClr>
              </a:clrTo>
            </a:clrChange>
            <a:lum bright="-36000" contrast="30000"/>
            <a:extLst>
              <a:ext uri="{28A0092B-C50C-407E-A947-70E740481C1C}">
                <a14:useLocalDpi xmlns:a14="http://schemas.microsoft.com/office/drawing/2010/main" val="0"/>
              </a:ext>
            </a:extLst>
          </a:blip>
          <a:srcRect l="4945" r="3723"/>
          <a:stretch>
            <a:fillRect/>
          </a:stretch>
        </p:blipFill>
        <p:spPr bwMode="auto">
          <a:xfrm>
            <a:off x="5728086" y="837410"/>
            <a:ext cx="5171117" cy="267729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2" name="爆炸形 1 1"/>
          <p:cNvSpPr/>
          <p:nvPr/>
        </p:nvSpPr>
        <p:spPr>
          <a:xfrm>
            <a:off x="10298604" y="-99042"/>
            <a:ext cx="1826557" cy="1577048"/>
          </a:xfrm>
          <a:prstGeom prst="irregularSeal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主干整合</a:t>
            </a:r>
            <a:endParaRPr lang="zh-CN" altLang="en-US" sz="28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 name="矩形 2"/>
          <p:cNvSpPr/>
          <p:nvPr>
            <p:custDataLst>
              <p:tags r:id="rId3"/>
            </p:custDataLst>
          </p:nvPr>
        </p:nvSpPr>
        <p:spPr>
          <a:xfrm>
            <a:off x="407771" y="3416937"/>
            <a:ext cx="6176771" cy="737235"/>
          </a:xfrm>
          <a:prstGeom prst="rect">
            <a:avLst/>
          </a:prstGeom>
        </p:spPr>
        <p:txBody>
          <a:bodyPr wrap="square">
            <a:spAutoFit/>
          </a:bodyPr>
          <a:p>
            <a:pPr algn="just">
              <a:lnSpc>
                <a:spcPct val="150000"/>
              </a:lnSpc>
            </a:pPr>
            <a:r>
              <a:rPr lang="en-US" altLang="zh-CN" sz="2800" kern="100" dirty="0">
                <a:latin typeface="+mj-ea"/>
                <a:ea typeface="+mj-ea"/>
                <a:cs typeface="Courier New" panose="02070309020205020404" pitchFamily="49" charset="0"/>
              </a:rPr>
              <a:t>2.</a:t>
            </a:r>
            <a:r>
              <a:rPr lang="zh-CN" altLang="zh-CN" sz="2800" kern="100" dirty="0">
                <a:latin typeface="+mj-ea"/>
                <a:ea typeface="+mj-ea"/>
                <a:cs typeface="Courier New" panose="02070309020205020404" pitchFamily="49" charset="0"/>
              </a:rPr>
              <a:t>能量转换过程和</a:t>
            </a:r>
            <a:r>
              <a:rPr lang="en-US" altLang="zh-CN" sz="2800" kern="100" dirty="0">
                <a:latin typeface="Times New Roman" panose="02020603050405020304" pitchFamily="18" charset="0"/>
                <a:ea typeface="Times New Roman" panose="02020603050405020304" pitchFamily="18" charset="0"/>
                <a:cs typeface="Times New Roman" panose="02020603050405020304" pitchFamily="18" charset="0"/>
              </a:rPr>
              <a:t>ATP</a:t>
            </a:r>
            <a:r>
              <a:rPr lang="zh-CN" altLang="zh-CN" sz="2800" kern="100" dirty="0">
                <a:latin typeface="+mj-ea"/>
                <a:ea typeface="+mj-ea"/>
                <a:cs typeface="Courier New" panose="02070309020205020404" pitchFamily="49" charset="0"/>
              </a:rPr>
              <a:t>的产生与消耗</a:t>
            </a:r>
            <a:endParaRPr lang="zh-CN" altLang="zh-CN" sz="2800" kern="100" dirty="0">
              <a:latin typeface="+mj-ea"/>
              <a:ea typeface="+mj-ea"/>
              <a:cs typeface="Courier New" panose="02070309020205020404" pitchFamily="49" charset="0"/>
            </a:endParaRPr>
          </a:p>
        </p:txBody>
      </p:sp>
      <p:pic>
        <p:nvPicPr>
          <p:cNvPr id="4098" name="Picture 2" descr="60"/>
          <p:cNvPicPr>
            <a:picLocks noChangeAspect="1" noChangeArrowheads="1"/>
          </p:cNvPicPr>
          <p:nvPr>
            <p:custDataLst>
              <p:tags r:id="rId4"/>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406" y="4208001"/>
            <a:ext cx="7897303" cy="2469693"/>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4903" y="45276"/>
            <a:ext cx="11409887" cy="1476375"/>
          </a:xfrm>
          <a:prstGeom prst="rect">
            <a:avLst/>
          </a:prstGeom>
        </p:spPr>
        <p:txBody>
          <a:bodyPr wrap="square">
            <a:spAutoFit/>
          </a:bodyPr>
          <a:lstStyle/>
          <a:p>
            <a:pPr algn="just">
              <a:lnSpc>
                <a:spcPct val="150000"/>
              </a:lnSpc>
              <a:spcAft>
                <a:spcPts val="0"/>
              </a:spcAft>
            </a:pPr>
            <a:r>
              <a:rPr lang="en-US" altLang="zh-CN" sz="2800" kern="100" dirty="0">
                <a:latin typeface="+mj-ea"/>
                <a:ea typeface="+mj-ea"/>
                <a:cs typeface="Courier New" panose="02070309020205020404" pitchFamily="49" charset="0"/>
              </a:rPr>
              <a:t>3.</a:t>
            </a:r>
            <a:r>
              <a:rPr lang="zh-CN" altLang="zh-CN" sz="2800" kern="100" dirty="0">
                <a:latin typeface="+mj-ea"/>
                <a:ea typeface="+mj-ea"/>
                <a:cs typeface="Courier New" panose="02070309020205020404" pitchFamily="49" charset="0"/>
              </a:rPr>
              <a:t>读懂酶的</a:t>
            </a:r>
            <a:r>
              <a:rPr lang="en-US" altLang="zh-CN" sz="2800" kern="100" dirty="0">
                <a:latin typeface="+mj-ea"/>
                <a:ea typeface="+mj-ea"/>
                <a:cs typeface="Courier New" panose="02070309020205020404" pitchFamily="49" charset="0"/>
              </a:rPr>
              <a:t>3</a:t>
            </a:r>
            <a:r>
              <a:rPr lang="zh-CN" altLang="zh-CN" sz="2800" kern="100" dirty="0">
                <a:latin typeface="+mj-ea"/>
                <a:ea typeface="+mj-ea"/>
                <a:cs typeface="Courier New" panose="02070309020205020404" pitchFamily="49" charset="0"/>
              </a:rPr>
              <a:t>类曲线</a:t>
            </a:r>
            <a:endParaRPr lang="zh-CN" altLang="zh-CN" sz="2800" kern="100" dirty="0">
              <a:latin typeface="+mj-ea"/>
              <a:ea typeface="+mj-ea"/>
              <a:cs typeface="Courier New" panose="02070309020205020404" pitchFamily="49" charset="0"/>
            </a:endParaRPr>
          </a:p>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酶的作用原理</a:t>
            </a:r>
            <a:endPar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zh-CN"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酶能显著降低化学反应的活化能</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如图所示</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170" name="Picture 2" descr="64"/>
          <p:cNvPicPr>
            <a:picLocks noChangeAspect="1" noChangeArrowheads="1"/>
          </p:cNvPicPr>
          <p:nvPr>
            <p:custDataLst>
              <p:tags r:id="rId1"/>
            </p:custDataLst>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9167" y="549481"/>
            <a:ext cx="3474585" cy="2585355"/>
          </a:xfrm>
          <a:prstGeom prst="rect">
            <a:avLst/>
          </a:prstGeom>
          <a:noFill/>
          <a:ln w="41275">
            <a:solidFill>
              <a:srgbClr val="FF0000"/>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36645" y="1521287"/>
            <a:ext cx="8026138" cy="1198880"/>
          </a:xfrm>
          <a:prstGeom prst="rect">
            <a:avLst/>
          </a:prstGeom>
        </p:spPr>
        <p:txBody>
          <a:bodyPr wrap="square">
            <a:spAutoFit/>
          </a:bodyPr>
          <a:lstStyle/>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①</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表示无酶催化时反应进行需要的活化能是</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ac</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段。</a:t>
            </a:r>
            <a:endPar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②</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表示有酶催化时反应进行所需要的活化能是</a:t>
            </a:r>
            <a:r>
              <a:rPr lang="en-US" altLang="zh-CN" sz="2400" kern="100" dirty="0" err="1">
                <a:latin typeface="微软雅黑" panose="020B0503020204020204" pitchFamily="34" charset="-122"/>
                <a:ea typeface="微软雅黑" panose="020B0503020204020204" pitchFamily="34" charset="-122"/>
                <a:cs typeface="微软雅黑" panose="020B0503020204020204" pitchFamily="34" charset="-122"/>
              </a:rPr>
              <a:t>bc</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段。</a:t>
            </a:r>
            <a:endPar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③</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酶降低的活化能是</a:t>
            </a:r>
            <a:r>
              <a:rPr lang="en-US" altLang="zh-CN" sz="2400" b="1" kern="100" dirty="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ab</a:t>
            </a:r>
            <a:r>
              <a:rPr lang="zh-CN" altLang="zh-CN" sz="2400" b="1"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段</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283969" y="2925538"/>
            <a:ext cx="5670135" cy="460375"/>
          </a:xfrm>
          <a:prstGeom prst="rect">
            <a:avLst/>
          </a:prstGeom>
        </p:spPr>
        <p:txBody>
          <a:bodyPr wrap="square">
            <a:spAutoFit/>
          </a:bodyPr>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酶的作用特性</a:t>
            </a:r>
            <a:endParaRPr lang="zh-CN"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427212" y="5374955"/>
            <a:ext cx="11337892" cy="1198880"/>
          </a:xfrm>
          <a:prstGeom prst="rect">
            <a:avLst/>
          </a:prstGeom>
        </p:spPr>
        <p:txBody>
          <a:bodyPr wrap="square">
            <a:spAutoFit/>
          </a:bodyPr>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①</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图</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中加酶的曲线和加无机催化剂的曲线比较，说明</a:t>
            </a:r>
            <a:r>
              <a:rPr lang="zh-CN"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酶具有高效性</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，而与不加催化剂的曲线比较只能说明</a:t>
            </a:r>
            <a:r>
              <a:rPr lang="zh-CN"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酶具有催化作用</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②</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图</a:t>
            </a: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中两曲线比较说明</a:t>
            </a:r>
            <a:r>
              <a:rPr lang="zh-CN"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酶具有专一性</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194" name="Picture 2" descr="65"/>
          <p:cNvPicPr>
            <a:picLocks noChangeAspect="1" noChangeArrowheads="1"/>
          </p:cNvPicPr>
          <p:nvPr>
            <p:custDataLst>
              <p:tags r:id="rId3"/>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2394" y="3213140"/>
            <a:ext cx="6232641" cy="216685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par>
                                <p:cTn id="11" presetID="8" presetClass="entr" presetSubtype="16"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diamond(in)">
                                      <p:cBhvr>
                                        <p:cTn id="1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55711" y="175228"/>
            <a:ext cx="5243494" cy="829945"/>
          </a:xfrm>
          <a:prstGeom prst="rect">
            <a:avLst/>
          </a:prstGeom>
        </p:spPr>
        <p:txBody>
          <a:bodyPr wrap="square">
            <a:spAutoFit/>
          </a:bodyPr>
          <a:lstStyle/>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酶促反应速率的影响因素</a:t>
            </a:r>
            <a:endPar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sz="2400" kern="100" dirty="0">
                <a:latin typeface="微软雅黑" panose="020B0503020204020204" pitchFamily="34" charset="-122"/>
                <a:ea typeface="微软雅黑" panose="020B0503020204020204" pitchFamily="34" charset="-122"/>
                <a:cs typeface="微软雅黑" panose="020B0503020204020204" pitchFamily="34" charset="-122"/>
              </a:rPr>
              <a:t>①</a:t>
            </a:r>
            <a:r>
              <a:rPr lang="zh-CN"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温度和</a:t>
            </a:r>
            <a:r>
              <a:rPr lang="en-US"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pH</a:t>
            </a:r>
            <a:endParaRPr lang="en-US" altLang="zh-CN" sz="2400" kern="1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277620" y="3429000"/>
            <a:ext cx="11592953" cy="1198880"/>
          </a:xfrm>
          <a:prstGeom prst="rect">
            <a:avLst/>
          </a:prstGeom>
        </p:spPr>
        <p:txBody>
          <a:bodyPr wrap="square">
            <a:spAutoFit/>
          </a:bodyPr>
          <a:lstStyle/>
          <a:p>
            <a:pPr algn="just">
              <a:lnSpc>
                <a:spcPct val="100000"/>
              </a:lnSpc>
              <a:spcAft>
                <a:spcPts val="0"/>
              </a:spcAft>
            </a:pP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图甲和图乙显示：高温、过酸、过碱都会使酶失活，而低温只是抑制酶的活性，酶分子结构未被破坏，温度升高可恢复活性。从图丙和图丁可以看出：</a:t>
            </a:r>
            <a:r>
              <a:rPr lang="zh-CN"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反应溶液</a:t>
            </a:r>
            <a:r>
              <a:rPr lang="en-US"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pH(</a:t>
            </a:r>
            <a:r>
              <a:rPr lang="zh-CN"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温度</a:t>
            </a:r>
            <a:r>
              <a:rPr lang="en-US"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的变化不影响酶作用的最适温度</a:t>
            </a:r>
            <a:r>
              <a:rPr lang="en-US"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(pH)</a:t>
            </a:r>
            <a:r>
              <a:rPr lang="zh-CN" altLang="zh-CN" sz="24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400" kern="1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218" name="Picture 2" descr="66"/>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714" y="1053104"/>
            <a:ext cx="4477451" cy="2259139"/>
          </a:xfrm>
          <a:prstGeom prst="rect">
            <a:avLst/>
          </a:prstGeom>
          <a:noFill/>
          <a:ln w="34925">
            <a:solidFill>
              <a:srgbClr val="FF0000"/>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67"/>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5838555" y="1052635"/>
            <a:ext cx="5729814" cy="2270340"/>
          </a:xfrm>
          <a:prstGeom prst="rect">
            <a:avLst/>
          </a:prstGeom>
          <a:noFill/>
          <a:ln w="34925">
            <a:solidFill>
              <a:srgbClr val="FF0000"/>
            </a:solidFill>
          </a:ln>
          <a:extLst>
            <a:ext uri="{909E8E84-426E-40DD-AFC4-6F175D3DCCD1}">
              <a14:hiddenFill xmlns:a14="http://schemas.microsoft.com/office/drawing/2010/main">
                <a:solidFill>
                  <a:srgbClr val="FFFFFF"/>
                </a:solidFill>
              </a14:hiddenFill>
            </a:ext>
          </a:extLst>
        </p:spPr>
      </p:pic>
      <p:sp>
        <p:nvSpPr>
          <p:cNvPr id="2" name="矩形 1"/>
          <p:cNvSpPr/>
          <p:nvPr/>
        </p:nvSpPr>
        <p:spPr>
          <a:xfrm>
            <a:off x="356980" y="4581946"/>
            <a:ext cx="3707079" cy="645160"/>
          </a:xfrm>
          <a:prstGeom prst="rect">
            <a:avLst/>
          </a:prstGeom>
        </p:spPr>
        <p:txBody>
          <a:bodyPr wrap="square">
            <a:spAutoFit/>
          </a:bodyPr>
          <a:p>
            <a:pPr algn="just">
              <a:lnSpc>
                <a:spcPct val="150000"/>
              </a:lnSpc>
              <a:spcAft>
                <a:spcPts val="0"/>
              </a:spcAft>
            </a:pP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②</a:t>
            </a:r>
            <a:r>
              <a:rPr lang="zh-CN" altLang="zh-CN" sz="24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底物浓度和酶浓度</a:t>
            </a:r>
            <a:endParaRPr lang="zh-CN" altLang="zh-CN" sz="24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矩形 2"/>
          <p:cNvSpPr/>
          <p:nvPr/>
        </p:nvSpPr>
        <p:spPr>
          <a:xfrm>
            <a:off x="337299" y="5158420"/>
            <a:ext cx="5799016" cy="1198880"/>
          </a:xfrm>
          <a:prstGeom prst="rect">
            <a:avLst/>
          </a:prstGeom>
        </p:spPr>
        <p:txBody>
          <a:bodyPr wrap="square">
            <a:spAutoFit/>
          </a:bodyPr>
          <a:p>
            <a:pPr algn="just">
              <a:lnSpc>
                <a:spcPct val="100000"/>
              </a:lnSpc>
              <a:spcAft>
                <a:spcPts val="0"/>
              </a:spcAft>
            </a:pP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图甲中</a:t>
            </a:r>
            <a:r>
              <a:rPr lang="en-US" altLang="zh-CN" sz="2400" i="1" kern="100" dirty="0">
                <a:latin typeface="微软雅黑" panose="020B0503020204020204" pitchFamily="34" charset="-122"/>
                <a:ea typeface="微软雅黑" panose="020B0503020204020204" pitchFamily="34" charset="-122"/>
                <a:cs typeface="微软雅黑" panose="020B0503020204020204" pitchFamily="34" charset="-122"/>
              </a:rPr>
              <a:t>OP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段的限制因素是底物浓度，而</a:t>
            </a:r>
            <a:r>
              <a:rPr lang="en-US" altLang="zh-CN" sz="2400" i="1" kern="100" dirty="0">
                <a:latin typeface="微软雅黑" panose="020B0503020204020204" pitchFamily="34" charset="-122"/>
                <a:ea typeface="微软雅黑" panose="020B0503020204020204" pitchFamily="34" charset="-122"/>
                <a:cs typeface="微软雅黑" panose="020B0503020204020204" pitchFamily="34" charset="-122"/>
              </a:rPr>
              <a:t>P</a:t>
            </a:r>
            <a:r>
              <a:rPr lang="zh-CN" altLang="zh-CN" sz="2400" kern="100" dirty="0">
                <a:latin typeface="微软雅黑" panose="020B0503020204020204" pitchFamily="34" charset="-122"/>
                <a:ea typeface="微软雅黑" panose="020B0503020204020204" pitchFamily="34" charset="-122"/>
                <a:cs typeface="微软雅黑" panose="020B0503020204020204" pitchFamily="34" charset="-122"/>
              </a:rPr>
              <a:t>点之后的限制因素有酶浓度和酶活性；图乙对反应底物的要求是底物足量。</a:t>
            </a:r>
            <a:endParaRPr lang="zh-CN" altLang="zh-CN" sz="2400" kern="1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242" name="Picture 2" descr="6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0410" y="4365636"/>
            <a:ext cx="5089866" cy="2440143"/>
          </a:xfrm>
          <a:prstGeom prst="rect">
            <a:avLst/>
          </a:prstGeom>
          <a:noFill/>
          <a:ln w="34925">
            <a:solidFill>
              <a:srgbClr val="FF0000"/>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par>
                                <p:cTn id="11" presetID="8" presetClass="entr" presetSubtype="16"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diamond(in)">
                                      <p:cBhvr>
                                        <p:cTn id="13"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8427" y="-26665"/>
            <a:ext cx="4503221" cy="521970"/>
          </a:xfrm>
          <a:prstGeom prst="rect">
            <a:avLst/>
          </a:prstGeom>
          <a:solidFill>
            <a:schemeClr val="accent6">
              <a:lumMod val="40000"/>
              <a:lumOff val="60000"/>
            </a:schemeClr>
          </a:solidFill>
        </p:spPr>
        <p:txBody>
          <a:bodyPr wrap="square">
            <a:spAutoFit/>
          </a:bodyPr>
          <a:lstStyle/>
          <a:p>
            <a:pPr lvl="0" algn="just">
              <a:spcAft>
                <a:spcPts val="0"/>
              </a:spcAft>
              <a:buClrTx/>
              <a:buSzTx/>
              <a:buFontTx/>
            </a:pPr>
            <a:r>
              <a:rPr lang="en-US" altLang="zh-CN" sz="2800" kern="100" dirty="0">
                <a:latin typeface="+mj-ea"/>
                <a:ea typeface="+mj-ea"/>
                <a:cs typeface="Courier New" panose="02070309020205020404" pitchFamily="49" charset="0"/>
                <a:sym typeface="+mn-ea"/>
              </a:rPr>
              <a:t>5.酶的特性及相关探究实验</a:t>
            </a:r>
            <a:endParaRPr lang="en-US" altLang="zh-CN" sz="2800" kern="100" dirty="0">
              <a:latin typeface="+mj-ea"/>
              <a:ea typeface="+mj-ea"/>
              <a:cs typeface="Courier New" panose="02070309020205020404" pitchFamily="49" charset="0"/>
              <a:sym typeface="+mn-ea"/>
            </a:endParaRPr>
          </a:p>
        </p:txBody>
      </p:sp>
      <p:pic>
        <p:nvPicPr>
          <p:cNvPr id="11266" name="Picture 2" descr="69"/>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546" y="980893"/>
            <a:ext cx="7331622" cy="5248573"/>
          </a:xfrm>
          <a:prstGeom prst="rect">
            <a:avLst/>
          </a:prstGeom>
          <a:noFill/>
          <a:ln w="34925">
            <a:solidFill>
              <a:srgbClr val="00B0F0"/>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392112" y="45077"/>
            <a:ext cx="4755269" cy="521970"/>
          </a:xfrm>
          <a:prstGeom prst="rect">
            <a:avLst/>
          </a:prstGeom>
          <a:solidFill>
            <a:schemeClr val="accent6">
              <a:lumMod val="40000"/>
              <a:lumOff val="60000"/>
            </a:schemeClr>
          </a:solidFill>
        </p:spPr>
        <p:txBody>
          <a:bodyPr wrap="square">
            <a:spAutoFit/>
          </a:bodyPr>
          <a:p>
            <a:pPr algn="just">
              <a:lnSpc>
                <a:spcPct val="100000"/>
              </a:lnSpc>
              <a:spcAft>
                <a:spcPts val="0"/>
              </a:spcAft>
            </a:pPr>
            <a:r>
              <a:rPr lang="en-US" altLang="zh-CN" sz="2800" kern="100" dirty="0">
                <a:latin typeface="+mj-ea"/>
                <a:ea typeface="+mj-ea"/>
                <a:cs typeface="Courier New" panose="02070309020205020404" pitchFamily="49" charset="0"/>
              </a:rPr>
              <a:t>6.</a:t>
            </a:r>
            <a:r>
              <a:rPr lang="zh-CN" altLang="zh-CN" sz="2800" kern="100" dirty="0">
                <a:latin typeface="+mj-ea"/>
                <a:ea typeface="+mj-ea"/>
                <a:cs typeface="Courier New" panose="02070309020205020404" pitchFamily="49" charset="0"/>
              </a:rPr>
              <a:t>蛋白酶对蛋白质的水解实验</a:t>
            </a:r>
            <a:endParaRPr lang="zh-CN" altLang="zh-CN" sz="240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文本框 2"/>
          <p:cNvSpPr txBox="1"/>
          <p:nvPr/>
        </p:nvSpPr>
        <p:spPr>
          <a:xfrm>
            <a:off x="7823833" y="909152"/>
            <a:ext cx="4068961" cy="1938020"/>
          </a:xfrm>
          <a:prstGeom prst="rect">
            <a:avLst/>
          </a:prstGeom>
          <a:noFill/>
          <a:ln w="28575" cmpd="sng">
            <a:solidFill>
              <a:srgbClr val="00B0F0"/>
            </a:solidFill>
            <a:prstDash val="solid"/>
          </a:ln>
        </p:spPr>
        <p:txBody>
          <a:bodyPr wrap="square" rtlCol="0">
            <a:spAutoFit/>
          </a:bodyPr>
          <a:p>
            <a:pPr algn="just">
              <a:lnSpc>
                <a:spcPct val="100000"/>
              </a:lnSpc>
              <a:spcAft>
                <a:spcPts val="0"/>
              </a:spcAft>
            </a:pPr>
            <a:r>
              <a:rPr lang="zh-CN" altLang="zh-CN" sz="2400" b="1" kern="100" dirty="0">
                <a:latin typeface="Times New Roman" panose="02020603050405020304" pitchFamily="18" charset="0"/>
                <a:ea typeface="方正中等线简体" panose="03000509000000000000" pitchFamily="65" charset="-122"/>
                <a:cs typeface="Times New Roman" panose="02020603050405020304" pitchFamily="18" charset="0"/>
                <a:sym typeface="+mn-ea"/>
              </a:rPr>
              <a:t>检验蛋白酶对蛋白质的水解时应选用蛋白块，通过观察其消失情况得出结论，因蛋白酶本身也是蛋白质，不能选用双缩脲试剂鉴定。</a:t>
            </a:r>
            <a:endParaRPr lang="zh-CN" altLang="zh-CN" sz="2400" b="1" kern="100" dirty="0">
              <a:latin typeface="Times New Roman" panose="02020603050405020304" pitchFamily="18" charset="0"/>
              <a:ea typeface="方正中等线简体" panose="03000509000000000000" pitchFamily="65" charset="-122"/>
              <a:cs typeface="Times New Roman" panose="02020603050405020304" pitchFamily="18" charset="0"/>
              <a:sym typeface="+mn-ea"/>
            </a:endParaRPr>
          </a:p>
        </p:txBody>
      </p:sp>
      <p:sp>
        <p:nvSpPr>
          <p:cNvPr id="4" name="圆角矩形 3"/>
          <p:cNvSpPr/>
          <p:nvPr/>
        </p:nvSpPr>
        <p:spPr>
          <a:xfrm>
            <a:off x="3936447" y="2486834"/>
            <a:ext cx="1880522" cy="359978"/>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nvSpPr>
        <p:spPr>
          <a:xfrm>
            <a:off x="2280674" y="3573118"/>
            <a:ext cx="1295795" cy="359978"/>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6" name="圆角矩形 5"/>
          <p:cNvSpPr/>
          <p:nvPr/>
        </p:nvSpPr>
        <p:spPr>
          <a:xfrm>
            <a:off x="2064814" y="5804730"/>
            <a:ext cx="3581372" cy="452671"/>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7" name="圆角矩形 6"/>
          <p:cNvSpPr/>
          <p:nvPr/>
        </p:nvSpPr>
        <p:spPr>
          <a:xfrm>
            <a:off x="8183811" y="1340872"/>
            <a:ext cx="2064638" cy="359978"/>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标注 8"/>
          <p:cNvSpPr/>
          <p:nvPr/>
        </p:nvSpPr>
        <p:spPr>
          <a:xfrm>
            <a:off x="7752091" y="3587721"/>
            <a:ext cx="4303233" cy="2217009"/>
          </a:xfrm>
          <a:prstGeom prst="wedgeRoundRectCallout">
            <a:avLst>
              <a:gd name="adj1" fmla="val -67674"/>
              <a:gd name="adj2" fmla="val 63201"/>
              <a:gd name="adj3" fmla="val 16667"/>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p>
            <a:pPr algn="l"/>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在探究</a:t>
            </a:r>
            <a:r>
              <a:rPr lang="en-US"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pH</a:t>
            </a:r>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对酶活性影响时，</a:t>
            </a:r>
            <a:r>
              <a:rPr lang="en-US"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宜</a:t>
            </a:r>
            <a:r>
              <a:rPr lang="en-US"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保证</a:t>
            </a:r>
            <a:r>
              <a:rPr lang="zh-CN" sz="2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酶的最适温度</a:t>
            </a:r>
            <a:r>
              <a:rPr lang="en-US"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排除温度干扰</a:t>
            </a:r>
            <a:r>
              <a:rPr lang="en-US"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，且将</a:t>
            </a:r>
            <a:r>
              <a:rPr lang="zh-CN" sz="2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酶溶液的</a:t>
            </a:r>
            <a:r>
              <a:rPr lang="en-US" sz="2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pH</a:t>
            </a:r>
            <a:r>
              <a:rPr lang="zh-CN" sz="2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调至实验要求</a:t>
            </a:r>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的</a:t>
            </a:r>
            <a:r>
              <a:rPr lang="en-US"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pH</a:t>
            </a:r>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后再让酶与底物接触，</a:t>
            </a:r>
            <a:r>
              <a:rPr lang="en-US"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不宜</a:t>
            </a:r>
            <a:r>
              <a:rPr lang="en-US"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在未达到预设</a:t>
            </a:r>
            <a:r>
              <a:rPr lang="en-US"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pH</a:t>
            </a:r>
            <a:r>
              <a:rPr lang="zh-CN" sz="2200">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mn-ea"/>
              </a:rPr>
              <a:t>前，让底物与酶接触。</a:t>
            </a:r>
            <a:endParaRPr lang="zh-CN" altLang="en-US" sz="220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9" grpId="0" bldLvl="0" animBg="1"/>
      <p:bldP spid="7" grpId="0" bldLvl="0" animBg="1"/>
    </p:bldLst>
  </p:timing>
</p:sld>
</file>

<file path=ppt/tags/tag1.xml><?xml version="1.0" encoding="utf-8"?>
<p:tagLst xmlns:p="http://schemas.openxmlformats.org/presentationml/2006/main">
  <p:tag name="AS_UNIQUEID" val="257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258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269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1.xml><?xml version="1.0" encoding="utf-8"?>
<p:tagLst xmlns:p="http://schemas.openxmlformats.org/presentationml/2006/main">
  <p:tag name="AS_UNIQUEID" val="269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2.xml><?xml version="1.0" encoding="utf-8"?>
<p:tagLst xmlns:p="http://schemas.openxmlformats.org/presentationml/2006/main">
  <p:tag name="AS_UNIQUEID" val="269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3.xml><?xml version="1.0" encoding="utf-8"?>
<p:tagLst xmlns:p="http://schemas.openxmlformats.org/presentationml/2006/main">
  <p:tag name="AS_UNIQUEID" val="269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4.xml><?xml version="1.0" encoding="utf-8"?>
<p:tagLst xmlns:p="http://schemas.openxmlformats.org/presentationml/2006/main">
  <p:tag name="AS_UNIQUEID" val="270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5.xml><?xml version="1.0" encoding="utf-8"?>
<p:tagLst xmlns:p="http://schemas.openxmlformats.org/presentationml/2006/main">
  <p:tag name="AS_UNIQUEID" val="270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6.xml><?xml version="1.0" encoding="utf-8"?>
<p:tagLst xmlns:p="http://schemas.openxmlformats.org/presentationml/2006/main">
  <p:tag name="AS_UNIQUEID" val="270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7.xml><?xml version="1.0" encoding="utf-8"?>
<p:tagLst xmlns:p="http://schemas.openxmlformats.org/presentationml/2006/main">
  <p:tag name="AS_UNIQUEID" val="270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8.xml><?xml version="1.0" encoding="utf-8"?>
<p:tagLst xmlns:p="http://schemas.openxmlformats.org/presentationml/2006/main">
  <p:tag name="AS_UNIQUEID" val="270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9.xml><?xml version="1.0" encoding="utf-8"?>
<p:tagLst xmlns:p="http://schemas.openxmlformats.org/presentationml/2006/main">
  <p:tag name="AS_UNIQUEID" val="270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xml><?xml version="1.0" encoding="utf-8"?>
<p:tagLst xmlns:p="http://schemas.openxmlformats.org/presentationml/2006/main">
  <p:tag name="AS_UNIQUEID" val="258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AS_UNIQUEID" val="270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1.xml><?xml version="1.0" encoding="utf-8"?>
<p:tagLst xmlns:p="http://schemas.openxmlformats.org/presentationml/2006/main">
  <p:tag name="AS_UNIQUEID" val="270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2.xml><?xml version="1.0" encoding="utf-8"?>
<p:tagLst xmlns:p="http://schemas.openxmlformats.org/presentationml/2006/main">
  <p:tag name="AS_UNIQUEID" val="271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3.xml><?xml version="1.0" encoding="utf-8"?>
<p:tagLst xmlns:p="http://schemas.openxmlformats.org/presentationml/2006/main">
  <p:tag name="AS_UNIQUEID" val="271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4.xml><?xml version="1.0" encoding="utf-8"?>
<p:tagLst xmlns:p="http://schemas.openxmlformats.org/presentationml/2006/main">
  <p:tag name="AS_UNIQUEID" val="271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5.xml><?xml version="1.0" encoding="utf-8"?>
<p:tagLst xmlns:p="http://schemas.openxmlformats.org/presentationml/2006/main">
  <p:tag name="AS_UNIQUEID" val="271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6.xml><?xml version="1.0" encoding="utf-8"?>
<p:tagLst xmlns:p="http://schemas.openxmlformats.org/presentationml/2006/main">
  <p:tag name="AS_UNIQUEID" val="271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7.xml><?xml version="1.0" encoding="utf-8"?>
<p:tagLst xmlns:p="http://schemas.openxmlformats.org/presentationml/2006/main">
  <p:tag name="AS_UNIQUEID" val="271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8.xml><?xml version="1.0" encoding="utf-8"?>
<p:tagLst xmlns:p="http://schemas.openxmlformats.org/presentationml/2006/main">
  <p:tag name="AS_UNIQUEID" val="271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9.xml><?xml version="1.0" encoding="utf-8"?>
<p:tagLst xmlns:p="http://schemas.openxmlformats.org/presentationml/2006/main">
  <p:tag name="AS_UNIQUEID" val="271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xml><?xml version="1.0" encoding="utf-8"?>
<p:tagLst xmlns:p="http://schemas.openxmlformats.org/presentationml/2006/main">
  <p:tag name="AS_UNIQUEID" val="259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AS_UNIQUEID" val="271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1.xml><?xml version="1.0" encoding="utf-8"?>
<p:tagLst xmlns:p="http://schemas.openxmlformats.org/presentationml/2006/main">
  <p:tag name="AS_UNIQUEID" val="272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2.xml><?xml version="1.0" encoding="utf-8"?>
<p:tagLst xmlns:p="http://schemas.openxmlformats.org/presentationml/2006/main">
  <p:tag name="AS_UNIQUEID" val="272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3.xml><?xml version="1.0" encoding="utf-8"?>
<p:tagLst xmlns:p="http://schemas.openxmlformats.org/presentationml/2006/main">
  <p:tag name="AS_UNIQUEID" val="272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4.xml><?xml version="1.0" encoding="utf-8"?>
<p:tagLst xmlns:p="http://schemas.openxmlformats.org/presentationml/2006/main">
  <p:tag name="AS_UNIQUEID" val="272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5.xml><?xml version="1.0" encoding="utf-8"?>
<p:tagLst xmlns:p="http://schemas.openxmlformats.org/presentationml/2006/main">
  <p:tag name="AS_UNIQUEID" val="272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6.xml><?xml version="1.0" encoding="utf-8"?>
<p:tagLst xmlns:p="http://schemas.openxmlformats.org/presentationml/2006/main">
  <p:tag name="AS_UNIQUEID" val="272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7.xml><?xml version="1.0" encoding="utf-8"?>
<p:tagLst xmlns:p="http://schemas.openxmlformats.org/presentationml/2006/main">
  <p:tag name="AS_UNIQUEID" val="272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8.xml><?xml version="1.0" encoding="utf-8"?>
<p:tagLst xmlns:p="http://schemas.openxmlformats.org/presentationml/2006/main">
  <p:tag name="AS_UNIQUEID" val="272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9.xml><?xml version="1.0" encoding="utf-8"?>
<p:tagLst xmlns:p="http://schemas.openxmlformats.org/presentationml/2006/main">
  <p:tag name="AS_UNIQUEID" val="273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xml><?xml version="1.0" encoding="utf-8"?>
<p:tagLst xmlns:p="http://schemas.openxmlformats.org/presentationml/2006/main">
  <p:tag name="AS_UNIQUEID" val="259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AS_UNIQUEID" val="273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1.xml><?xml version="1.0" encoding="utf-8"?>
<p:tagLst xmlns:p="http://schemas.openxmlformats.org/presentationml/2006/main">
  <p:tag name="AS_UNIQUEID" val="273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2.xml><?xml version="1.0" encoding="utf-8"?>
<p:tagLst xmlns:p="http://schemas.openxmlformats.org/presentationml/2006/main">
  <p:tag name="AS_UNIQUEID" val="273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3.xml><?xml version="1.0" encoding="utf-8"?>
<p:tagLst xmlns:p="http://schemas.openxmlformats.org/presentationml/2006/main">
  <p:tag name="AS_UNIQUEID" val="273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4.xml><?xml version="1.0" encoding="utf-8"?>
<p:tagLst xmlns:p="http://schemas.openxmlformats.org/presentationml/2006/main">
  <p:tag name="AS_UNIQUEID" val="273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5.xml><?xml version="1.0" encoding="utf-8"?>
<p:tagLst xmlns:p="http://schemas.openxmlformats.org/presentationml/2006/main">
  <p:tag name="AS_UNIQUEID" val="2738"/>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36.xml><?xml version="1.0" encoding="utf-8"?>
<p:tagLst xmlns:p="http://schemas.openxmlformats.org/presentationml/2006/main">
  <p:tag name="AS_UNIQUEID" val="2739"/>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37.xml><?xml version="1.0" encoding="utf-8"?>
<p:tagLst xmlns:p="http://schemas.openxmlformats.org/presentationml/2006/main">
  <p:tag name="AS_UNIQUEID" val="274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8.xml><?xml version="1.0" encoding="utf-8"?>
<p:tagLst xmlns:p="http://schemas.openxmlformats.org/presentationml/2006/main">
  <p:tag name="AS_UNIQUEID" val="274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9.xml><?xml version="1.0" encoding="utf-8"?>
<p:tagLst xmlns:p="http://schemas.openxmlformats.org/presentationml/2006/main">
  <p:tag name="AS_UNIQUEID" val="274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xml><?xml version="1.0" encoding="utf-8"?>
<p:tagLst xmlns:p="http://schemas.openxmlformats.org/presentationml/2006/main">
  <p:tag name="AS_UNIQUEID" val="259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41.xml><?xml version="1.0" encoding="utf-8"?>
<p:tagLst xmlns:p="http://schemas.openxmlformats.org/presentationml/2006/main">
  <p:tag name="AS_UNIQUEID" val="274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2.xml><?xml version="1.0" encoding="utf-8"?>
<p:tagLst xmlns:p="http://schemas.openxmlformats.org/presentationml/2006/main">
  <p:tag name="AS_UNIQUEID" val="274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3.xml><?xml version="1.0" encoding="utf-8"?>
<p:tagLst xmlns:p="http://schemas.openxmlformats.org/presentationml/2006/main">
  <p:tag name="AS_UNIQUEID" val="274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4.xml><?xml version="1.0" encoding="utf-8"?>
<p:tagLst xmlns:p="http://schemas.openxmlformats.org/presentationml/2006/main">
  <p:tag name="AS_UNIQUEID" val="274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5.xml><?xml version="1.0" encoding="utf-8"?>
<p:tagLst xmlns:p="http://schemas.openxmlformats.org/presentationml/2006/main">
  <p:tag name="AS_UNIQUEID" val="274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6.xml><?xml version="1.0" encoding="utf-8"?>
<p:tagLst xmlns:p="http://schemas.openxmlformats.org/presentationml/2006/main">
  <p:tag name="AS_UNIQUEID" val="275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7.xml><?xml version="1.0" encoding="utf-8"?>
<p:tagLst xmlns:p="http://schemas.openxmlformats.org/presentationml/2006/main">
  <p:tag name="AS_UNIQUEID" val="275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8.xml><?xml version="1.0" encoding="utf-8"?>
<p:tagLst xmlns:p="http://schemas.openxmlformats.org/presentationml/2006/main">
  <p:tag name="AS_UNIQUEID" val="275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9.xml><?xml version="1.0" encoding="utf-8"?>
<p:tagLst xmlns:p="http://schemas.openxmlformats.org/presentationml/2006/main">
  <p:tag name="AS_UNIQUEID" val="275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p="http://schemas.openxmlformats.org/presentationml/2006/main">
  <p:tag name="AS_UNIQUEID" val="259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275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1.xml><?xml version="1.0" encoding="utf-8"?>
<p:tagLst xmlns:p="http://schemas.openxmlformats.org/presentationml/2006/main">
  <p:tag name="AS_UNIQUEID" val="275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2.xml><?xml version="1.0" encoding="utf-8"?>
<p:tagLst xmlns:p="http://schemas.openxmlformats.org/presentationml/2006/main">
  <p:tag name="AS_UNIQUEID" val="275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3.xml><?xml version="1.0" encoding="utf-8"?>
<p:tagLst xmlns:p="http://schemas.openxmlformats.org/presentationml/2006/main">
  <p:tag name="AS_UNIQUEID" val="275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4.xml><?xml version="1.0" encoding="utf-8"?>
<p:tagLst xmlns:p="http://schemas.openxmlformats.org/presentationml/2006/main">
  <p:tag name="AS_UNIQUEID" val="275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5.xml><?xml version="1.0" encoding="utf-8"?>
<p:tagLst xmlns:p="http://schemas.openxmlformats.org/presentationml/2006/main">
  <p:tag name="AS_UNIQUEID" val="276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6.xml><?xml version="1.0" encoding="utf-8"?>
<p:tagLst xmlns:p="http://schemas.openxmlformats.org/presentationml/2006/main">
  <p:tag name="AS_UNIQUEID" val="276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57.xml><?xml version="1.0" encoding="utf-8"?>
<p:tagLst xmlns:p="http://schemas.openxmlformats.org/presentationml/2006/main">
  <p:tag name="AS_UNIQUEID" val="276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58.xml><?xml version="1.0" encoding="utf-8"?>
<p:tagLst xmlns:p="http://schemas.openxmlformats.org/presentationml/2006/main">
  <p:tag name="AS_UNIQUEID" val="276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59.xml><?xml version="1.0" encoding="utf-8"?>
<p:tagLst xmlns:p="http://schemas.openxmlformats.org/presentationml/2006/main">
  <p:tag name="AS_UNIQUEID" val="276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xml><?xml version="1.0" encoding="utf-8"?>
<p:tagLst xmlns:p="http://schemas.openxmlformats.org/presentationml/2006/main">
  <p:tag name="AS_UNIQUEID" val="259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AS_UNIQUEID" val="276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1.xml><?xml version="1.0" encoding="utf-8"?>
<p:tagLst xmlns:p="http://schemas.openxmlformats.org/presentationml/2006/main">
  <p:tag name="AS_UNIQUEID" val="276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2.xml><?xml version="1.0" encoding="utf-8"?>
<p:tagLst xmlns:p="http://schemas.openxmlformats.org/presentationml/2006/main">
  <p:tag name="AS_UNIQUEID" val="276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3.xml><?xml version="1.0" encoding="utf-8"?>
<p:tagLst xmlns:p="http://schemas.openxmlformats.org/presentationml/2006/main">
  <p:tag name="AS_UNIQUEID" val="277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4.xml><?xml version="1.0" encoding="utf-8"?>
<p:tagLst xmlns:p="http://schemas.openxmlformats.org/presentationml/2006/main">
  <p:tag name="AS_UNIQUEID" val="277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5.xml><?xml version="1.0" encoding="utf-8"?>
<p:tagLst xmlns:p="http://schemas.openxmlformats.org/presentationml/2006/main">
  <p:tag name="AS_UNIQUEID" val="277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6.xml><?xml version="1.0" encoding="utf-8"?>
<p:tagLst xmlns:p="http://schemas.openxmlformats.org/presentationml/2006/main">
  <p:tag name="AS_UNIQUEID" val="277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7.xml><?xml version="1.0" encoding="utf-8"?>
<p:tagLst xmlns:p="http://schemas.openxmlformats.org/presentationml/2006/main">
  <p:tag name="AS_UNIQUEID" val="277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8.xml><?xml version="1.0" encoding="utf-8"?>
<p:tagLst xmlns:p="http://schemas.openxmlformats.org/presentationml/2006/main">
  <p:tag name="AS_UNIQUEID" val="277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69.xml><?xml version="1.0" encoding="utf-8"?>
<p:tagLst xmlns:p="http://schemas.openxmlformats.org/presentationml/2006/main">
  <p:tag name="AS_UNIQUEID" val="277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7.xml><?xml version="1.0" encoding="utf-8"?>
<p:tagLst xmlns:p="http://schemas.openxmlformats.org/presentationml/2006/main">
  <p:tag name="AS_UNIQUEID" val="259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0.xml><?xml version="1.0" encoding="utf-8"?>
<p:tagLst xmlns:p="http://schemas.openxmlformats.org/presentationml/2006/main">
  <p:tag name="AS_UNIQUEID" val="277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71.xml><?xml version="1.0" encoding="utf-8"?>
<p:tagLst xmlns:p="http://schemas.openxmlformats.org/presentationml/2006/main">
  <p:tag name="AS_UNIQUEID" val="277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72.xml><?xml version="1.0" encoding="utf-8"?>
<p:tagLst xmlns:p="http://schemas.openxmlformats.org/presentationml/2006/main">
  <p:tag name="AS_UNIQUEID" val="278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73.xml><?xml version="1.0" encoding="utf-8"?>
<p:tagLst xmlns:p="http://schemas.openxmlformats.org/presentationml/2006/main">
  <p:tag name="AS_UNIQUEID" val="278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74.xml><?xml version="1.0" encoding="utf-8"?>
<p:tagLst xmlns:p="http://schemas.openxmlformats.org/presentationml/2006/main">
  <p:tag name="AS_UNIQUEID" val="278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75.xml><?xml version="1.0" encoding="utf-8"?>
<p:tagLst xmlns:p="http://schemas.openxmlformats.org/presentationml/2006/main">
  <p:tag name="AS_UNIQUEID" val="278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76.xml><?xml version="1.0" encoding="utf-8"?>
<p:tagLst xmlns:p="http://schemas.openxmlformats.org/presentationml/2006/main">
  <p:tag name="AS_UNIQUEID" val="278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77.xml><?xml version="1.0" encoding="utf-8"?>
<p:tagLst xmlns:p="http://schemas.openxmlformats.org/presentationml/2006/main">
  <p:tag name="AS_UNIQUEID" val="278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8.xml><?xml version="1.0" encoding="utf-8"?>
<p:tagLst xmlns:p="http://schemas.openxmlformats.org/presentationml/2006/main">
  <p:tag name="AS_UNIQUEID" val="278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9.xml><?xml version="1.0" encoding="utf-8"?>
<p:tagLst xmlns:p="http://schemas.openxmlformats.org/presentationml/2006/main">
  <p:tag name="AS_UNIQUEID" val="278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8.xml><?xml version="1.0" encoding="utf-8"?>
<p:tagLst xmlns:p="http://schemas.openxmlformats.org/presentationml/2006/main">
  <p:tag name="AS_UNIQUEID" val="259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AS_UNIQUEID" val="279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81.xml><?xml version="1.0" encoding="utf-8"?>
<p:tagLst xmlns:p="http://schemas.openxmlformats.org/presentationml/2006/main">
  <p:tag name="AS_UNIQUEID" val="279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82.xml><?xml version="1.0" encoding="utf-8"?>
<p:tagLst xmlns:p="http://schemas.openxmlformats.org/presentationml/2006/main">
  <p:tag name="AS_UNIQUEID" val="279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83.xml><?xml version="1.0" encoding="utf-8"?>
<p:tagLst xmlns:p="http://schemas.openxmlformats.org/presentationml/2006/main">
  <p:tag name="AS_UNIQUEID" val="279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4.xml><?xml version="1.0" encoding="utf-8"?>
<p:tagLst xmlns:p="http://schemas.openxmlformats.org/presentationml/2006/main">
  <p:tag name="AS_UNIQUEID" val="279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5.xml><?xml version="1.0" encoding="utf-8"?>
<p:tagLst xmlns:p="http://schemas.openxmlformats.org/presentationml/2006/main">
  <p:tag name="AS_UNIQUEID" val="279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6.xml><?xml version="1.0" encoding="utf-8"?>
<p:tagLst xmlns:p="http://schemas.openxmlformats.org/presentationml/2006/main">
  <p:tag name="AS_UNIQUEID" val="279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7.xml><?xml version="1.0" encoding="utf-8"?>
<p:tagLst xmlns:p="http://schemas.openxmlformats.org/presentationml/2006/main">
  <p:tag name="AS_UNIQUEID" val="279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88.xml><?xml version="1.0" encoding="utf-8"?>
<p:tagLst xmlns:p="http://schemas.openxmlformats.org/presentationml/2006/main">
  <p:tag name="AS_UNIQUEID" val="280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89.xml><?xml version="1.0" encoding="utf-8"?>
<p:tagLst xmlns:p="http://schemas.openxmlformats.org/presentationml/2006/main">
  <p:tag name="AS_UNIQUEID" val="280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9.xml><?xml version="1.0" encoding="utf-8"?>
<p:tagLst xmlns:p="http://schemas.openxmlformats.org/presentationml/2006/main">
  <p:tag name="AS_UNIQUEID" val="259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AS_UNIQUEID" val="280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91.xml><?xml version="1.0" encoding="utf-8"?>
<p:tagLst xmlns:p="http://schemas.openxmlformats.org/presentationml/2006/main">
  <p:tag name="AS_UNIQUEID" val="280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92.xml><?xml version="1.0" encoding="utf-8"?>
<p:tagLst xmlns:p="http://schemas.openxmlformats.org/presentationml/2006/main">
  <p:tag name="AS_UNIQUEID" val="280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3.xml><?xml version="1.0" encoding="utf-8"?>
<p:tagLst xmlns:p="http://schemas.openxmlformats.org/presentationml/2006/main">
  <p:tag name="AS_UNIQUEID" val="280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4.xml><?xml version="1.0" encoding="utf-8"?>
<p:tagLst xmlns:p="http://schemas.openxmlformats.org/presentationml/2006/main">
  <p:tag name="AS_UNIQUEID" val="280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5.xml><?xml version="1.0" encoding="utf-8"?>
<p:tagLst xmlns:p="http://schemas.openxmlformats.org/presentationml/2006/main">
  <p:tag name="AS_UNIQUEID" val="280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6.xml><?xml version="1.0" encoding="utf-8"?>
<p:tagLst xmlns:p="http://schemas.openxmlformats.org/presentationml/2006/main">
  <p:tag name="AS_UNIQUEID" val="280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97.xml><?xml version="1.0" encoding="utf-8"?>
<p:tagLst xmlns:p="http://schemas.openxmlformats.org/presentationml/2006/main">
  <p:tag name="AS_UNIQUEID" val="2811"/>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98.xml><?xml version="1.0" encoding="utf-8"?>
<p:tagLst xmlns:p="http://schemas.openxmlformats.org/presentationml/2006/main">
  <p:tag name="AS_UNIQUEID" val="2812"/>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99.xml><?xml version="1.0" encoding="utf-8"?>
<p:tagLst xmlns:p="http://schemas.openxmlformats.org/presentationml/2006/main">
  <p:tag name="AS_UNIQUEID" val="281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xml><?xml version="1.0" encoding="utf-8"?>
<p:tagLst xmlns:p="http://schemas.openxmlformats.org/presentationml/2006/main">
  <p:tag name="AS_UNIQUEID" val="257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259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281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1.xml><?xml version="1.0" encoding="utf-8"?>
<p:tagLst xmlns:p="http://schemas.openxmlformats.org/presentationml/2006/main">
  <p:tag name="AS_UNIQUEID" val="281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03.xml><?xml version="1.0" encoding="utf-8"?>
<p:tagLst xmlns:p="http://schemas.openxmlformats.org/presentationml/2006/main">
  <p:tag name="AS_UNIQUEID" val="2824"/>
</p:tagLst>
</file>

<file path=ppt/tags/tag204.xml><?xml version="1.0" encoding="utf-8"?>
<p:tagLst xmlns:p="http://schemas.openxmlformats.org/presentationml/2006/main">
  <p:tag name="AS_UNIQUEID" val="2825"/>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AS_UNIQUEID" val="2825"/>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AS_UNIQUEID" val="2825"/>
  <p:tag name="KSO_WM_BEAUTIFY_FLAG" val=""/>
</p:tagLst>
</file>

<file path=ppt/tags/tag209.xml><?xml version="1.0" encoding="utf-8"?>
<p:tagLst xmlns:p="http://schemas.openxmlformats.org/presentationml/2006/main">
  <p:tag name="AS_UNIQUEID" val="2825"/>
  <p:tag name="KSO_WM_BEAUTIFY_FLAG" val=""/>
</p:tagLst>
</file>

<file path=ppt/tags/tag21.xml><?xml version="1.0" encoding="utf-8"?>
<p:tagLst xmlns:p="http://schemas.openxmlformats.org/presentationml/2006/main">
  <p:tag name="AS_UNIQUEID" val="260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KSO_WM_MEDIACOVER_FLAG" val="1"/>
  <p:tag name="KSO_WM_UNIT_MEDIACOVER_BTN_STATE" val="1"/>
  <p:tag name="KSO_WM_UNIT_MEDIACOVER_BTNRECT" val="8066*4752*646*64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11.xml><?xml version="1.0" encoding="utf-8"?>
<p:tagLst xmlns:p="http://schemas.openxmlformats.org/presentationml/2006/main">
  <p:tag name="AS_UNIQUEID" val="2825"/>
</p:tagLst>
</file>

<file path=ppt/tags/tag212.xml><?xml version="1.0" encoding="utf-8"?>
<p:tagLst xmlns:p="http://schemas.openxmlformats.org/presentationml/2006/main">
  <p:tag name="AS_UNIQUEID" val="2825"/>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UNIT_PLACING_PICTURE_USER_VIEWPORT" val="{&quot;height&quot;:4072.1795275590553,&quot;width&quot;:5472.8}"/>
</p:tagLst>
</file>

<file path=ppt/tags/tag218.xml><?xml version="1.0" encoding="utf-8"?>
<p:tagLst xmlns:p="http://schemas.openxmlformats.org/presentationml/2006/main">
  <p:tag name="KSO_WM_UNIT_PLACING_PICTURE_USER_VIEWPORT" val="{&quot;height&quot;:3253.968503937008,&quot;width&quot;:9361.055118110236}"/>
</p:tagLst>
</file>

<file path=ppt/tags/tag219.xml><?xml version="1.0" encoding="utf-8"?>
<p:tagLst xmlns:p="http://schemas.openxmlformats.org/presentationml/2006/main">
  <p:tag name="AS_UNIQUEID" val="2825"/>
</p:tagLst>
</file>

<file path=ppt/tags/tag22.xml><?xml version="1.0" encoding="utf-8"?>
<p:tagLst xmlns:p="http://schemas.openxmlformats.org/presentationml/2006/main">
  <p:tag name="AS_UNIQUEID" val="260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p="http://schemas.openxmlformats.org/presentationml/2006/main">
  <p:tag name="AS_UNIQUEID" val="2825"/>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AS_UNIQUEID" val="2825"/>
</p:tagLst>
</file>

<file path=ppt/tags/tag223.xml><?xml version="1.0" encoding="utf-8"?>
<p:tagLst xmlns:p="http://schemas.openxmlformats.org/presentationml/2006/main">
  <p:tag name="AS_UNIQUEID" val="2825"/>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AS_UNIQUEID" val="2825"/>
  <p:tag name="KSO_WM_BEAUTIFY_FLAG" val=""/>
</p:tagLst>
</file>

<file path=ppt/tags/tag23.xml><?xml version="1.0" encoding="utf-8"?>
<p:tagLst xmlns:p="http://schemas.openxmlformats.org/presentationml/2006/main">
  <p:tag name="AS_UNIQUEID" val="260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p="http://schemas.openxmlformats.org/presentationml/2006/main">
  <p:tag name="AS_UNIQUEID" val="2825"/>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AS_UNIQUEID" val="260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AS_UNIQUEID" val="2825"/>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AS_UNIQUEID" val="2825"/>
  <p:tag name="KSO_WM_BEAUTIFY_FLAG" val=""/>
</p:tagLst>
</file>

<file path=ppt/tags/tag245.xml><?xml version="1.0" encoding="utf-8"?>
<p:tagLst xmlns:p="http://schemas.openxmlformats.org/presentationml/2006/main">
  <p:tag name="AS_UNIQUEID" val="2817"/>
</p:tagLst>
</file>

<file path=ppt/tags/tag246.xml><?xml version="1.0" encoding="utf-8"?>
<p:tagLst xmlns:p="http://schemas.openxmlformats.org/presentationml/2006/main">
  <p:tag name="AS_UNIQUEID" val="2818"/>
</p:tagLst>
</file>

<file path=ppt/tags/tag247.xml><?xml version="1.0" encoding="utf-8"?>
<p:tagLst xmlns:p="http://schemas.openxmlformats.org/presentationml/2006/main">
  <p:tag name="AS_UNIQUEID" val="2819"/>
</p:tagLst>
</file>

<file path=ppt/tags/tag248.xml><?xml version="1.0" encoding="utf-8"?>
<p:tagLst xmlns:p="http://schemas.openxmlformats.org/presentationml/2006/main">
  <p:tag name="AS_UNIQUEID" val="2820"/>
</p:tagLst>
</file>

<file path=ppt/tags/tag249.xml><?xml version="1.0" encoding="utf-8"?>
<p:tagLst xmlns:p="http://schemas.openxmlformats.org/presentationml/2006/main">
  <p:tag name="AS_UNIQUEID" val="2821"/>
</p:tagLst>
</file>

<file path=ppt/tags/tag25.xml><?xml version="1.0" encoding="utf-8"?>
<p:tagLst xmlns:p="http://schemas.openxmlformats.org/presentationml/2006/main">
  <p:tag name="AS_UNIQUEID" val="260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p="http://schemas.openxmlformats.org/presentationml/2006/main">
  <p:tag name="AS_UNIQUEID" val="2822"/>
</p:tagLst>
</file>

<file path=ppt/tags/tag251.xml><?xml version="1.0" encoding="utf-8"?>
<p:tagLst xmlns:p="http://schemas.openxmlformats.org/presentationml/2006/main">
  <p:tag name="AS_OS" val="Unix 3.10 unknown"/>
  <p:tag name="AS_RELEASE_DATE" val="2020.11.30"/>
  <p:tag name="AS_TITLE" val="Aspose.Slides for Java"/>
  <p:tag name="AS_VERSION" val="20.11"/>
  <p:tag name="KSO_WPP_MARK_KEY" val="8d430a7d-456e-40dc-aacd-526fdd84bdf3"/>
  <p:tag name="COMMONDATA" val="eyJoZGlkIjoiZDY1OGI1MmVmNGIyMGY1Nzg4MTcwNjNmNGU3ZTg1YjQifQ=="/>
</p:tagLst>
</file>

<file path=ppt/tags/tag26.xml><?xml version="1.0" encoding="utf-8"?>
<p:tagLst xmlns:p="http://schemas.openxmlformats.org/presentationml/2006/main">
  <p:tag name="AS_UNIQUEID" val="260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AS_UNIQUEID" val="260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AS_UNIQUEID" val="260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AS_UNIQUEID" val="260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AS_UNIQUEID" val="257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261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AS_UNIQUEID" val="261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AS_UNIQUEID" val="261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AS_UNIQUEID" val="261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AS_UNIQUEID" val="2616"/>
</p:tagLst>
</file>

<file path=ppt/tags/tag35.xml><?xml version="1.0" encoding="utf-8"?>
<p:tagLst xmlns:p="http://schemas.openxmlformats.org/presentationml/2006/main">
  <p:tag name="AS_UNIQUEID" val="2617"/>
</p:tagLst>
</file>

<file path=ppt/tags/tag36.xml><?xml version="1.0" encoding="utf-8"?>
<p:tagLst xmlns:p="http://schemas.openxmlformats.org/presentationml/2006/main">
  <p:tag name="AS_UNIQUEID" val="2618"/>
</p:tagLst>
</file>

<file path=ppt/tags/tag37.xml><?xml version="1.0" encoding="utf-8"?>
<p:tagLst xmlns:p="http://schemas.openxmlformats.org/presentationml/2006/main">
  <p:tag name="AS_UNIQUEID" val="2619"/>
</p:tagLst>
</file>

<file path=ppt/tags/tag38.xml><?xml version="1.0" encoding="utf-8"?>
<p:tagLst xmlns:p="http://schemas.openxmlformats.org/presentationml/2006/main">
  <p:tag name="AS_UNIQUEID" val="2620"/>
</p:tagLst>
</file>

<file path=ppt/tags/tag39.xml><?xml version="1.0" encoding="utf-8"?>
<p:tagLst xmlns:p="http://schemas.openxmlformats.org/presentationml/2006/main">
  <p:tag name="AS_UNIQUEID" val="2621"/>
</p:tagLst>
</file>

<file path=ppt/tags/tag4.xml><?xml version="1.0" encoding="utf-8"?>
<p:tagLst xmlns:p="http://schemas.openxmlformats.org/presentationml/2006/main">
  <p:tag name="AS_UNIQUEID" val="258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2622"/>
</p:tagLst>
</file>

<file path=ppt/tags/tag41.xml><?xml version="1.0" encoding="utf-8"?>
<p:tagLst xmlns:p="http://schemas.openxmlformats.org/presentationml/2006/main">
  <p:tag name="AS_UNIQUEID" val="2623"/>
</p:tagLst>
</file>

<file path=ppt/tags/tag42.xml><?xml version="1.0" encoding="utf-8"?>
<p:tagLst xmlns:p="http://schemas.openxmlformats.org/presentationml/2006/main">
  <p:tag name="AS_UNIQUEID" val="262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AS_UNIQUEID" val="262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p="http://schemas.openxmlformats.org/presentationml/2006/main">
  <p:tag name="AS_UNIQUEID" val="262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p="http://schemas.openxmlformats.org/presentationml/2006/main">
  <p:tag name="AS_UNIQUEID" val="262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p="http://schemas.openxmlformats.org/presentationml/2006/main">
  <p:tag name="AS_UNIQUEID" val="262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p="http://schemas.openxmlformats.org/presentationml/2006/main">
  <p:tag name="AS_UNIQUEID" val="263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p="http://schemas.openxmlformats.org/presentationml/2006/main">
  <p:tag name="AS_UNIQUEID" val="263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9.xml><?xml version="1.0" encoding="utf-8"?>
<p:tagLst xmlns:p="http://schemas.openxmlformats.org/presentationml/2006/main">
  <p:tag name="AS_UNIQUEID" val="263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p="http://schemas.openxmlformats.org/presentationml/2006/main">
  <p:tag name="AS_UNIQUEID" val="258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263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p="http://schemas.openxmlformats.org/presentationml/2006/main">
  <p:tag name="AS_UNIQUEID" val="263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p="http://schemas.openxmlformats.org/presentationml/2006/main">
  <p:tag name="AS_UNIQUEID" val="263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p="http://schemas.openxmlformats.org/presentationml/2006/main">
  <p:tag name="AS_UNIQUEID" val="2638"/>
</p:tagLst>
</file>

<file path=ppt/tags/tag54.xml><?xml version="1.0" encoding="utf-8"?>
<p:tagLst xmlns:p="http://schemas.openxmlformats.org/presentationml/2006/main">
  <p:tag name="AS_UNIQUEID" val="2639"/>
</p:tagLst>
</file>

<file path=ppt/tags/tag55.xml><?xml version="1.0" encoding="utf-8"?>
<p:tagLst xmlns:p="http://schemas.openxmlformats.org/presentationml/2006/main">
  <p:tag name="AS_UNIQUEID" val="2640"/>
</p:tagLst>
</file>

<file path=ppt/tags/tag56.xml><?xml version="1.0" encoding="utf-8"?>
<p:tagLst xmlns:p="http://schemas.openxmlformats.org/presentationml/2006/main">
  <p:tag name="AS_UNIQUEID" val="2641"/>
</p:tagLst>
</file>

<file path=ppt/tags/tag57.xml><?xml version="1.0" encoding="utf-8"?>
<p:tagLst xmlns:p="http://schemas.openxmlformats.org/presentationml/2006/main">
  <p:tag name="AS_UNIQUEID" val="264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p="http://schemas.openxmlformats.org/presentationml/2006/main">
  <p:tag name="AS_UNIQUEID" val="264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AS_UNIQUEID" val="264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p="http://schemas.openxmlformats.org/presentationml/2006/main">
  <p:tag name="AS_UNIQUEID" val="258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AS_UNIQUEID" val="264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xml><?xml version="1.0" encoding="utf-8"?>
<p:tagLst xmlns:p="http://schemas.openxmlformats.org/presentationml/2006/main">
  <p:tag name="AS_UNIQUEID" val="264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p="http://schemas.openxmlformats.org/presentationml/2006/main">
  <p:tag name="AS_UNIQUEID" val="264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p="http://schemas.openxmlformats.org/presentationml/2006/main">
  <p:tag name="AS_UNIQUEID" val="265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p="http://schemas.openxmlformats.org/presentationml/2006/main">
  <p:tag name="AS_UNIQUEID" val="265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p="http://schemas.openxmlformats.org/presentationml/2006/main">
  <p:tag name="AS_UNIQUEID" val="265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xml><?xml version="1.0" encoding="utf-8"?>
<p:tagLst xmlns:p="http://schemas.openxmlformats.org/presentationml/2006/main">
  <p:tag name="AS_UNIQUEID" val="2655"/>
</p:tagLst>
</file>

<file path=ppt/tags/tag67.xml><?xml version="1.0" encoding="utf-8"?>
<p:tagLst xmlns:p="http://schemas.openxmlformats.org/presentationml/2006/main">
  <p:tag name="AS_UNIQUEID" val="2657"/>
</p:tagLst>
</file>

<file path=ppt/tags/tag68.xml><?xml version="1.0" encoding="utf-8"?>
<p:tagLst xmlns:p="http://schemas.openxmlformats.org/presentationml/2006/main">
  <p:tag name="AS_UNIQUEID" val="2658"/>
</p:tagLst>
</file>

<file path=ppt/tags/tag69.xml><?xml version="1.0" encoding="utf-8"?>
<p:tagLst xmlns:p="http://schemas.openxmlformats.org/presentationml/2006/main">
  <p:tag name="AS_UNIQUEID" val="2659"/>
</p:tagLst>
</file>

<file path=ppt/tags/tag7.xml><?xml version="1.0" encoding="utf-8"?>
<p:tagLst xmlns:p="http://schemas.openxmlformats.org/presentationml/2006/main">
  <p:tag name="AS_UNIQUEID" val="258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UNIQUEID" val="1593"/>
</p:tagLst>
</file>

<file path=ppt/tags/tag71.xml><?xml version="1.0" encoding="utf-8"?>
<p:tagLst xmlns:p="http://schemas.openxmlformats.org/presentationml/2006/main">
  <p:tag name="AS_UNIQUEID" val="1024"/>
</p:tagLst>
</file>

<file path=ppt/tags/tag72.xml><?xml version="1.0" encoding="utf-8"?>
<p:tagLst xmlns:p="http://schemas.openxmlformats.org/presentationml/2006/main">
  <p:tag name="AS_UNIQUEID" val="2575"/>
</p:tagLst>
</file>

<file path=ppt/tags/tag73.xml><?xml version="1.0" encoding="utf-8"?>
<p:tagLst xmlns:p="http://schemas.openxmlformats.org/presentationml/2006/main">
  <p:tag name="AS_UNIQUEID" val="266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74.xml><?xml version="1.0" encoding="utf-8"?>
<p:tagLst xmlns:p="http://schemas.openxmlformats.org/presentationml/2006/main">
  <p:tag name="AS_UNIQUEID" val="266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75.xml><?xml version="1.0" encoding="utf-8"?>
<p:tagLst xmlns:p="http://schemas.openxmlformats.org/presentationml/2006/main">
  <p:tag name="AS_UNIQUEID" val="266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6.xml><?xml version="1.0" encoding="utf-8"?>
<p:tagLst xmlns:p="http://schemas.openxmlformats.org/presentationml/2006/main">
  <p:tag name="AS_UNIQUEID" val="266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7.xml><?xml version="1.0" encoding="utf-8"?>
<p:tagLst xmlns:p="http://schemas.openxmlformats.org/presentationml/2006/main">
  <p:tag name="AS_UNIQUEID" val="266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8.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79.xml><?xml version="1.0" encoding="utf-8"?>
<p:tagLst xmlns:p="http://schemas.openxmlformats.org/presentationml/2006/main">
  <p:tag name="AS_UNIQUEID" val="267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p="http://schemas.openxmlformats.org/presentationml/2006/main">
  <p:tag name="AS_UNIQUEID" val="258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267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1.xml><?xml version="1.0" encoding="utf-8"?>
<p:tagLst xmlns:p="http://schemas.openxmlformats.org/presentationml/2006/main">
  <p:tag name="AS_UNIQUEID" val="267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2.xml><?xml version="1.0" encoding="utf-8"?>
<p:tagLst xmlns:p="http://schemas.openxmlformats.org/presentationml/2006/main">
  <p:tag name="AS_UNIQUEID" val="267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3.xml><?xml version="1.0" encoding="utf-8"?>
<p:tagLst xmlns:p="http://schemas.openxmlformats.org/presentationml/2006/main">
  <p:tag name="AS_UNIQUEID" val="267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4.xml><?xml version="1.0" encoding="utf-8"?>
<p:tagLst xmlns:p="http://schemas.openxmlformats.org/presentationml/2006/main">
  <p:tag name="AS_UNIQUEID" val="267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5.xml><?xml version="1.0" encoding="utf-8"?>
<p:tagLst xmlns:p="http://schemas.openxmlformats.org/presentationml/2006/main">
  <p:tag name="AS_UNIQUEID" val="267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6.xml><?xml version="1.0" encoding="utf-8"?>
<p:tagLst xmlns:p="http://schemas.openxmlformats.org/presentationml/2006/main">
  <p:tag name="AS_UNIQUEID" val="267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7.xml><?xml version="1.0" encoding="utf-8"?>
<p:tagLst xmlns:p="http://schemas.openxmlformats.org/presentationml/2006/main">
  <p:tag name="AS_UNIQUEID" val="268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8.xml><?xml version="1.0" encoding="utf-8"?>
<p:tagLst xmlns:p="http://schemas.openxmlformats.org/presentationml/2006/main">
  <p:tag name="AS_UNIQUEID" val="268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9.xml><?xml version="1.0" encoding="utf-8"?>
<p:tagLst xmlns:p="http://schemas.openxmlformats.org/presentationml/2006/main">
  <p:tag name="AS_UNIQUEID" val="268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xml><?xml version="1.0" encoding="utf-8"?>
<p:tagLst xmlns:p="http://schemas.openxmlformats.org/presentationml/2006/main">
  <p:tag name="AS_UNIQUEID" val="258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268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1.xml><?xml version="1.0" encoding="utf-8"?>
<p:tagLst xmlns:p="http://schemas.openxmlformats.org/presentationml/2006/main">
  <p:tag name="AS_UNIQUEID" val="268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2.xml><?xml version="1.0" encoding="utf-8"?>
<p:tagLst xmlns:p="http://schemas.openxmlformats.org/presentationml/2006/main">
  <p:tag name="AS_UNIQUEID" val="268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3.xml><?xml version="1.0" encoding="utf-8"?>
<p:tagLst xmlns:p="http://schemas.openxmlformats.org/presentationml/2006/main">
  <p:tag name="AS_UNIQUEID" val="268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4.xml><?xml version="1.0" encoding="utf-8"?>
<p:tagLst xmlns:p="http://schemas.openxmlformats.org/presentationml/2006/main">
  <p:tag name="AS_UNIQUEID" val="268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5.xml><?xml version="1.0" encoding="utf-8"?>
<p:tagLst xmlns:p="http://schemas.openxmlformats.org/presentationml/2006/main">
  <p:tag name="AS_UNIQUEID" val="269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6.xml><?xml version="1.0" encoding="utf-8"?>
<p:tagLst xmlns:p="http://schemas.openxmlformats.org/presentationml/2006/main">
  <p:tag name="AS_UNIQUEID" val="269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7.xml><?xml version="1.0" encoding="utf-8"?>
<p:tagLst xmlns:p="http://schemas.openxmlformats.org/presentationml/2006/main">
  <p:tag name="AS_UNIQUEID" val="269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8.xml><?xml version="1.0" encoding="utf-8"?>
<p:tagLst xmlns:p="http://schemas.openxmlformats.org/presentationml/2006/main">
  <p:tag name="AS_UNIQUEID" val="269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9.xml><?xml version="1.0" encoding="utf-8"?>
<p:tagLst xmlns:p="http://schemas.openxmlformats.org/presentationml/2006/main">
  <p:tag name="AS_UNIQUEID" val="269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lnSpc>
            <a:spcPct val="110000"/>
          </a:lnSpc>
          <a:defRPr lang="zh-CN" altLang="zh-CN" sz="2200" b="1">
            <a:solidFill>
              <a:srgbClr val="FF0000"/>
            </a:solidFill>
            <a:latin typeface="微软雅黑" panose="020B0503020204020204" pitchFamily="34" charset="-122"/>
            <a:ea typeface="微软雅黑" panose="020B0503020204020204" pitchFamily="34" charset="-122"/>
          </a:defRPr>
        </a:defPPr>
      </a:lstStyle>
      <a:style>
        <a:lnRef idx="2">
          <a:schemeClr val="accent6"/>
        </a:lnRef>
        <a:fillRef idx="1">
          <a:schemeClr val="lt1"/>
        </a:fillRef>
        <a:effectRef idx="0">
          <a:schemeClr val="accent6"/>
        </a:effectRef>
        <a:fontRef idx="minor">
          <a:schemeClr val="dk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4500</Words>
  <Application>WPS 演示</Application>
  <PresentationFormat/>
  <Paragraphs>220</Paragraphs>
  <Slides>20</Slides>
  <Notes>3</Notes>
  <HiddenSlides>0</HiddenSlides>
  <MMClips>0</MMClips>
  <ScaleCrop>false</ScaleCrop>
  <HeadingPairs>
    <vt:vector size="6" baseType="variant">
      <vt:variant>
        <vt:lpstr>已用的字体</vt:lpstr>
      </vt:variant>
      <vt:variant>
        <vt:i4>18</vt:i4>
      </vt:variant>
      <vt:variant>
        <vt:lpstr>主题</vt:lpstr>
      </vt:variant>
      <vt:variant>
        <vt:i4>6</vt:i4>
      </vt:variant>
      <vt:variant>
        <vt:lpstr>幻灯片标题</vt:lpstr>
      </vt:variant>
      <vt:variant>
        <vt:i4>20</vt:i4>
      </vt:variant>
    </vt:vector>
  </HeadingPairs>
  <TitlesOfParts>
    <vt:vector size="44" baseType="lpstr">
      <vt:lpstr>Arial</vt:lpstr>
      <vt:lpstr>宋体</vt:lpstr>
      <vt:lpstr>Wingdings</vt:lpstr>
      <vt:lpstr>微软雅黑</vt:lpstr>
      <vt:lpstr>Wingdings</vt:lpstr>
      <vt:lpstr>黑体</vt:lpstr>
      <vt:lpstr>Times New Roman</vt:lpstr>
      <vt:lpstr>华文细黑</vt:lpstr>
      <vt:lpstr>Times New Roman</vt:lpstr>
      <vt:lpstr>Courier New</vt:lpstr>
      <vt:lpstr>Arial Black</vt:lpstr>
      <vt:lpstr>Arial Unicode MS</vt:lpstr>
      <vt:lpstr>Calibri</vt:lpstr>
      <vt:lpstr>Courier New</vt:lpstr>
      <vt:lpstr>方正中等线简体</vt:lpstr>
      <vt:lpstr>楷体_GB2312</vt:lpstr>
      <vt:lpstr>新宋体</vt:lpstr>
      <vt:lpstr>方正舒体</vt:lpstr>
      <vt:lpstr>Office 主题​​</vt:lpstr>
      <vt:lpstr>1_自定义设计方案</vt:lpstr>
      <vt:lpstr>自定义设计方案</vt:lpstr>
      <vt:lpstr>7_Office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骁</cp:lastModifiedBy>
  <cp:revision>11</cp:revision>
  <cp:lastPrinted>2022-02-14T10:45:00Z</cp:lastPrinted>
  <dcterms:created xsi:type="dcterms:W3CDTF">2022-02-14T10:45:00Z</dcterms:created>
  <dcterms:modified xsi:type="dcterms:W3CDTF">2023-02-22T03:25:16Z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AB765A37400248C1B8D378FB7E693891</vt:lpwstr>
  </property>
  <property fmtid="{D5CDD505-2E9C-101B-9397-08002B2CF9AE}" pid="7" name="KSOProductBuildVer">
    <vt:lpwstr>2052-11.1.0.13703</vt:lpwstr>
  </property>
</Properties>
</file>