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7"/>
  </p:notesMasterIdLst>
  <p:sldIdLst>
    <p:sldId id="259" r:id="rId4"/>
    <p:sldId id="278" r:id="rId5"/>
    <p:sldId id="279" r:id="rId6"/>
    <p:sldId id="280" r:id="rId7"/>
    <p:sldId id="284" r:id="rId8"/>
    <p:sldId id="285" r:id="rId9"/>
    <p:sldId id="314" r:id="rId10"/>
    <p:sldId id="287" r:id="rId11"/>
    <p:sldId id="283" r:id="rId12"/>
    <p:sldId id="265" r:id="rId13"/>
    <p:sldId id="290" r:id="rId14"/>
    <p:sldId id="291" r:id="rId15"/>
    <p:sldId id="270" r:id="rId16"/>
    <p:sldId id="292" r:id="rId18"/>
    <p:sldId id="304" r:id="rId19"/>
    <p:sldId id="269" r:id="rId20"/>
    <p:sldId id="293" r:id="rId21"/>
    <p:sldId id="272" r:id="rId22"/>
    <p:sldId id="275" r:id="rId23"/>
    <p:sldId id="294" r:id="rId24"/>
    <p:sldId id="263" r:id="rId25"/>
    <p:sldId id="311" r:id="rId26"/>
    <p:sldId id="312" r:id="rId27"/>
    <p:sldId id="313" r:id="rId2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33"/>
    <a:srgbClr val="0066FF"/>
    <a:srgbClr val="0033CC"/>
    <a:srgbClr val="FF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208"/>
        <p:guide pos="297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p>
            <a:pPr lvl="0"/>
            <a:endParaRPr lang="zh-CN" altLang="en-US" sz="1200"/>
          </a:p>
        </p:txBody>
      </p:sp>
      <p:sp>
        <p:nvSpPr>
          <p:cNvPr id="3075" name="日期占位符 3074"/>
          <p:cNvSpPr>
            <a:spLocks noGrp="1"/>
          </p:cNvSpPr>
          <p:nvPr>
            <p:ph type="dt" idx="1"/>
          </p:nvPr>
        </p:nvSpPr>
        <p:spPr>
          <a:xfrm>
            <a:off x="3884613" y="0"/>
            <a:ext cx="2971800" cy="457200"/>
          </a:xfrm>
          <a:prstGeom prst="rect">
            <a:avLst/>
          </a:prstGeom>
          <a:noFill/>
          <a:ln w="9525">
            <a:noFill/>
          </a:ln>
        </p:spPr>
        <p:txBody>
          <a:bodyPr/>
          <a:p>
            <a:pPr lvl="0" algn="r"/>
            <a:endParaRPr lang="zh-CN" altLang="en-US" sz="1200"/>
          </a:p>
        </p:txBody>
      </p:sp>
      <p:sp>
        <p:nvSpPr>
          <p:cNvPr id="3076" name="幻灯片图像占位符 3075"/>
          <p:cNvSpPr>
            <a:spLocks noGrp="1" noRot="1"/>
          </p:cNvSpPr>
          <p:nvPr>
            <p:ph type="sldImg" idx="2"/>
          </p:nvPr>
        </p:nvSpPr>
        <p:spPr>
          <a:xfrm>
            <a:off x="1143000" y="685800"/>
            <a:ext cx="4572000" cy="3429000"/>
          </a:xfrm>
          <a:prstGeom prst="rect">
            <a:avLst/>
          </a:prstGeom>
          <a:noFill/>
          <a:ln w="9525">
            <a:noFill/>
          </a:ln>
        </p:spPr>
      </p:sp>
      <p:sp>
        <p:nvSpPr>
          <p:cNvPr id="3077" name="文本占位符 3076"/>
          <p:cNvSpPr>
            <a:spLocks noGrp="1" noRot="1"/>
          </p:cNvSpPr>
          <p:nvPr>
            <p:ph type="body" sz="quarter" idx="3"/>
          </p:nvPr>
        </p:nvSpPr>
        <p:spPr>
          <a:xfrm>
            <a:off x="685800" y="4343400"/>
            <a:ext cx="5486400" cy="4114800"/>
          </a:xfrm>
          <a:prstGeom prst="rect">
            <a:avLst/>
          </a:prstGeom>
          <a:noFill/>
          <a:ln w="9525">
            <a:noFill/>
          </a:ln>
        </p:spPr>
        <p:txBody>
          <a:bodyPr anchor="ct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3077"/>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US" sz="1200"/>
          </a:p>
        </p:txBody>
      </p:sp>
      <p:sp>
        <p:nvSpPr>
          <p:cNvPr id="3079" name="灯片编号占位符 3078"/>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4578" name="幻灯片图像占位符 24577"/>
          <p:cNvSpPr>
            <a:spLocks noGrp="1" noRot="1" noTextEdit="1"/>
          </p:cNvSpPr>
          <p:nvPr>
            <p:ph type="sldImg"/>
          </p:nvPr>
        </p:nvSpPr>
        <p:spPr/>
      </p:sp>
      <p:sp>
        <p:nvSpPr>
          <p:cNvPr id="24579" name="文本占位符 24578"/>
          <p:cNvSpPr>
            <a:spLocks noGrp="1" noRot="1"/>
          </p:cNvSpPr>
          <p:nvPr>
            <p:ph type="body" idx="1"/>
          </p:nvPr>
        </p:nvSpPr>
        <p:spPr/>
        <p:txBody>
          <a:bodyPr anchor="ctr"/>
          <a:p>
            <a:pPr lvl="0" eaLnBrk="0" hangingPunct="0">
              <a:spcBef>
                <a:spcPct val="50000"/>
              </a:spcBef>
            </a:pPr>
            <a:r>
              <a:rPr lang="zh-CN" altLang="en-US" b="1"/>
              <a:t>设置责任内阁制的目的：限制袁世凯独裁（直接），维护共和制度（根本）</a:t>
            </a:r>
            <a:endParaRPr lang="zh-CN" altLang="en-US" b="1"/>
          </a:p>
          <a:p>
            <a:pPr lvl="0" eaLnBrk="0" hangingPunct="0">
              <a:spcBef>
                <a:spcPct val="50000"/>
              </a:spcBef>
            </a:pPr>
            <a:r>
              <a:rPr lang="zh-CN" altLang="en-US" b="1"/>
              <a:t>探究</a:t>
            </a:r>
            <a:r>
              <a:rPr lang="en-US" altLang="zh-CN" b="1"/>
              <a:t>《</a:t>
            </a:r>
            <a:r>
              <a:rPr lang="zh-CN" altLang="en-US" b="1"/>
              <a:t>美国</a:t>
            </a:r>
            <a:r>
              <a:rPr lang="en-US" altLang="zh-CN" b="1"/>
              <a:t>1787</a:t>
            </a:r>
            <a:r>
              <a:rPr lang="zh-CN" altLang="en-US" b="1"/>
              <a:t>宪法</a:t>
            </a:r>
            <a:r>
              <a:rPr lang="en-US" altLang="zh-CN" b="1"/>
              <a:t>》</a:t>
            </a:r>
            <a:r>
              <a:rPr lang="zh-CN" altLang="en-US" b="1"/>
              <a:t>与</a:t>
            </a:r>
            <a:r>
              <a:rPr lang="en-US" altLang="zh-CN" b="1"/>
              <a:t>《</a:t>
            </a:r>
            <a:r>
              <a:rPr lang="zh-CN" altLang="en-US" b="1"/>
              <a:t>中华民国临时约法</a:t>
            </a:r>
            <a:r>
              <a:rPr lang="en-US" altLang="zh-CN" b="1"/>
              <a:t>》</a:t>
            </a:r>
            <a:r>
              <a:rPr lang="zh-CN" altLang="en-US" b="1"/>
              <a:t>在反映资产阶级治国理念上的异同。</a:t>
            </a:r>
            <a:r>
              <a:rPr lang="zh-CN" altLang="en-US"/>
              <a:t> </a:t>
            </a:r>
            <a:endParaRPr lang="zh-CN" altLang="en-US" b="1"/>
          </a:p>
          <a:p>
            <a:pPr lvl="0"/>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zh-CN" altLang="en-US" dirty="0">
              <a:latin typeface="Arial" panose="020B0604020202020204" pitchFamily="34" charset="0"/>
            </a:endParaRPr>
          </a:p>
        </p:txBody>
      </p:sp>
      <p:sp>
        <p:nvSpPr>
          <p:cNvPr id="2053"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zh-CN" altLang="en-US" dirty="0">
              <a:latin typeface="Arial" panose="020B0604020202020204" pitchFamily="34" charset="0"/>
            </a:endParaRPr>
          </a:p>
        </p:txBody>
      </p:sp>
      <p:sp>
        <p:nvSpPr>
          <p:cNvPr id="2054"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占位符 4097"/>
          <p:cNvSpPr>
            <a:spLocks noGrp="1"/>
          </p:cNvSpPr>
          <p:nvPr>
            <p:ph type="body" idx="1"/>
          </p:nvPr>
        </p:nvSpPr>
        <p:spPr>
          <a:xfrm>
            <a:off x="323850" y="2205038"/>
            <a:ext cx="8820150" cy="749300"/>
          </a:xfrm>
        </p:spPr>
        <p:txBody>
          <a:bodyPr/>
          <a:p>
            <a:pPr>
              <a:buNone/>
            </a:pPr>
            <a:r>
              <a:rPr lang="zh-CN" altLang="en-US" b="1">
                <a:solidFill>
                  <a:srgbClr val="0000FF"/>
                </a:solidFill>
                <a:ea typeface="华文新魏" pitchFamily="2" charset="-122"/>
              </a:rPr>
              <a:t>地主阶级抵抗派</a:t>
            </a:r>
            <a:r>
              <a:rPr lang="zh-CN" altLang="en-US" b="1">
                <a:ea typeface="华文新魏" pitchFamily="2" charset="-122"/>
              </a:rPr>
              <a:t>；</a:t>
            </a:r>
            <a:endParaRPr lang="zh-CN" altLang="en-US" b="1">
              <a:ea typeface="华文新魏" pitchFamily="2" charset="-122"/>
            </a:endParaRPr>
          </a:p>
        </p:txBody>
      </p:sp>
      <p:sp>
        <p:nvSpPr>
          <p:cNvPr id="4099" name="矩形 4098"/>
          <p:cNvSpPr/>
          <p:nvPr/>
        </p:nvSpPr>
        <p:spPr>
          <a:xfrm>
            <a:off x="323850" y="2997200"/>
            <a:ext cx="8820150" cy="7493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b="1">
                <a:solidFill>
                  <a:srgbClr val="0000FF"/>
                </a:solidFill>
                <a:ea typeface="华文新魏" pitchFamily="2" charset="-122"/>
              </a:rPr>
              <a:t>地主阶级洋务派</a:t>
            </a:r>
            <a:endParaRPr lang="zh-CN" altLang="en-US" b="1">
              <a:ea typeface="华文新魏" pitchFamily="2" charset="-122"/>
            </a:endParaRPr>
          </a:p>
        </p:txBody>
      </p:sp>
      <p:sp>
        <p:nvSpPr>
          <p:cNvPr id="4100" name="矩形 4099"/>
          <p:cNvSpPr/>
          <p:nvPr/>
        </p:nvSpPr>
        <p:spPr>
          <a:xfrm>
            <a:off x="250825" y="3716338"/>
            <a:ext cx="8435975" cy="7493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b="1">
                <a:solidFill>
                  <a:srgbClr val="CC3300"/>
                </a:solidFill>
                <a:ea typeface="华文新魏" pitchFamily="2" charset="-122"/>
              </a:rPr>
              <a:t>农民阶级</a:t>
            </a:r>
            <a:r>
              <a:rPr lang="zh-CN" altLang="en-US" b="1">
                <a:ea typeface="华文新魏" pitchFamily="2" charset="-122"/>
              </a:rPr>
              <a:t>的两大运动因自身局限而功败垂成；</a:t>
            </a:r>
            <a:endParaRPr lang="zh-CN" altLang="en-US" b="1">
              <a:ea typeface="华文新魏" pitchFamily="2" charset="-122"/>
            </a:endParaRPr>
          </a:p>
        </p:txBody>
      </p:sp>
      <p:sp>
        <p:nvSpPr>
          <p:cNvPr id="4101" name="矩形 4100"/>
          <p:cNvSpPr/>
          <p:nvPr/>
        </p:nvSpPr>
        <p:spPr>
          <a:xfrm>
            <a:off x="214313" y="4437063"/>
            <a:ext cx="8929687" cy="6477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b="1">
                <a:solidFill>
                  <a:srgbClr val="FF0000"/>
                </a:solidFill>
                <a:ea typeface="华文新魏" pitchFamily="2" charset="-122"/>
              </a:rPr>
              <a:t>资产阶级维新派</a:t>
            </a:r>
            <a:r>
              <a:rPr lang="zh-CN" altLang="en-US" b="1">
                <a:ea typeface="华文新魏" pitchFamily="2" charset="-122"/>
              </a:rPr>
              <a:t>的戊戌变法因幻想而饮恨京城。</a:t>
            </a:r>
            <a:endParaRPr lang="zh-CN" altLang="en-US" sz="2800"/>
          </a:p>
        </p:txBody>
      </p:sp>
      <p:sp>
        <p:nvSpPr>
          <p:cNvPr id="4102" name="矩形 4101"/>
          <p:cNvSpPr/>
          <p:nvPr/>
        </p:nvSpPr>
        <p:spPr>
          <a:xfrm>
            <a:off x="1692275" y="6092825"/>
            <a:ext cx="5040313" cy="50482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b="1">
                <a:ea typeface="华文新魏" pitchFamily="2" charset="-122"/>
              </a:rPr>
              <a:t>中国的出路在哪里？</a:t>
            </a:r>
            <a:endParaRPr lang="zh-CN" altLang="en-US">
              <a:ea typeface="华文新魏" pitchFamily="2" charset="-122"/>
            </a:endParaRPr>
          </a:p>
        </p:txBody>
      </p:sp>
      <p:sp>
        <p:nvSpPr>
          <p:cNvPr id="4103" name="文本框 4102"/>
          <p:cNvSpPr txBox="1"/>
          <p:nvPr/>
        </p:nvSpPr>
        <p:spPr>
          <a:xfrm>
            <a:off x="250825" y="1125538"/>
            <a:ext cx="8604250" cy="1066800"/>
          </a:xfrm>
          <a:prstGeom prst="rect">
            <a:avLst/>
          </a:prstGeom>
          <a:noFill/>
          <a:ln w="9525">
            <a:noFill/>
          </a:ln>
        </p:spPr>
        <p:txBody>
          <a:bodyPr>
            <a:spAutoFit/>
          </a:bodyPr>
          <a:p>
            <a:r>
              <a:rPr lang="en-US" altLang="zh-CN" sz="3200" b="1">
                <a:solidFill>
                  <a:srgbClr val="993300"/>
                </a:solidFill>
                <a:latin typeface="Arial" panose="020B0604020202020204" pitchFamily="34" charset="0"/>
              </a:rPr>
              <a:t>    </a:t>
            </a:r>
            <a:r>
              <a:rPr lang="zh-CN" altLang="en-US" sz="3200" b="1">
                <a:solidFill>
                  <a:srgbClr val="993300"/>
                </a:solidFill>
                <a:latin typeface="Arial" panose="020B0604020202020204" pitchFamily="34" charset="0"/>
              </a:rPr>
              <a:t>面对民族危机，各阶级、各阶层进行了不同程度的探索</a:t>
            </a:r>
            <a:endParaRPr lang="zh-CN" altLang="en-US" sz="3200" b="1">
              <a:solidFill>
                <a:srgbClr val="993300"/>
              </a:solidFill>
              <a:latin typeface="Arial" panose="020B0604020202020204" pitchFamily="34" charset="0"/>
            </a:endParaRPr>
          </a:p>
        </p:txBody>
      </p:sp>
      <p:sp>
        <p:nvSpPr>
          <p:cNvPr id="4104" name="文本框 4103"/>
          <p:cNvSpPr txBox="1"/>
          <p:nvPr/>
        </p:nvSpPr>
        <p:spPr>
          <a:xfrm>
            <a:off x="179388" y="5157788"/>
            <a:ext cx="8964612" cy="946150"/>
          </a:xfrm>
          <a:prstGeom prst="rect">
            <a:avLst/>
          </a:prstGeom>
          <a:noFill/>
          <a:ln w="9525">
            <a:noFill/>
          </a:ln>
        </p:spPr>
        <p:txBody>
          <a:bodyPr>
            <a:spAutoFit/>
          </a:bodyPr>
          <a:p>
            <a:r>
              <a:rPr lang="zh-CN" altLang="en-US" sz="2800" b="1">
                <a:solidFill>
                  <a:srgbClr val="993300"/>
                </a:solidFill>
                <a:latin typeface="Arial" panose="020B0604020202020204" pitchFamily="34" charset="0"/>
              </a:rPr>
              <a:t>清政府</a:t>
            </a:r>
            <a:r>
              <a:rPr lang="zh-CN" altLang="en-US" sz="2800" b="1">
                <a:latin typeface="Arial" panose="020B0604020202020204" pitchFamily="34" charset="0"/>
              </a:rPr>
              <a:t>签订</a:t>
            </a:r>
            <a:r>
              <a:rPr lang="en-US" altLang="zh-CN" sz="2800" b="1">
                <a:latin typeface="Arial" panose="020B0604020202020204" pitchFamily="34" charset="0"/>
              </a:rPr>
              <a:t>《</a:t>
            </a:r>
            <a:r>
              <a:rPr lang="zh-CN" altLang="en-US" sz="2800" b="1">
                <a:latin typeface="Arial" panose="020B0604020202020204" pitchFamily="34" charset="0"/>
              </a:rPr>
              <a:t>辛丑条约</a:t>
            </a:r>
            <a:r>
              <a:rPr lang="en-US" altLang="zh-CN" sz="2800" b="1">
                <a:latin typeface="Arial" panose="020B0604020202020204" pitchFamily="34" charset="0"/>
              </a:rPr>
              <a:t>》</a:t>
            </a:r>
            <a:r>
              <a:rPr lang="zh-CN" altLang="en-US" sz="2800" b="1">
                <a:latin typeface="Arial" panose="020B0604020202020204" pitchFamily="34" charset="0"/>
              </a:rPr>
              <a:t>完全成为帝国主义在华的工具</a:t>
            </a:r>
            <a:endParaRPr lang="zh-CN" altLang="en-US" sz="2800" b="1">
              <a:latin typeface="Arial" panose="020B0604020202020204" pitchFamily="34" charset="0"/>
            </a:endParaRPr>
          </a:p>
          <a:p>
            <a:r>
              <a:rPr lang="zh-CN" altLang="en-US" sz="2800" b="1">
                <a:latin typeface="Arial" panose="020B0604020202020204" pitchFamily="34" charset="0"/>
              </a:rPr>
              <a:t>并试图通过新政挽救统治危机。</a:t>
            </a:r>
            <a:endParaRPr lang="zh-CN" altLang="en-US" sz="2800" b="1">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占位符 18433"/>
          <p:cNvSpPr>
            <a:spLocks noGrp="1"/>
          </p:cNvSpPr>
          <p:nvPr>
            <p:ph type="body" idx="1"/>
          </p:nvPr>
        </p:nvSpPr>
        <p:spPr>
          <a:xfrm>
            <a:off x="252413" y="333375"/>
            <a:ext cx="8785225" cy="6524625"/>
          </a:xfrm>
        </p:spPr>
        <p:txBody>
          <a:bodyPr/>
          <a:p>
            <a:pPr marL="1905" indent="-1905">
              <a:lnSpc>
                <a:spcPct val="80000"/>
              </a:lnSpc>
            </a:pPr>
            <a:endParaRPr lang="en-US" altLang="zh-CN" sz="2400" b="1"/>
          </a:p>
          <a:p>
            <a:pPr marL="1905" indent="-1905">
              <a:lnSpc>
                <a:spcPct val="80000"/>
              </a:lnSpc>
              <a:buNone/>
            </a:pPr>
            <a:r>
              <a:rPr lang="zh-CN" altLang="en-US" sz="3600" b="1">
                <a:solidFill>
                  <a:srgbClr val="FF0066"/>
                </a:solidFill>
                <a:latin typeface="楷体" panose="02010609060101010101" pitchFamily="1" charset="-122"/>
                <a:ea typeface="楷体" panose="02010609060101010101" pitchFamily="1" charset="-122"/>
              </a:rPr>
              <a:t>政治背景</a:t>
            </a:r>
            <a:r>
              <a:rPr lang="en-US" altLang="zh-CN" sz="3600" b="1">
                <a:solidFill>
                  <a:srgbClr val="FF0066"/>
                </a:solidFill>
                <a:latin typeface="楷体" panose="02010609060101010101" pitchFamily="1" charset="-122"/>
                <a:ea typeface="楷体" panose="02010609060101010101" pitchFamily="1" charset="-122"/>
              </a:rPr>
              <a:t>:</a:t>
            </a:r>
            <a:endParaRPr lang="en-US" altLang="zh-CN"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endParaRPr lang="en-US" altLang="zh-CN"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r>
              <a:rPr lang="zh-CN" altLang="en-US" sz="3600" b="1">
                <a:solidFill>
                  <a:srgbClr val="FF0066"/>
                </a:solidFill>
                <a:latin typeface="楷体" panose="02010609060101010101" pitchFamily="1" charset="-122"/>
                <a:ea typeface="楷体" panose="02010609060101010101" pitchFamily="1" charset="-122"/>
              </a:rPr>
              <a:t>经济基础：</a:t>
            </a: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r>
              <a:rPr lang="zh-CN" altLang="en-US" sz="3600" b="1">
                <a:solidFill>
                  <a:srgbClr val="FF0066"/>
                </a:solidFill>
                <a:latin typeface="楷体" panose="02010609060101010101" pitchFamily="1" charset="-122"/>
                <a:ea typeface="楷体" panose="02010609060101010101" pitchFamily="1" charset="-122"/>
              </a:rPr>
              <a:t>思想基础：</a:t>
            </a: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r>
              <a:rPr lang="zh-CN" altLang="en-US" sz="3600" b="1">
                <a:solidFill>
                  <a:srgbClr val="FF0066"/>
                </a:solidFill>
                <a:latin typeface="楷体" panose="02010609060101010101" pitchFamily="1" charset="-122"/>
                <a:ea typeface="楷体" panose="02010609060101010101" pitchFamily="1" charset="-122"/>
              </a:rPr>
              <a:t>组织条件：</a:t>
            </a: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r>
              <a:rPr lang="zh-CN" altLang="en-US" sz="3600" b="1">
                <a:solidFill>
                  <a:srgbClr val="FF0066"/>
                </a:solidFill>
                <a:latin typeface="楷体" panose="02010609060101010101" pitchFamily="1" charset="-122"/>
                <a:ea typeface="楷体" panose="02010609060101010101" pitchFamily="1" charset="-122"/>
              </a:rPr>
              <a:t>军事基础：</a:t>
            </a: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r>
              <a:rPr lang="zh-CN" altLang="en-US" sz="3600" b="1">
                <a:solidFill>
                  <a:srgbClr val="FF0066"/>
                </a:solidFill>
                <a:latin typeface="楷体" panose="02010609060101010101" pitchFamily="1" charset="-122"/>
                <a:ea typeface="楷体" panose="02010609060101010101" pitchFamily="1" charset="-122"/>
              </a:rPr>
              <a:t>直接原因：</a:t>
            </a:r>
            <a:endParaRPr lang="zh-CN" altLang="en-US" sz="3600" b="1">
              <a:solidFill>
                <a:srgbClr val="FF0066"/>
              </a:solidFill>
              <a:latin typeface="楷体" panose="02010609060101010101" pitchFamily="1" charset="-122"/>
              <a:ea typeface="楷体" panose="02010609060101010101" pitchFamily="1" charset="-122"/>
            </a:endParaRPr>
          </a:p>
          <a:p>
            <a:pPr marL="1905" indent="-1905">
              <a:lnSpc>
                <a:spcPct val="80000"/>
              </a:lnSpc>
              <a:buNone/>
            </a:pPr>
            <a:endParaRPr lang="zh-CN" altLang="en-US" sz="2400" b="1">
              <a:solidFill>
                <a:srgbClr val="FF0000"/>
              </a:solidFill>
            </a:endParaRPr>
          </a:p>
        </p:txBody>
      </p:sp>
      <p:sp>
        <p:nvSpPr>
          <p:cNvPr id="18435" name="文本框 18434"/>
          <p:cNvSpPr txBox="1"/>
          <p:nvPr/>
        </p:nvSpPr>
        <p:spPr>
          <a:xfrm>
            <a:off x="2419350" y="239395"/>
            <a:ext cx="6923405" cy="1078865"/>
          </a:xfrm>
          <a:prstGeom prst="rect">
            <a:avLst/>
          </a:prstGeom>
          <a:solidFill>
            <a:srgbClr val="FFFF00">
              <a:alpha val="100000"/>
            </a:srgbClr>
          </a:solidFill>
          <a:ln w="9525">
            <a:noFill/>
          </a:ln>
        </p:spPr>
        <p:txBody>
          <a:bodyPr wrap="square" lIns="90170" tIns="46990" rIns="90170" bIns="46990">
            <a:spAutoFit/>
          </a:bodyPr>
          <a:p>
            <a:pPr>
              <a:spcBef>
                <a:spcPct val="50000"/>
              </a:spcBef>
              <a:buClr>
                <a:schemeClr val="hlink"/>
              </a:buClr>
              <a:buFont typeface="Wingdings" panose="05000000000000000000" pitchFamily="2" charset="2"/>
              <a:buNone/>
            </a:pPr>
            <a:r>
              <a:rPr lang="zh-CN" altLang="en-US" sz="3200" b="1">
                <a:latin typeface="Arial" panose="020B0604020202020204" pitchFamily="34" charset="0"/>
              </a:rPr>
              <a:t>民族危机的加重，清政府腐败无能，不得人心</a:t>
            </a:r>
            <a:endParaRPr lang="zh-CN" altLang="en-US" sz="3200" b="1">
              <a:latin typeface="Arial" panose="020B0604020202020204" pitchFamily="34" charset="0"/>
            </a:endParaRPr>
          </a:p>
        </p:txBody>
      </p:sp>
      <p:sp>
        <p:nvSpPr>
          <p:cNvPr id="18436" name="文本框 18435"/>
          <p:cNvSpPr txBox="1"/>
          <p:nvPr/>
        </p:nvSpPr>
        <p:spPr>
          <a:xfrm>
            <a:off x="2700338" y="1773238"/>
            <a:ext cx="4648200" cy="582612"/>
          </a:xfrm>
          <a:prstGeom prst="rect">
            <a:avLst/>
          </a:prstGeom>
          <a:solidFill>
            <a:srgbClr val="FFFF00">
              <a:alpha val="100000"/>
            </a:srgbClr>
          </a:solidFill>
          <a:ln w="9525">
            <a:noFill/>
          </a:ln>
        </p:spPr>
        <p:txBody>
          <a:bodyPr lIns="90170" tIns="46990" rIns="90170" bIns="46990">
            <a:spAutoFit/>
          </a:bodyPr>
          <a:p>
            <a:pPr>
              <a:spcBef>
                <a:spcPct val="50000"/>
              </a:spcBef>
            </a:pPr>
            <a:r>
              <a:rPr lang="zh-CN" altLang="en-US" sz="3200" b="1">
                <a:latin typeface="Arial" panose="020B0604020202020204" pitchFamily="34" charset="0"/>
              </a:rPr>
              <a:t>民族资本主义的发展</a:t>
            </a:r>
            <a:endParaRPr lang="zh-CN" altLang="en-US" sz="3200" b="1">
              <a:latin typeface="Arial" panose="020B0604020202020204" pitchFamily="34" charset="0"/>
            </a:endParaRPr>
          </a:p>
        </p:txBody>
      </p:sp>
      <p:sp>
        <p:nvSpPr>
          <p:cNvPr id="18437" name="文本框 18436"/>
          <p:cNvSpPr txBox="1"/>
          <p:nvPr/>
        </p:nvSpPr>
        <p:spPr>
          <a:xfrm>
            <a:off x="2555875" y="2854325"/>
            <a:ext cx="5472113" cy="581025"/>
          </a:xfrm>
          <a:prstGeom prst="rect">
            <a:avLst/>
          </a:prstGeom>
          <a:solidFill>
            <a:srgbClr val="FFFF00">
              <a:alpha val="100000"/>
            </a:srgbClr>
          </a:solidFill>
          <a:ln w="9525">
            <a:noFill/>
          </a:ln>
        </p:spPr>
        <p:txBody>
          <a:bodyPr wrap="square" lIns="90170" tIns="46990" rIns="90170" bIns="46990">
            <a:spAutoFit/>
          </a:bodyPr>
          <a:p>
            <a:pPr>
              <a:spcBef>
                <a:spcPct val="50000"/>
              </a:spcBef>
            </a:pPr>
            <a:r>
              <a:rPr lang="zh-CN" altLang="en-US" sz="3200" b="1">
                <a:latin typeface="Arial" panose="020B0604020202020204" pitchFamily="34" charset="0"/>
              </a:rPr>
              <a:t>民主革命思想的广泛传播</a:t>
            </a:r>
            <a:endParaRPr lang="zh-CN" altLang="en-US" sz="3200" b="1">
              <a:latin typeface="Arial" panose="020B0604020202020204" pitchFamily="34" charset="0"/>
            </a:endParaRPr>
          </a:p>
        </p:txBody>
      </p:sp>
      <p:sp>
        <p:nvSpPr>
          <p:cNvPr id="18438" name="文本框 18437"/>
          <p:cNvSpPr txBox="1"/>
          <p:nvPr/>
        </p:nvSpPr>
        <p:spPr>
          <a:xfrm>
            <a:off x="2627313" y="3933825"/>
            <a:ext cx="6265862" cy="581025"/>
          </a:xfrm>
          <a:prstGeom prst="rect">
            <a:avLst/>
          </a:prstGeom>
          <a:solidFill>
            <a:srgbClr val="FFFF00">
              <a:alpha val="100000"/>
            </a:srgbClr>
          </a:solidFill>
          <a:ln w="9525">
            <a:noFill/>
          </a:ln>
        </p:spPr>
        <p:txBody>
          <a:bodyPr wrap="square" lIns="90170" tIns="46990" rIns="90170" bIns="46990">
            <a:spAutoFit/>
          </a:bodyPr>
          <a:p>
            <a:pPr>
              <a:spcBef>
                <a:spcPct val="50000"/>
              </a:spcBef>
            </a:pPr>
            <a:r>
              <a:rPr lang="zh-CN" altLang="en-US" sz="3200" b="1">
                <a:latin typeface="Arial" panose="020B0604020202020204" pitchFamily="34" charset="0"/>
              </a:rPr>
              <a:t>资产阶级革命团体和政党的建立</a:t>
            </a:r>
            <a:endParaRPr lang="zh-CN" altLang="en-US" sz="3200" b="1">
              <a:latin typeface="Arial" panose="020B0604020202020204" pitchFamily="34" charset="0"/>
            </a:endParaRPr>
          </a:p>
        </p:txBody>
      </p:sp>
      <p:sp>
        <p:nvSpPr>
          <p:cNvPr id="18439" name="文本框 18438"/>
          <p:cNvSpPr txBox="1"/>
          <p:nvPr/>
        </p:nvSpPr>
        <p:spPr>
          <a:xfrm>
            <a:off x="2555875" y="5086350"/>
            <a:ext cx="6324600" cy="581025"/>
          </a:xfrm>
          <a:prstGeom prst="rect">
            <a:avLst/>
          </a:prstGeom>
          <a:solidFill>
            <a:srgbClr val="FFFF00">
              <a:alpha val="100000"/>
            </a:srgbClr>
          </a:solidFill>
          <a:ln w="9525">
            <a:noFill/>
          </a:ln>
        </p:spPr>
        <p:txBody>
          <a:bodyPr lIns="90170" tIns="46990" rIns="90170" bIns="46990">
            <a:spAutoFit/>
          </a:bodyPr>
          <a:p>
            <a:pPr>
              <a:spcBef>
                <a:spcPct val="50000"/>
              </a:spcBef>
            </a:pPr>
            <a:r>
              <a:rPr lang="zh-CN" altLang="en-US" sz="3200" b="1">
                <a:latin typeface="Arial" panose="020B0604020202020204" pitchFamily="34" charset="0"/>
              </a:rPr>
              <a:t>革命党人发动的一系列武装起义</a:t>
            </a:r>
            <a:endParaRPr lang="zh-CN" altLang="en-US" sz="3200" b="1">
              <a:latin typeface="Arial" panose="020B0604020202020204" pitchFamily="34" charset="0"/>
            </a:endParaRPr>
          </a:p>
        </p:txBody>
      </p:sp>
      <p:sp>
        <p:nvSpPr>
          <p:cNvPr id="18440" name="文本框 18439"/>
          <p:cNvSpPr txBox="1"/>
          <p:nvPr/>
        </p:nvSpPr>
        <p:spPr>
          <a:xfrm>
            <a:off x="2916555" y="6094730"/>
            <a:ext cx="5882640" cy="647700"/>
          </a:xfrm>
          <a:prstGeom prst="rect">
            <a:avLst/>
          </a:prstGeom>
          <a:solidFill>
            <a:srgbClr val="FFFF00">
              <a:alpha val="100000"/>
            </a:srgbClr>
          </a:solidFill>
          <a:ln w="9525">
            <a:noFill/>
          </a:ln>
        </p:spPr>
        <p:txBody>
          <a:bodyPr wrap="square" lIns="90170" tIns="46990" rIns="90170" bIns="46990" anchor="t">
            <a:spAutoFit/>
          </a:bodyPr>
          <a:p>
            <a:r>
              <a:rPr lang="zh-CN" altLang="en-US" sz="3600" b="1">
                <a:latin typeface="Arial" panose="020B0604020202020204" pitchFamily="34" charset="0"/>
              </a:rPr>
              <a:t>四川保路运动（偶然性）</a:t>
            </a:r>
            <a:endParaRPr lang="zh-CN" altLang="en-US" sz="3600" b="1">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9457"/>
          <p:cNvSpPr/>
          <p:nvPr/>
        </p:nvSpPr>
        <p:spPr>
          <a:xfrm>
            <a:off x="685800" y="457200"/>
            <a:ext cx="7848600" cy="641350"/>
          </a:xfrm>
          <a:prstGeom prst="rect">
            <a:avLst/>
          </a:prstGeom>
          <a:noFill/>
          <a:ln w="9525">
            <a:noFill/>
          </a:ln>
        </p:spPr>
        <p:txBody>
          <a:bodyPr>
            <a:spAutoFit/>
          </a:bodyPr>
          <a:p>
            <a:pPr>
              <a:buClrTx/>
            </a:pPr>
            <a:r>
              <a:rPr lang="zh-CN" altLang="en-US" sz="3600" b="1" dirty="0">
                <a:solidFill>
                  <a:schemeClr val="hlink"/>
                </a:solidFill>
                <a:latin typeface="Times New Roman" panose="02020603050405020304" pitchFamily="2" charset="0"/>
                <a:ea typeface="黑体" panose="02010609060101010101" pitchFamily="2" charset="-122"/>
              </a:rPr>
              <a:t>（二）、革命的爆发——武昌起义</a:t>
            </a:r>
            <a:endParaRPr lang="zh-CN" altLang="en-US" sz="3600" b="1" dirty="0">
              <a:solidFill>
                <a:schemeClr val="hlink"/>
              </a:solidFill>
              <a:latin typeface="Times New Roman" panose="02020603050405020304" pitchFamily="2" charset="0"/>
              <a:ea typeface="黑体" panose="02010609060101010101" pitchFamily="2" charset="-122"/>
            </a:endParaRPr>
          </a:p>
        </p:txBody>
      </p:sp>
      <p:sp>
        <p:nvSpPr>
          <p:cNvPr id="19459" name="矩形 19458"/>
          <p:cNvSpPr/>
          <p:nvPr/>
        </p:nvSpPr>
        <p:spPr>
          <a:xfrm>
            <a:off x="385445" y="1524000"/>
            <a:ext cx="8350250" cy="5015865"/>
          </a:xfrm>
          <a:prstGeom prst="rect">
            <a:avLst/>
          </a:prstGeom>
          <a:solidFill>
            <a:schemeClr val="bg1">
              <a:alpha val="75000"/>
            </a:schemeClr>
          </a:solidFill>
          <a:ln w="28575" cap="flat" cmpd="sng">
            <a:solidFill>
              <a:srgbClr val="969696"/>
            </a:solidFill>
            <a:prstDash val="solid"/>
            <a:miter/>
            <a:headEnd type="none" w="med" len="med"/>
            <a:tailEnd type="none" w="med" len="med"/>
          </a:ln>
        </p:spPr>
        <p:txBody>
          <a:bodyPr>
            <a:spAutoFit/>
          </a:bodyPr>
          <a:p>
            <a:pPr>
              <a:buClrTx/>
            </a:pPr>
            <a:r>
              <a:rPr lang="en-US" altLang="zh-CN" sz="4000" b="1">
                <a:latin typeface="黑体" panose="02010609060101010101" pitchFamily="2" charset="-122"/>
                <a:ea typeface="黑体" panose="02010609060101010101" pitchFamily="2" charset="-122"/>
              </a:rPr>
              <a:t>    1911</a:t>
            </a:r>
            <a:r>
              <a:rPr lang="zh-CN" altLang="en-US" sz="4000" b="1">
                <a:latin typeface="黑体" panose="02010609060101010101" pitchFamily="2" charset="-122"/>
                <a:ea typeface="黑体" panose="02010609060101010101" pitchFamily="2" charset="-122"/>
              </a:rPr>
              <a:t>年</a:t>
            </a:r>
            <a:r>
              <a:rPr lang="en-US" altLang="zh-CN" sz="4000" b="1">
                <a:latin typeface="黑体" panose="02010609060101010101" pitchFamily="2" charset="-122"/>
                <a:ea typeface="黑体" panose="02010609060101010101" pitchFamily="2" charset="-122"/>
              </a:rPr>
              <a:t>10</a:t>
            </a:r>
            <a:r>
              <a:rPr lang="zh-CN" altLang="en-US" sz="4000" b="1">
                <a:latin typeface="黑体" panose="02010609060101010101" pitchFamily="2" charset="-122"/>
                <a:ea typeface="黑体" panose="02010609060101010101" pitchFamily="2" charset="-122"/>
              </a:rPr>
              <a:t>月</a:t>
            </a:r>
            <a:r>
              <a:rPr lang="en-US" altLang="zh-CN" sz="4000" b="1">
                <a:latin typeface="黑体" panose="02010609060101010101" pitchFamily="2" charset="-122"/>
                <a:ea typeface="黑体" panose="02010609060101010101" pitchFamily="2" charset="-122"/>
              </a:rPr>
              <a:t>10</a:t>
            </a:r>
            <a:r>
              <a:rPr lang="zh-CN" altLang="en-US" sz="4000" b="1">
                <a:latin typeface="黑体" panose="02010609060101010101" pitchFamily="2" charset="-122"/>
                <a:ea typeface="黑体" panose="02010609060101010101" pitchFamily="2" charset="-122"/>
              </a:rPr>
              <a:t>日，武昌起义爆发</a:t>
            </a:r>
            <a:r>
              <a:rPr lang="en-US" altLang="zh-CN" sz="4000" b="1">
                <a:latin typeface="黑体" panose="02010609060101010101" pitchFamily="2" charset="-122"/>
                <a:ea typeface="黑体" panose="02010609060101010101" pitchFamily="2" charset="-122"/>
              </a:rPr>
              <a:t>,12</a:t>
            </a:r>
            <a:r>
              <a:rPr lang="zh-CN" altLang="en-US" sz="4000" b="1">
                <a:latin typeface="黑体" panose="02010609060101010101" pitchFamily="2" charset="-122"/>
                <a:ea typeface="黑体" panose="02010609060101010101" pitchFamily="2" charset="-122"/>
              </a:rPr>
              <a:t>日占领武汉三镇。随后</a:t>
            </a:r>
            <a:r>
              <a:rPr lang="en-US" altLang="zh-CN" sz="4000" b="1">
                <a:latin typeface="黑体" panose="02010609060101010101" pitchFamily="2" charset="-122"/>
                <a:ea typeface="黑体" panose="02010609060101010101" pitchFamily="2" charset="-122"/>
              </a:rPr>
              <a:t>,</a:t>
            </a:r>
            <a:r>
              <a:rPr lang="zh-CN" altLang="en-US" sz="4000" b="1">
                <a:latin typeface="黑体" panose="02010609060101010101" pitchFamily="2" charset="-122"/>
                <a:ea typeface="黑体" panose="02010609060101010101" pitchFamily="2" charset="-122"/>
              </a:rPr>
              <a:t>成立湖北军政府</a:t>
            </a:r>
            <a:r>
              <a:rPr lang="en-US" altLang="zh-CN" sz="4000" b="1">
                <a:solidFill>
                  <a:srgbClr val="FF0000"/>
                </a:solidFill>
                <a:latin typeface="黑体" panose="02010609060101010101" pitchFamily="2" charset="-122"/>
                <a:ea typeface="黑体" panose="02010609060101010101" pitchFamily="2" charset="-122"/>
              </a:rPr>
              <a:t>,</a:t>
            </a:r>
            <a:r>
              <a:rPr lang="zh-CN" altLang="en-US" sz="4000" b="1">
                <a:solidFill>
                  <a:srgbClr val="FF0000"/>
                </a:solidFill>
                <a:latin typeface="黑体" panose="02010609060101010101" pitchFamily="2" charset="-122"/>
                <a:ea typeface="黑体" panose="02010609060101010101" pitchFamily="2" charset="-122"/>
              </a:rPr>
              <a:t>推举旧军官黎</a:t>
            </a:r>
            <a:r>
              <a:rPr lang="zh-CN" altLang="en-US" sz="4000" b="1">
                <a:latin typeface="黑体" panose="02010609060101010101" pitchFamily="2" charset="-122"/>
                <a:ea typeface="黑体" panose="02010609060101010101" pitchFamily="2" charset="-122"/>
              </a:rPr>
              <a:t>元洪为都督，宣布废除宣统年号</a:t>
            </a:r>
            <a:r>
              <a:rPr lang="en-US" altLang="zh-CN" sz="4000" b="1">
                <a:latin typeface="黑体" panose="02010609060101010101" pitchFamily="2" charset="-122"/>
                <a:ea typeface="黑体" panose="02010609060101010101" pitchFamily="2" charset="-122"/>
              </a:rPr>
              <a:t>,</a:t>
            </a:r>
            <a:r>
              <a:rPr lang="zh-CN" altLang="en-US" sz="4000" b="1">
                <a:latin typeface="黑体" panose="02010609060101010101" pitchFamily="2" charset="-122"/>
                <a:ea typeface="黑体" panose="02010609060101010101" pitchFamily="2" charset="-122"/>
              </a:rPr>
              <a:t>改为黄帝纪元，国号为“中华民国”。各省纷纷响应，到</a:t>
            </a:r>
            <a:r>
              <a:rPr lang="en-US" altLang="zh-CN" sz="4000" b="1">
                <a:latin typeface="黑体" panose="02010609060101010101" pitchFamily="2" charset="-122"/>
                <a:ea typeface="黑体" panose="02010609060101010101" pitchFamily="2" charset="-122"/>
              </a:rPr>
              <a:t>11</a:t>
            </a:r>
            <a:r>
              <a:rPr lang="zh-CN" altLang="en-US" sz="4000" b="1">
                <a:latin typeface="黑体" panose="02010609060101010101" pitchFamily="2" charset="-122"/>
                <a:ea typeface="黑体" panose="02010609060101010101" pitchFamily="2" charset="-122"/>
              </a:rPr>
              <a:t>月下旬，全国有十几个省区脱离清廷宣布独立，（革命内部潜伏者危机？）</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1505"/>
          <p:cNvSpPr/>
          <p:nvPr/>
        </p:nvSpPr>
        <p:spPr>
          <a:xfrm>
            <a:off x="282575" y="280988"/>
            <a:ext cx="8350250" cy="1739900"/>
          </a:xfrm>
          <a:prstGeom prst="rect">
            <a:avLst/>
          </a:prstGeom>
          <a:noFill/>
          <a:ln w="9525">
            <a:noFill/>
          </a:ln>
        </p:spPr>
        <p:txBody>
          <a:bodyPr>
            <a:spAutoFit/>
          </a:bodyPr>
          <a:p>
            <a:pPr>
              <a:buClrTx/>
            </a:pPr>
            <a:r>
              <a:rPr lang="zh-CN" altLang="en-US" sz="3600" b="1" dirty="0">
                <a:solidFill>
                  <a:schemeClr val="hlink"/>
                </a:solidFill>
                <a:latin typeface="Times New Roman" panose="02020603050405020304" pitchFamily="2" charset="0"/>
                <a:ea typeface="黑体" panose="02010609060101010101" pitchFamily="2" charset="-122"/>
              </a:rPr>
              <a:t>     （三）、革命的高潮（成果）</a:t>
            </a:r>
            <a:endParaRPr lang="zh-CN" altLang="en-US" sz="3600" b="1" dirty="0">
              <a:solidFill>
                <a:schemeClr val="hlink"/>
              </a:solidFill>
              <a:latin typeface="Times New Roman" panose="02020603050405020304" pitchFamily="2" charset="0"/>
              <a:ea typeface="黑体" panose="02010609060101010101" pitchFamily="2" charset="-122"/>
            </a:endParaRPr>
          </a:p>
          <a:p>
            <a:pPr>
              <a:buClrTx/>
            </a:pPr>
            <a:r>
              <a:rPr lang="zh-CN" altLang="en-US" sz="3600" b="1" dirty="0">
                <a:solidFill>
                  <a:schemeClr val="hlink"/>
                </a:solidFill>
                <a:latin typeface="Times New Roman" panose="02020603050405020304" pitchFamily="2" charset="0"/>
                <a:ea typeface="黑体" panose="02010609060101010101" pitchFamily="2" charset="-122"/>
              </a:rPr>
              <a:t>      </a:t>
            </a:r>
            <a:r>
              <a:rPr lang="zh-CN" altLang="en-US" sz="3600" b="1" dirty="0">
                <a:solidFill>
                  <a:srgbClr val="FFCCFF"/>
                </a:solidFill>
                <a:effectLst>
                  <a:outerShdw blurRad="38100" dist="38100" dir="2700000">
                    <a:srgbClr val="000000"/>
                  </a:outerShdw>
                </a:effectLst>
                <a:latin typeface="Times New Roman" panose="02020603050405020304" pitchFamily="2" charset="0"/>
                <a:ea typeface="黑体" panose="02010609060101010101" pitchFamily="2" charset="-122"/>
              </a:rPr>
              <a:t>中华民国的建立 和《中华民国临时约法》的颁布</a:t>
            </a:r>
            <a:endParaRPr lang="zh-CN" altLang="en-US" sz="3600" b="1" dirty="0">
              <a:solidFill>
                <a:srgbClr val="FFCCFF"/>
              </a:solidFill>
              <a:effectLst>
                <a:outerShdw blurRad="38100" dist="38100" dir="2700000">
                  <a:srgbClr val="000000"/>
                </a:outerShdw>
              </a:effectLst>
              <a:latin typeface="Times New Roman" panose="02020603050405020304" pitchFamily="2" charset="0"/>
              <a:ea typeface="黑体" panose="02010609060101010101" pitchFamily="2" charset="-122"/>
            </a:endParaRPr>
          </a:p>
        </p:txBody>
      </p:sp>
      <p:sp>
        <p:nvSpPr>
          <p:cNvPr id="21507" name="文本框 21506"/>
          <p:cNvSpPr txBox="1"/>
          <p:nvPr/>
        </p:nvSpPr>
        <p:spPr>
          <a:xfrm>
            <a:off x="622300" y="2590800"/>
            <a:ext cx="4749800" cy="2625725"/>
          </a:xfrm>
          <a:prstGeom prst="rect">
            <a:avLst/>
          </a:prstGeom>
          <a:noFill/>
          <a:ln w="9525">
            <a:noFill/>
          </a:ln>
        </p:spPr>
        <p:txBody>
          <a:bodyPr>
            <a:spAutoFit/>
          </a:bodyPr>
          <a:p>
            <a:pPr eaLnBrk="0" hangingPunct="0">
              <a:lnSpc>
                <a:spcPct val="130000"/>
              </a:lnSpc>
            </a:pPr>
            <a:r>
              <a:rPr lang="zh-CN" altLang="en-US" sz="3200" b="1">
                <a:latin typeface="Arial" panose="020B0604020202020204" pitchFamily="34" charset="0"/>
                <a:ea typeface="黑体" panose="02010609060101010101" pitchFamily="2" charset="-122"/>
              </a:rPr>
              <a:t>时间：</a:t>
            </a:r>
            <a:r>
              <a:rPr lang="en-US" altLang="zh-CN" sz="3200" b="1">
                <a:latin typeface="Arial" panose="020B0604020202020204" pitchFamily="34" charset="0"/>
                <a:ea typeface="黑体" panose="02010609060101010101" pitchFamily="2" charset="-122"/>
              </a:rPr>
              <a:t>1912</a:t>
            </a:r>
            <a:r>
              <a:rPr lang="zh-CN" altLang="en-US" sz="3200" b="1">
                <a:latin typeface="Arial" panose="020B0604020202020204" pitchFamily="34" charset="0"/>
                <a:ea typeface="黑体" panose="02010609060101010101" pitchFamily="2" charset="-122"/>
              </a:rPr>
              <a:t>年</a:t>
            </a:r>
            <a:r>
              <a:rPr lang="en-US" altLang="zh-CN" sz="3200" b="1">
                <a:latin typeface="Arial" panose="020B0604020202020204" pitchFamily="34" charset="0"/>
                <a:ea typeface="黑体" panose="02010609060101010101" pitchFamily="2" charset="-122"/>
              </a:rPr>
              <a:t>1</a:t>
            </a:r>
            <a:r>
              <a:rPr lang="zh-CN" altLang="en-US" sz="3200" b="1">
                <a:latin typeface="Arial" panose="020B0604020202020204" pitchFamily="34" charset="0"/>
                <a:ea typeface="黑体" panose="02010609060101010101" pitchFamily="2" charset="-122"/>
              </a:rPr>
              <a:t>月</a:t>
            </a:r>
            <a:r>
              <a:rPr lang="en-US" altLang="zh-CN" sz="3200" b="1">
                <a:latin typeface="Arial" panose="020B0604020202020204" pitchFamily="34" charset="0"/>
                <a:ea typeface="黑体" panose="02010609060101010101" pitchFamily="2" charset="-122"/>
              </a:rPr>
              <a:t>1</a:t>
            </a:r>
            <a:r>
              <a:rPr lang="zh-CN" altLang="en-US" sz="3200" b="1">
                <a:latin typeface="Arial" panose="020B0604020202020204" pitchFamily="34" charset="0"/>
                <a:ea typeface="黑体" panose="02010609060101010101" pitchFamily="2" charset="-122"/>
              </a:rPr>
              <a:t>日</a:t>
            </a:r>
            <a:endParaRPr lang="zh-CN" altLang="en-US" sz="3200" b="1">
              <a:latin typeface="Arial" panose="020B0604020202020204" pitchFamily="34" charset="0"/>
              <a:ea typeface="黑体" panose="02010609060101010101" pitchFamily="2" charset="-122"/>
              <a:hlinkClick r:id="rId1" action="ppaction://hlinksldjump"/>
            </a:endParaRPr>
          </a:p>
          <a:p>
            <a:pPr eaLnBrk="0" hangingPunct="0">
              <a:lnSpc>
                <a:spcPct val="130000"/>
              </a:lnSpc>
            </a:pPr>
            <a:r>
              <a:rPr lang="zh-CN" altLang="en-US" sz="3200" b="1">
                <a:latin typeface="Arial" panose="020B0604020202020204" pitchFamily="34" charset="0"/>
                <a:ea typeface="黑体" panose="02010609060101010101" pitchFamily="2" charset="-122"/>
              </a:rPr>
              <a:t>总统：孙中山</a:t>
            </a:r>
            <a:endParaRPr lang="zh-CN" altLang="en-US" sz="3200" b="1">
              <a:latin typeface="Arial" panose="020B0604020202020204" pitchFamily="34" charset="0"/>
              <a:ea typeface="黑体" panose="02010609060101010101" pitchFamily="2" charset="-122"/>
              <a:hlinkClick r:id="rId1" action="ppaction://hlinksldjump"/>
            </a:endParaRPr>
          </a:p>
          <a:p>
            <a:pPr eaLnBrk="0" hangingPunct="0">
              <a:lnSpc>
                <a:spcPct val="130000"/>
              </a:lnSpc>
            </a:pPr>
            <a:r>
              <a:rPr lang="zh-CN" altLang="en-US" sz="3200" b="1">
                <a:latin typeface="Arial" panose="020B0604020202020204" pitchFamily="34" charset="0"/>
                <a:ea typeface="黑体" panose="02010609060101010101" pitchFamily="2" charset="-122"/>
              </a:rPr>
              <a:t>国旗：五色旗</a:t>
            </a:r>
            <a:endParaRPr lang="zh-CN" altLang="en-US" sz="3200" b="1">
              <a:latin typeface="Arial" panose="020B0604020202020204" pitchFamily="34" charset="0"/>
              <a:ea typeface="黑体" panose="02010609060101010101" pitchFamily="2" charset="-122"/>
              <a:hlinkClick r:id="rId1" action="ppaction://hlinksldjump"/>
            </a:endParaRPr>
          </a:p>
          <a:p>
            <a:pPr eaLnBrk="0" hangingPunct="0">
              <a:lnSpc>
                <a:spcPct val="130000"/>
              </a:lnSpc>
            </a:pPr>
            <a:r>
              <a:rPr lang="zh-CN" altLang="en-US" sz="3200" b="1">
                <a:latin typeface="Arial" panose="020B0604020202020204" pitchFamily="34" charset="0"/>
                <a:ea typeface="黑体" panose="02010609060101010101" pitchFamily="2" charset="-122"/>
              </a:rPr>
              <a:t>国都：南京</a:t>
            </a:r>
            <a:endParaRPr lang="zh-CN" altLang="en-US" sz="3200" b="1">
              <a:latin typeface="Arial" panose="020B0604020202020204" pitchFamily="34" charset="0"/>
              <a:ea typeface="黑体" panose="02010609060101010101" pitchFamily="2" charset="-122"/>
            </a:endParaRPr>
          </a:p>
        </p:txBody>
      </p:sp>
      <p:sp>
        <p:nvSpPr>
          <p:cNvPr id="21508" name="文本框 21507"/>
          <p:cNvSpPr txBox="1"/>
          <p:nvPr/>
        </p:nvSpPr>
        <p:spPr>
          <a:xfrm>
            <a:off x="558800" y="2041525"/>
            <a:ext cx="5257800" cy="701675"/>
          </a:xfrm>
          <a:prstGeom prst="rect">
            <a:avLst/>
          </a:prstGeom>
          <a:noFill/>
          <a:ln w="9525">
            <a:noFill/>
          </a:ln>
        </p:spPr>
        <p:txBody>
          <a:bodyPr>
            <a:spAutoFit/>
          </a:bodyPr>
          <a:p>
            <a:pPr>
              <a:spcBef>
                <a:spcPct val="50000"/>
              </a:spcBef>
            </a:pPr>
            <a:r>
              <a:rPr lang="en-US" altLang="zh-CN" sz="4000" b="1">
                <a:effectLst>
                  <a:outerShdw blurRad="38100" dist="38100" dir="2700000">
                    <a:srgbClr val="FFFFFF"/>
                  </a:outerShdw>
                </a:effectLst>
                <a:latin typeface="黑体" panose="02010609060101010101" pitchFamily="2" charset="-122"/>
                <a:ea typeface="黑体" panose="02010609060101010101" pitchFamily="2" charset="-122"/>
              </a:rPr>
              <a:t>1</a:t>
            </a:r>
            <a:r>
              <a:rPr lang="zh-CN" altLang="en-US" sz="4000" b="1">
                <a:effectLst>
                  <a:outerShdw blurRad="38100" dist="38100" dir="2700000">
                    <a:srgbClr val="FFFFFF"/>
                  </a:outerShdw>
                </a:effectLst>
                <a:latin typeface="黑体" panose="02010609060101010101" pitchFamily="2" charset="-122"/>
                <a:ea typeface="黑体" panose="02010609060101010101" pitchFamily="2" charset="-122"/>
              </a:rPr>
              <a:t>、南京临时政府成立</a:t>
            </a:r>
            <a:endParaRPr lang="zh-CN" altLang="en-US" sz="4000" b="1">
              <a:effectLst>
                <a:outerShdw blurRad="38100" dist="38100" dir="2700000">
                  <a:srgbClr val="FFFFFF"/>
                </a:outerShdw>
              </a:effectLst>
              <a:latin typeface="黑体" panose="02010609060101010101" pitchFamily="2" charset="-122"/>
              <a:ea typeface="黑体" panose="02010609060101010101" pitchFamily="2" charset="-122"/>
            </a:endParaRPr>
          </a:p>
        </p:txBody>
      </p:sp>
      <p:grpSp>
        <p:nvGrpSpPr>
          <p:cNvPr id="21509" name="组合 21508"/>
          <p:cNvGrpSpPr/>
          <p:nvPr/>
        </p:nvGrpSpPr>
        <p:grpSpPr>
          <a:xfrm>
            <a:off x="5486400" y="3162300"/>
            <a:ext cx="3327400" cy="2584450"/>
            <a:chOff x="0" y="0"/>
            <a:chExt cx="1872" cy="1471"/>
          </a:xfrm>
        </p:grpSpPr>
        <p:pic>
          <p:nvPicPr>
            <p:cNvPr id="21510" name="图片 21509"/>
            <p:cNvPicPr>
              <a:picLocks noChangeAspect="1"/>
            </p:cNvPicPr>
            <p:nvPr/>
          </p:nvPicPr>
          <p:blipFill>
            <a:blip r:embed="rId2"/>
            <a:stretch>
              <a:fillRect/>
            </a:stretch>
          </p:blipFill>
          <p:spPr>
            <a:xfrm>
              <a:off x="0" y="0"/>
              <a:ext cx="1872" cy="1127"/>
            </a:xfrm>
            <a:prstGeom prst="rect">
              <a:avLst/>
            </a:prstGeom>
            <a:noFill/>
            <a:ln w="9525">
              <a:noFill/>
            </a:ln>
          </p:spPr>
        </p:pic>
        <p:sp>
          <p:nvSpPr>
            <p:cNvPr id="21511" name="文本框 21510"/>
            <p:cNvSpPr txBox="1"/>
            <p:nvPr/>
          </p:nvSpPr>
          <p:spPr>
            <a:xfrm>
              <a:off x="288" y="1176"/>
              <a:ext cx="960" cy="295"/>
            </a:xfrm>
            <a:prstGeom prst="rect">
              <a:avLst/>
            </a:prstGeom>
            <a:noFill/>
            <a:ln w="9525">
              <a:noFill/>
            </a:ln>
          </p:spPr>
          <p:txBody>
            <a:bodyPr>
              <a:spAutoFit/>
            </a:bodyPr>
            <a:p>
              <a:pPr>
                <a:buClrTx/>
              </a:pPr>
              <a:r>
                <a:rPr lang="zh-CN" altLang="en-US" sz="2800" b="1">
                  <a:latin typeface="Times New Roman" panose="02020603050405020304" pitchFamily="2" charset="0"/>
                  <a:ea typeface="黑体" panose="02010609060101010101" pitchFamily="2" charset="-122"/>
                </a:rPr>
                <a:t>五色旗</a:t>
              </a:r>
              <a:endParaRPr lang="zh-CN" altLang="en-US" sz="2800" b="1">
                <a:latin typeface="Times New Roman" panose="02020603050405020304" pitchFamily="2" charset="0"/>
                <a:ea typeface="黑体" panose="02010609060101010101" pitchFamily="2" charset="-122"/>
              </a:endParaRPr>
            </a:p>
          </p:txBody>
        </p:sp>
      </p:grpSp>
      <p:sp>
        <p:nvSpPr>
          <p:cNvPr id="21512" name="文本框 21511"/>
          <p:cNvSpPr txBox="1"/>
          <p:nvPr/>
        </p:nvSpPr>
        <p:spPr>
          <a:xfrm>
            <a:off x="381000" y="5181600"/>
            <a:ext cx="5992813" cy="641350"/>
          </a:xfrm>
          <a:prstGeom prst="rect">
            <a:avLst/>
          </a:prstGeom>
          <a:noFill/>
          <a:ln w="9525">
            <a:noFill/>
          </a:ln>
        </p:spPr>
        <p:txBody>
          <a:bodyPr>
            <a:spAutoFit/>
          </a:bodyPr>
          <a:p>
            <a:pPr>
              <a:spcBef>
                <a:spcPct val="50000"/>
              </a:spcBef>
            </a:pPr>
            <a:r>
              <a:rPr lang="en-US" altLang="zh-CN" sz="3600" b="1">
                <a:latin typeface="黑体" panose="02010609060101010101" pitchFamily="2" charset="-122"/>
                <a:ea typeface="黑体" panose="02010609060101010101" pitchFamily="2" charset="-122"/>
              </a:rPr>
              <a:t> </a:t>
            </a:r>
            <a:r>
              <a:rPr lang="zh-CN" altLang="en-US" sz="3600" b="1">
                <a:latin typeface="黑体" panose="02010609060101010101" pitchFamily="2" charset="-122"/>
                <a:ea typeface="黑体" panose="02010609060101010101" pitchFamily="2" charset="-122"/>
              </a:rPr>
              <a:t>性质：资产阶级革命政权</a:t>
            </a:r>
            <a:endParaRPr lang="zh-CN" altLang="en-US" sz="2000" b="1">
              <a:latin typeface="黑体" panose="02010609060101010101" pitchFamily="2" charset="-122"/>
              <a:ea typeface="黑体" panose="02010609060101010101" pitchFamily="2" charset="-122"/>
            </a:endParaRPr>
          </a:p>
        </p:txBody>
      </p:sp>
      <p:sp>
        <p:nvSpPr>
          <p:cNvPr id="21513" name="文本框 21512"/>
          <p:cNvSpPr txBox="1"/>
          <p:nvPr/>
        </p:nvSpPr>
        <p:spPr>
          <a:xfrm>
            <a:off x="5257800" y="2667000"/>
            <a:ext cx="3581400" cy="519113"/>
          </a:xfrm>
          <a:prstGeom prst="rect">
            <a:avLst/>
          </a:prstGeom>
          <a:noFill/>
          <a:ln w="9525">
            <a:noFill/>
          </a:ln>
        </p:spPr>
        <p:txBody>
          <a:bodyPr>
            <a:spAutoFit/>
          </a:bodyPr>
          <a:p>
            <a:pPr>
              <a:spcBef>
                <a:spcPct val="50000"/>
              </a:spcBef>
            </a:pPr>
            <a:r>
              <a:rPr lang="en-US" altLang="zh-CN" sz="2800" b="1">
                <a:solidFill>
                  <a:srgbClr val="FFFF66"/>
                </a:solidFill>
                <a:latin typeface="黑体" panose="02010609060101010101" pitchFamily="2" charset="-122"/>
                <a:ea typeface="黑体" panose="02010609060101010101" pitchFamily="2" charset="-122"/>
              </a:rPr>
              <a:t> </a:t>
            </a:r>
            <a:r>
              <a:rPr lang="zh-CN" altLang="en-US" sz="2800" b="1">
                <a:solidFill>
                  <a:srgbClr val="FF0066"/>
                </a:solidFill>
                <a:latin typeface="黑体" panose="02010609060101010101" pitchFamily="2" charset="-122"/>
                <a:ea typeface="黑体" panose="02010609060101010101" pitchFamily="2" charset="-122"/>
              </a:rPr>
              <a:t>汉满蒙回藏五族共和</a:t>
            </a:r>
            <a:endParaRPr lang="zh-CN" altLang="en-US" sz="2800" b="1">
              <a:solidFill>
                <a:srgbClr val="FF0066"/>
              </a:solidFill>
              <a:latin typeface="黑体" panose="02010609060101010101" pitchFamily="2" charset="-122"/>
              <a:ea typeface="黑体" panose="02010609060101010101" pitchFamily="2" charset="-122"/>
            </a:endParaRPr>
          </a:p>
        </p:txBody>
      </p:sp>
      <p:sp>
        <p:nvSpPr>
          <p:cNvPr id="21514" name="文本框 21513"/>
          <p:cNvSpPr txBox="1"/>
          <p:nvPr/>
        </p:nvSpPr>
        <p:spPr>
          <a:xfrm>
            <a:off x="609600" y="5867400"/>
            <a:ext cx="5257800" cy="701675"/>
          </a:xfrm>
          <a:prstGeom prst="rect">
            <a:avLst/>
          </a:prstGeom>
          <a:noFill/>
          <a:ln w="9525">
            <a:noFill/>
          </a:ln>
        </p:spPr>
        <p:txBody>
          <a:bodyPr>
            <a:spAutoFit/>
          </a:bodyPr>
          <a:p>
            <a:pPr>
              <a:spcBef>
                <a:spcPct val="50000"/>
              </a:spcBef>
            </a:pPr>
            <a:r>
              <a:rPr lang="en-US" altLang="zh-CN" sz="4000" b="1">
                <a:effectLst>
                  <a:outerShdw blurRad="38100" dist="38100" dir="2700000">
                    <a:srgbClr val="FFFFFF"/>
                  </a:outerShdw>
                </a:effectLst>
                <a:latin typeface="黑体" panose="02010609060101010101" pitchFamily="2" charset="-122"/>
                <a:ea typeface="黑体" panose="02010609060101010101" pitchFamily="2" charset="-122"/>
              </a:rPr>
              <a:t>2</a:t>
            </a:r>
            <a:r>
              <a:rPr lang="zh-CN" altLang="en-US" sz="4000" b="1">
                <a:effectLst>
                  <a:outerShdw blurRad="38100" dist="38100" dir="2700000">
                    <a:srgbClr val="FFFFFF"/>
                  </a:outerShdw>
                </a:effectLst>
                <a:latin typeface="黑体" panose="02010609060101010101" pitchFamily="2" charset="-122"/>
                <a:ea typeface="黑体" panose="02010609060101010101" pitchFamily="2" charset="-122"/>
              </a:rPr>
              <a:t>、临时约法的颁布</a:t>
            </a:r>
            <a:endParaRPr lang="zh-CN" altLang="en-US" sz="4000" b="1">
              <a:effectLst>
                <a:outerShdw blurRad="38100" dist="38100" dir="2700000">
                  <a:srgbClr val="FFFFFF"/>
                </a:outerShdw>
              </a:effectLst>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grpId="0" nodeType="after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box(in)">
                                      <p:cBhvr>
                                        <p:cTn id="10" dur="500"/>
                                        <p:tgtEl>
                                          <p:spTgt spid="21507"/>
                                        </p:tgtEl>
                                      </p:cBhvr>
                                    </p:animEffect>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21509"/>
                                        </p:tgtEl>
                                        <p:attrNameLst>
                                          <p:attrName>style.visibility</p:attrName>
                                        </p:attrNameLst>
                                      </p:cBhvr>
                                      <p:to>
                                        <p:strVal val="visible"/>
                                      </p:to>
                                    </p:set>
                                    <p:animEffect transition="in" filter="wedge">
                                      <p:cBhvr>
                                        <p:cTn id="14" dur="500"/>
                                        <p:tgtEl>
                                          <p:spTgt spid="2150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513"/>
                                        </p:tgtEl>
                                        <p:attrNameLst>
                                          <p:attrName>style.visibility</p:attrName>
                                        </p:attrNameLst>
                                      </p:cBhvr>
                                      <p:to>
                                        <p:strVal val="visible"/>
                                      </p:to>
                                    </p:set>
                                    <p:animEffect transition="in" filter="blinds(horizontal)">
                                      <p:cBhvr>
                                        <p:cTn id="19" dur="500"/>
                                        <p:tgtEl>
                                          <p:spTgt spid="215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512"/>
                                        </p:tgtEl>
                                        <p:attrNameLst>
                                          <p:attrName>style.visibility</p:attrName>
                                        </p:attrNameLst>
                                      </p:cBhvr>
                                      <p:to>
                                        <p:strVal val="visible"/>
                                      </p:to>
                                    </p:set>
                                    <p:animEffect transition="in" filter="blinds(horizontal)">
                                      <p:cBhvr>
                                        <p:cTn id="24" dur="500"/>
                                        <p:tgtEl>
                                          <p:spTgt spid="215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12" grpId="0"/>
      <p:bldP spid="21513" grpId="0"/>
      <p:bldP spid="215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a:off x="4067175" y="1817688"/>
            <a:ext cx="4824413" cy="5040312"/>
          </a:xfrm>
          <a:prstGeom prst="rect">
            <a:avLst/>
          </a:prstGeom>
          <a:noFill/>
          <a:ln w="9525" cap="flat" cmpd="sng">
            <a:solidFill>
              <a:srgbClr val="0000FF"/>
            </a:solidFill>
            <a:prstDash val="dash"/>
            <a:miter/>
            <a:headEnd type="none" w="med" len="med"/>
            <a:tailEnd type="none" w="med" len="med"/>
          </a:ln>
        </p:spPr>
        <p:txBody>
          <a:bodyPr/>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ea typeface="楷体" panose="02010609060101010101" pitchFamily="1" charset="-122"/>
              </a:rPr>
              <a:t>1912</a:t>
            </a:r>
            <a:r>
              <a:rPr lang="zh-CN" altLang="en-US" sz="2000" b="1">
                <a:ea typeface="楷体" panose="02010609060101010101" pitchFamily="1" charset="-122"/>
              </a:rPr>
              <a:t>年</a:t>
            </a:r>
            <a:r>
              <a:rPr lang="en-US" altLang="zh-CN" sz="2000" b="1">
                <a:ea typeface="楷体" panose="02010609060101010101" pitchFamily="1" charset="-122"/>
              </a:rPr>
              <a:t>《</a:t>
            </a:r>
            <a:r>
              <a:rPr lang="zh-CN" altLang="en-US" sz="2000" b="1">
                <a:ea typeface="楷体" panose="02010609060101010101" pitchFamily="1" charset="-122"/>
              </a:rPr>
              <a:t>中华民国临时约法</a:t>
            </a:r>
            <a:r>
              <a:rPr lang="en-US" altLang="zh-CN" sz="2000" b="1">
                <a:ea typeface="楷体" panose="02010609060101010101" pitchFamily="1" charset="-122"/>
              </a:rPr>
              <a:t>》</a:t>
            </a:r>
            <a:endParaRPr lang="en-US" altLang="zh-CN" sz="2000" b="1">
              <a:ea typeface="楷体" panose="02010609060101010101" pitchFamily="1" charset="-122"/>
            </a:endParaRPr>
          </a:p>
          <a:p>
            <a:pPr marL="0" lvl="0" indent="0">
              <a:buNone/>
            </a:pPr>
            <a:r>
              <a:rPr lang="zh-CN" altLang="en-US" sz="2000" b="1">
                <a:ea typeface="楷体" panose="02010609060101010101" pitchFamily="1" charset="-122"/>
              </a:rPr>
              <a:t>一、“中华民国之主权属于国民全体”；</a:t>
            </a:r>
            <a:endParaRPr lang="zh-CN" altLang="en-US" sz="2000" b="1">
              <a:ea typeface="楷体" panose="02010609060101010101" pitchFamily="1" charset="-122"/>
            </a:endParaRPr>
          </a:p>
          <a:p>
            <a:pPr marL="0" lvl="0" indent="0">
              <a:buNone/>
            </a:pPr>
            <a:r>
              <a:rPr lang="zh-CN" altLang="en-US" sz="2000" b="1">
                <a:ea typeface="楷体" panose="02010609060101010101" pitchFamily="1" charset="-122"/>
              </a:rPr>
              <a:t>二、“中华民国人民一律平等；国民有人身、居住、财产、言论、出版、集会、结社、通信、信仰等自由。</a:t>
            </a:r>
            <a:endParaRPr lang="zh-CN" altLang="en-US" sz="2000" b="1">
              <a:ea typeface="楷体" panose="02010609060101010101" pitchFamily="1" charset="-122"/>
            </a:endParaRPr>
          </a:p>
          <a:p>
            <a:pPr marL="0" lvl="0" indent="0">
              <a:buNone/>
            </a:pPr>
            <a:r>
              <a:rPr lang="zh-CN" altLang="en-US" sz="2000" b="1">
                <a:ea typeface="楷体" panose="02010609060101010101" pitchFamily="1" charset="-122"/>
              </a:rPr>
              <a:t>三、“中华民国之立法权，以参议院行之”；</a:t>
            </a:r>
            <a:endParaRPr lang="zh-CN" altLang="en-US" sz="2000" b="1">
              <a:ea typeface="楷体" panose="02010609060101010101" pitchFamily="1" charset="-122"/>
            </a:endParaRPr>
          </a:p>
          <a:p>
            <a:pPr marL="0" lvl="0" indent="0">
              <a:buNone/>
            </a:pPr>
            <a:r>
              <a:rPr lang="zh-CN" altLang="en-US" sz="2000" b="1">
                <a:ea typeface="楷体" panose="02010609060101010101" pitchFamily="1" charset="-122"/>
              </a:rPr>
              <a:t>四 “临时大总统代表临时政府，总揽政务，公布法律”；</a:t>
            </a:r>
            <a:endParaRPr lang="zh-CN" altLang="en-US" sz="2000" b="1">
              <a:ea typeface="楷体" panose="02010609060101010101" pitchFamily="1" charset="-122"/>
            </a:endParaRPr>
          </a:p>
          <a:p>
            <a:pPr marL="0" lvl="0" indent="0">
              <a:buNone/>
            </a:pPr>
            <a:r>
              <a:rPr lang="zh-CN" altLang="en-US" sz="2000" b="1">
                <a:ea typeface="楷体" panose="02010609060101010101" pitchFamily="1" charset="-122"/>
              </a:rPr>
              <a:t>五 “国务员辅佐临时大总统，负其责任”；“国务员于临时大总统提出法律案、公布法律及发布命令时，须副署之。”；</a:t>
            </a:r>
            <a:endParaRPr lang="zh-CN" altLang="en-US" sz="2000" b="1">
              <a:ea typeface="楷体" panose="02010609060101010101" pitchFamily="1" charset="-122"/>
            </a:endParaRPr>
          </a:p>
          <a:p>
            <a:pPr marL="0" lvl="0" indent="0">
              <a:buNone/>
            </a:pPr>
            <a:r>
              <a:rPr lang="zh-CN" altLang="en-US" sz="2000" b="1">
                <a:ea typeface="楷体" panose="02010609060101010101" pitchFamily="1" charset="-122"/>
              </a:rPr>
              <a:t>六 “法官独立审判，不受上级官厅之干涉。</a:t>
            </a:r>
            <a:endParaRPr lang="zh-CN" altLang="en-US" sz="2000" b="1">
              <a:ea typeface="楷体" panose="02010609060101010101" pitchFamily="1" charset="-122"/>
            </a:endParaRPr>
          </a:p>
        </p:txBody>
      </p:sp>
      <p:sp>
        <p:nvSpPr>
          <p:cNvPr id="23555" name="文本框 23554"/>
          <p:cNvSpPr txBox="1"/>
          <p:nvPr/>
        </p:nvSpPr>
        <p:spPr>
          <a:xfrm>
            <a:off x="5795963" y="2133600"/>
            <a:ext cx="1944687" cy="466725"/>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algn="ctr">
              <a:spcBef>
                <a:spcPct val="50000"/>
              </a:spcBef>
            </a:pPr>
            <a:r>
              <a:rPr lang="zh-CN" altLang="en-US" sz="2400">
                <a:solidFill>
                  <a:srgbClr val="FF0000"/>
                </a:solidFill>
                <a:latin typeface="Arial" panose="020B0604020202020204" pitchFamily="34" charset="0"/>
                <a:ea typeface="黑体" panose="02010609060101010101" pitchFamily="2" charset="-122"/>
              </a:rPr>
              <a:t>主权在民</a:t>
            </a:r>
            <a:endParaRPr lang="zh-CN" altLang="en-US" sz="2400">
              <a:solidFill>
                <a:srgbClr val="FF0000"/>
              </a:solidFill>
              <a:latin typeface="Arial" panose="020B0604020202020204" pitchFamily="34" charset="0"/>
              <a:ea typeface="黑体" panose="02010609060101010101" pitchFamily="2" charset="-122"/>
            </a:endParaRPr>
          </a:p>
        </p:txBody>
      </p:sp>
      <p:sp>
        <p:nvSpPr>
          <p:cNvPr id="23556" name="文本框 23555"/>
          <p:cNvSpPr txBox="1"/>
          <p:nvPr/>
        </p:nvSpPr>
        <p:spPr>
          <a:xfrm>
            <a:off x="5795963" y="2997200"/>
            <a:ext cx="1944687" cy="466725"/>
          </a:xfrm>
          <a:prstGeom prst="rect">
            <a:avLst/>
          </a:prstGeom>
          <a:solidFill>
            <a:schemeClr val="accent1"/>
          </a:solidFill>
          <a:ln w="9525" cap="flat" cmpd="sng">
            <a:solidFill>
              <a:schemeClr val="bg2"/>
            </a:solidFill>
            <a:prstDash val="solid"/>
            <a:miter/>
            <a:headEnd type="none" w="med" len="med"/>
            <a:tailEnd type="none" w="med" len="med"/>
          </a:ln>
        </p:spPr>
        <p:txBody>
          <a:bodyPr>
            <a:spAutoFit/>
          </a:bodyPr>
          <a:p>
            <a:pPr algn="ctr">
              <a:spcBef>
                <a:spcPct val="50000"/>
              </a:spcBef>
            </a:pPr>
            <a:r>
              <a:rPr lang="zh-CN" altLang="en-US" sz="2400">
                <a:solidFill>
                  <a:srgbClr val="FF0000"/>
                </a:solidFill>
                <a:latin typeface="Arial" panose="020B0604020202020204" pitchFamily="34" charset="0"/>
                <a:ea typeface="黑体" panose="02010609060101010101" pitchFamily="2" charset="-122"/>
              </a:rPr>
              <a:t>平等自由</a:t>
            </a:r>
            <a:endParaRPr lang="zh-CN" altLang="en-US" sz="2400">
              <a:solidFill>
                <a:srgbClr val="FF0000"/>
              </a:solidFill>
              <a:latin typeface="Arial" panose="020B0604020202020204" pitchFamily="34" charset="0"/>
              <a:ea typeface="黑体" panose="02010609060101010101" pitchFamily="2" charset="-122"/>
            </a:endParaRPr>
          </a:p>
        </p:txBody>
      </p:sp>
      <p:sp>
        <p:nvSpPr>
          <p:cNvPr id="23557" name="直接连接符 23556"/>
          <p:cNvSpPr/>
          <p:nvPr/>
        </p:nvSpPr>
        <p:spPr>
          <a:xfrm>
            <a:off x="6300788" y="3860800"/>
            <a:ext cx="2087562" cy="0"/>
          </a:xfrm>
          <a:prstGeom prst="line">
            <a:avLst/>
          </a:prstGeom>
          <a:ln w="28575" cap="flat" cmpd="sng">
            <a:solidFill>
              <a:srgbClr val="FF0000"/>
            </a:solidFill>
            <a:prstDash val="solid"/>
            <a:headEnd type="none" w="med" len="med"/>
            <a:tailEnd type="none" w="med" len="med"/>
          </a:ln>
        </p:spPr>
      </p:sp>
      <p:sp>
        <p:nvSpPr>
          <p:cNvPr id="23558" name="直接连接符 23557"/>
          <p:cNvSpPr/>
          <p:nvPr/>
        </p:nvSpPr>
        <p:spPr>
          <a:xfrm>
            <a:off x="4716463" y="4508500"/>
            <a:ext cx="1368425" cy="0"/>
          </a:xfrm>
          <a:prstGeom prst="line">
            <a:avLst/>
          </a:prstGeom>
          <a:ln w="28575" cap="flat" cmpd="sng">
            <a:solidFill>
              <a:srgbClr val="FF0000"/>
            </a:solidFill>
            <a:prstDash val="solid"/>
            <a:headEnd type="none" w="med" len="med"/>
            <a:tailEnd type="none" w="med" len="med"/>
          </a:ln>
        </p:spPr>
      </p:sp>
      <p:sp>
        <p:nvSpPr>
          <p:cNvPr id="23559" name="直接连接符 23558"/>
          <p:cNvSpPr/>
          <p:nvPr/>
        </p:nvSpPr>
        <p:spPr>
          <a:xfrm>
            <a:off x="4859338" y="6237288"/>
            <a:ext cx="1655762" cy="0"/>
          </a:xfrm>
          <a:prstGeom prst="line">
            <a:avLst/>
          </a:prstGeom>
          <a:ln w="28575" cap="flat" cmpd="sng">
            <a:solidFill>
              <a:srgbClr val="FF0000"/>
            </a:solidFill>
            <a:prstDash val="solid"/>
            <a:headEnd type="none" w="med" len="med"/>
            <a:tailEnd type="none" w="med" len="med"/>
          </a:ln>
        </p:spPr>
      </p:sp>
      <p:sp>
        <p:nvSpPr>
          <p:cNvPr id="23560" name="直接连接符 23559"/>
          <p:cNvSpPr/>
          <p:nvPr/>
        </p:nvSpPr>
        <p:spPr>
          <a:xfrm>
            <a:off x="7812088" y="4508500"/>
            <a:ext cx="863600" cy="0"/>
          </a:xfrm>
          <a:prstGeom prst="line">
            <a:avLst/>
          </a:prstGeom>
          <a:ln w="28575" cap="flat" cmpd="sng">
            <a:solidFill>
              <a:srgbClr val="FF0000"/>
            </a:solidFill>
            <a:prstDash val="solid"/>
            <a:headEnd type="none" w="med" len="med"/>
            <a:tailEnd type="none" w="med" len="med"/>
          </a:ln>
        </p:spPr>
      </p:sp>
      <p:sp>
        <p:nvSpPr>
          <p:cNvPr id="23561" name="直接连接符 23560"/>
          <p:cNvSpPr/>
          <p:nvPr/>
        </p:nvSpPr>
        <p:spPr>
          <a:xfrm>
            <a:off x="4140200" y="4868863"/>
            <a:ext cx="360363" cy="0"/>
          </a:xfrm>
          <a:prstGeom prst="line">
            <a:avLst/>
          </a:prstGeom>
          <a:ln w="28575" cap="flat" cmpd="sng">
            <a:solidFill>
              <a:srgbClr val="FF0000"/>
            </a:solidFill>
            <a:prstDash val="solid"/>
            <a:headEnd type="none" w="med" len="med"/>
            <a:tailEnd type="none" w="med" len="med"/>
          </a:ln>
        </p:spPr>
      </p:sp>
      <p:sp>
        <p:nvSpPr>
          <p:cNvPr id="23562" name="文本框 23561"/>
          <p:cNvSpPr txBox="1"/>
          <p:nvPr/>
        </p:nvSpPr>
        <p:spPr>
          <a:xfrm>
            <a:off x="5795963" y="4149725"/>
            <a:ext cx="1944687" cy="466725"/>
          </a:xfrm>
          <a:prstGeom prst="rect">
            <a:avLst/>
          </a:prstGeom>
          <a:solidFill>
            <a:schemeClr val="accent1"/>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a:solidFill>
                  <a:srgbClr val="FF0000"/>
                </a:solidFill>
                <a:latin typeface="Arial" panose="020B0604020202020204" pitchFamily="34" charset="0"/>
                <a:ea typeface="黑体" panose="02010609060101010101" pitchFamily="2" charset="-122"/>
              </a:rPr>
              <a:t>三权分立</a:t>
            </a:r>
            <a:endParaRPr lang="zh-CN" altLang="en-US" sz="2400">
              <a:solidFill>
                <a:srgbClr val="FF0000"/>
              </a:solidFill>
              <a:latin typeface="Arial" panose="020B0604020202020204" pitchFamily="34" charset="0"/>
              <a:ea typeface="黑体" panose="02010609060101010101" pitchFamily="2" charset="-122"/>
            </a:endParaRPr>
          </a:p>
        </p:txBody>
      </p:sp>
      <p:sp>
        <p:nvSpPr>
          <p:cNvPr id="23563" name="文本框 23562"/>
          <p:cNvSpPr txBox="1"/>
          <p:nvPr/>
        </p:nvSpPr>
        <p:spPr>
          <a:xfrm>
            <a:off x="5867400" y="5193665"/>
            <a:ext cx="1944688" cy="460375"/>
          </a:xfrm>
          <a:prstGeom prst="rect">
            <a:avLst/>
          </a:prstGeom>
          <a:solidFill>
            <a:schemeClr val="accent1"/>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a:solidFill>
                  <a:srgbClr val="FF0000"/>
                </a:solidFill>
                <a:latin typeface="Arial" panose="020B0604020202020204" pitchFamily="34" charset="0"/>
                <a:ea typeface="黑体" panose="02010609060101010101" pitchFamily="2" charset="-122"/>
              </a:rPr>
              <a:t>责任内阁制？</a:t>
            </a:r>
            <a:endParaRPr lang="zh-CN" altLang="en-US" sz="2400">
              <a:solidFill>
                <a:srgbClr val="FF0000"/>
              </a:solidFill>
              <a:latin typeface="Arial" panose="020B0604020202020204" pitchFamily="34" charset="0"/>
              <a:ea typeface="黑体" panose="02010609060101010101" pitchFamily="2" charset="-122"/>
            </a:endParaRPr>
          </a:p>
        </p:txBody>
      </p:sp>
      <p:sp>
        <p:nvSpPr>
          <p:cNvPr id="23564" name="矩形标注 23563"/>
          <p:cNvSpPr/>
          <p:nvPr/>
        </p:nvSpPr>
        <p:spPr>
          <a:xfrm>
            <a:off x="609600" y="1828800"/>
            <a:ext cx="3657600" cy="990600"/>
          </a:xfrm>
          <a:prstGeom prst="wedgeRectCallout">
            <a:avLst>
              <a:gd name="adj1" fmla="val 113583"/>
              <a:gd name="adj2" fmla="val 13139"/>
            </a:avLst>
          </a:prstGeom>
          <a:solidFill>
            <a:srgbClr val="FFCCCC"/>
          </a:solidFill>
          <a:ln w="9525" cap="flat" cmpd="sng">
            <a:solidFill>
              <a:schemeClr val="hlink"/>
            </a:solidFill>
            <a:prstDash val="solid"/>
            <a:miter/>
            <a:headEnd type="none" w="med" len="med"/>
            <a:tailEnd type="none" w="med" len="med"/>
          </a:ln>
        </p:spPr>
        <p:txBody>
          <a:bodyPr/>
          <a:p>
            <a:pPr algn="ctr"/>
            <a:r>
              <a:rPr lang="zh-CN" altLang="en-US" sz="3200">
                <a:latin typeface="Arial" panose="020B0604020202020204" pitchFamily="34" charset="0"/>
                <a:ea typeface="华文新魏" pitchFamily="2" charset="-122"/>
              </a:rPr>
              <a:t>否定了封建君主专制制度</a:t>
            </a:r>
            <a:endParaRPr lang="zh-CN" altLang="en-US" sz="3200">
              <a:latin typeface="Arial" panose="020B0604020202020204" pitchFamily="34" charset="0"/>
              <a:ea typeface="华文新魏" pitchFamily="2" charset="-122"/>
            </a:endParaRPr>
          </a:p>
        </p:txBody>
      </p:sp>
      <p:sp>
        <p:nvSpPr>
          <p:cNvPr id="23565" name="矩形标注 23564"/>
          <p:cNvSpPr/>
          <p:nvPr/>
        </p:nvSpPr>
        <p:spPr>
          <a:xfrm>
            <a:off x="152400" y="3429000"/>
            <a:ext cx="3657600" cy="990600"/>
          </a:xfrm>
          <a:prstGeom prst="wedgeRectCallout">
            <a:avLst>
              <a:gd name="adj1" fmla="val 115755"/>
              <a:gd name="adj2" fmla="val -70514"/>
            </a:avLst>
          </a:prstGeom>
          <a:solidFill>
            <a:srgbClr val="FFCCCC"/>
          </a:solidFill>
          <a:ln w="9525" cap="flat" cmpd="sng">
            <a:solidFill>
              <a:schemeClr val="hlink"/>
            </a:solidFill>
            <a:prstDash val="solid"/>
            <a:miter/>
            <a:headEnd type="none" w="med" len="med"/>
            <a:tailEnd type="none" w="med" len="med"/>
          </a:ln>
        </p:spPr>
        <p:txBody>
          <a:bodyPr/>
          <a:p>
            <a:pPr algn="ctr"/>
            <a:r>
              <a:rPr lang="zh-CN" altLang="en-US" sz="3200">
                <a:latin typeface="Arial" panose="020B0604020202020204" pitchFamily="34" charset="0"/>
                <a:ea typeface="华文新魏" pitchFamily="2" charset="-122"/>
              </a:rPr>
              <a:t>否定了封建等级制度制度</a:t>
            </a:r>
            <a:endParaRPr lang="zh-CN" altLang="en-US" sz="3200">
              <a:latin typeface="Arial" panose="020B0604020202020204" pitchFamily="34" charset="0"/>
              <a:ea typeface="华文新魏" pitchFamily="2" charset="-122"/>
            </a:endParaRPr>
          </a:p>
        </p:txBody>
      </p:sp>
      <p:sp>
        <p:nvSpPr>
          <p:cNvPr id="23566" name="直接连接符 23565"/>
          <p:cNvSpPr/>
          <p:nvPr/>
        </p:nvSpPr>
        <p:spPr>
          <a:xfrm flipH="1" flipV="1">
            <a:off x="4267200" y="2743200"/>
            <a:ext cx="1524000" cy="1524000"/>
          </a:xfrm>
          <a:prstGeom prst="line">
            <a:avLst/>
          </a:prstGeom>
          <a:ln w="38100" cap="flat" cmpd="sng">
            <a:solidFill>
              <a:srgbClr val="FF0000"/>
            </a:solidFill>
            <a:prstDash val="solid"/>
            <a:headEnd type="none" w="med" len="med"/>
            <a:tailEnd type="triangle" w="med" len="med"/>
          </a:ln>
        </p:spPr>
      </p:sp>
      <p:sp>
        <p:nvSpPr>
          <p:cNvPr id="23567" name="直接连接符 23566"/>
          <p:cNvSpPr/>
          <p:nvPr/>
        </p:nvSpPr>
        <p:spPr>
          <a:xfrm>
            <a:off x="5292725" y="2565400"/>
            <a:ext cx="2808288" cy="0"/>
          </a:xfrm>
          <a:prstGeom prst="line">
            <a:avLst/>
          </a:prstGeom>
          <a:ln w="28575" cap="flat" cmpd="sng">
            <a:solidFill>
              <a:srgbClr val="FF00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amond(in)">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5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diamond(in)">
                                      <p:cBhvr>
                                        <p:cTn id="17" dur="500"/>
                                        <p:tgtEl>
                                          <p:spTgt spid="2356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3563"/>
                                        </p:tgtEl>
                                        <p:attrNameLst>
                                          <p:attrName>style.visibility</p:attrName>
                                        </p:attrNameLst>
                                      </p:cBhvr>
                                      <p:to>
                                        <p:strVal val="visible"/>
                                      </p:to>
                                    </p:set>
                                    <p:animEffect transition="in" filter="diamond(in)">
                                      <p:cBhvr>
                                        <p:cTn id="22" dur="500"/>
                                        <p:tgtEl>
                                          <p:spTgt spid="235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64"/>
                                        </p:tgtEl>
                                        <p:attrNameLst>
                                          <p:attrName>style.visibility</p:attrName>
                                        </p:attrNameLst>
                                      </p:cBhvr>
                                      <p:to>
                                        <p:strVal val="visible"/>
                                      </p:to>
                                    </p:set>
                                    <p:animEffect transition="in" filter="wipe(down)">
                                      <p:cBhvr>
                                        <p:cTn id="27" dur="500"/>
                                        <p:tgtEl>
                                          <p:spTgt spid="23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565"/>
                                        </p:tgtEl>
                                        <p:attrNameLst>
                                          <p:attrName>style.visibility</p:attrName>
                                        </p:attrNameLst>
                                      </p:cBhvr>
                                      <p:to>
                                        <p:strVal val="visible"/>
                                      </p:to>
                                    </p:set>
                                    <p:animEffect transition="in" filter="wipe(down)">
                                      <p:cBhvr>
                                        <p:cTn id="32" dur="500"/>
                                        <p:tgtEl>
                                          <p:spTgt spid="235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566"/>
                                        </p:tgtEl>
                                        <p:attrNameLst>
                                          <p:attrName>style.visibility</p:attrName>
                                        </p:attrNameLst>
                                      </p:cBhvr>
                                      <p:to>
                                        <p:strVal val="visible"/>
                                      </p:to>
                                    </p:set>
                                    <p:animEffect transition="in" filter="wipe(down)">
                                      <p:cBhvr>
                                        <p:cTn id="37" dur="500"/>
                                        <p:tgtEl>
                                          <p:spTgt spid="235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3564"/>
                                        </p:tgtEl>
                                      </p:cBhvr>
                                    </p:animEffect>
                                    <p:set>
                                      <p:cBhvr>
                                        <p:cTn id="42" dur="1" fill="hold">
                                          <p:stCondLst>
                                            <p:cond delay="499"/>
                                          </p:stCondLst>
                                        </p:cTn>
                                        <p:tgtEl>
                                          <p:spTgt spid="235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3566"/>
                                        </p:tgtEl>
                                      </p:cBhvr>
                                    </p:animEffect>
                                    <p:set>
                                      <p:cBhvr>
                                        <p:cTn id="47" dur="1" fill="hold">
                                          <p:stCondLst>
                                            <p:cond delay="499"/>
                                          </p:stCondLst>
                                        </p:cTn>
                                        <p:tgtEl>
                                          <p:spTgt spid="2356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3565"/>
                                        </p:tgtEl>
                                      </p:cBhvr>
                                    </p:animEffect>
                                    <p:set>
                                      <p:cBhvr>
                                        <p:cTn id="52" dur="1" fill="hold">
                                          <p:stCondLst>
                                            <p:cond delay="499"/>
                                          </p:stCondLst>
                                        </p:cTn>
                                        <p:tgtEl>
                                          <p:spTgt spid="23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62" grpId="0" animBg="1"/>
      <p:bldP spid="23563" grpId="0" bldLvl="0" animBg="1"/>
      <p:bldP spid="23564" grpId="0" animBg="1"/>
      <p:bldP spid="23564" grpId="1" animBg="1"/>
      <p:bldP spid="23565" grpId="0" animBg="1"/>
      <p:bldP spid="2356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30" name="表格 22529"/>
          <p:cNvGraphicFramePr/>
          <p:nvPr/>
        </p:nvGraphicFramePr>
        <p:xfrm>
          <a:off x="224155" y="390525"/>
          <a:ext cx="9174480" cy="5425440"/>
        </p:xfrm>
        <a:graphic>
          <a:graphicData uri="http://schemas.openxmlformats.org/drawingml/2006/table">
            <a:tbl>
              <a:tblPr/>
              <a:tblGrid>
                <a:gridCol w="4587240"/>
                <a:gridCol w="4587240"/>
              </a:tblGrid>
              <a:tr h="63119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None/>
                      </a:pPr>
                      <a:r>
                        <a:rPr lang="en-US" altLang="zh-CN" sz="3200" b="1">
                          <a:solidFill>
                            <a:srgbClr val="FF0066"/>
                          </a:solidFill>
                          <a:effectLst/>
                          <a:latin typeface="黑体" panose="02010609060101010101" pitchFamily="2" charset="-122"/>
                          <a:ea typeface="黑体" panose="02010609060101010101" pitchFamily="2" charset="-122"/>
                        </a:rPr>
                        <a:t>《</a:t>
                      </a:r>
                      <a:r>
                        <a:rPr lang="zh-CN" altLang="en-US" sz="3200" b="1">
                          <a:solidFill>
                            <a:srgbClr val="FF0066"/>
                          </a:solidFill>
                          <a:effectLst/>
                          <a:latin typeface="黑体" panose="02010609060101010101" pitchFamily="2" charset="-122"/>
                          <a:ea typeface="黑体" panose="02010609060101010101" pitchFamily="2" charset="-122"/>
                        </a:rPr>
                        <a:t>中华民国临时约法</a:t>
                      </a:r>
                      <a:r>
                        <a:rPr lang="en-US" altLang="zh-CN" sz="3200" b="1">
                          <a:solidFill>
                            <a:srgbClr val="FF0066"/>
                          </a:solidFill>
                          <a:effectLst/>
                          <a:latin typeface="黑体" panose="02010609060101010101" pitchFamily="2" charset="-122"/>
                          <a:ea typeface="黑体" panose="02010609060101010101" pitchFamily="2" charset="-122"/>
                        </a:rPr>
                        <a:t>》</a:t>
                      </a:r>
                      <a:endParaRPr lang="zh-CN" altLang="en-US" sz="3200">
                        <a:solidFill>
                          <a:srgbClr val="FF0066"/>
                        </a:solidFill>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None/>
                      </a:pPr>
                      <a:r>
                        <a:rPr lang="zh-CN" altLang="en-US" sz="3200" b="1">
                          <a:solidFill>
                            <a:srgbClr val="FF0066"/>
                          </a:solidFill>
                          <a:effectLst/>
                          <a:latin typeface="黑体" panose="02010609060101010101" pitchFamily="2" charset="-122"/>
                          <a:ea typeface="黑体" panose="02010609060101010101" pitchFamily="2" charset="-122"/>
                        </a:rPr>
                        <a:t>封建社会法律规定</a:t>
                      </a:r>
                      <a:endParaRPr lang="zh-CN" altLang="en-US" sz="3200" b="1">
                        <a:solidFill>
                          <a:srgbClr val="FF0066"/>
                        </a:solidFill>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r>
              <a:tr h="116649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en-US" altLang="zh-CN" sz="3200" b="1">
                          <a:effectLst/>
                          <a:latin typeface="黑体" panose="02010609060101010101" pitchFamily="2" charset="-122"/>
                          <a:ea typeface="黑体" panose="02010609060101010101" pitchFamily="2" charset="-122"/>
                        </a:rPr>
                        <a:t>   ①</a:t>
                      </a:r>
                      <a:r>
                        <a:rPr lang="zh-CN" altLang="en-US" sz="3200" b="1">
                          <a:effectLst/>
                          <a:latin typeface="黑体" panose="02010609060101010101" pitchFamily="2" charset="-122"/>
                          <a:ea typeface="黑体" panose="02010609060101010101" pitchFamily="2" charset="-122"/>
                        </a:rPr>
                        <a:t>中华民国主权属于国民全体</a:t>
                      </a:r>
                      <a:endParaRPr lang="zh-CN" altLang="en-US" sz="3200">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zh-CN" altLang="en-US" sz="3200" b="1">
                          <a:effectLst/>
                          <a:latin typeface="黑体" panose="02010609060101010101" pitchFamily="2" charset="-122"/>
                          <a:ea typeface="黑体" panose="02010609060101010101" pitchFamily="2" charset="-122"/>
                        </a:rPr>
                        <a:t>普天之下</a:t>
                      </a:r>
                      <a:r>
                        <a:rPr lang="en-US" altLang="zh-CN" sz="3200" b="1">
                          <a:effectLst/>
                          <a:latin typeface="黑体" panose="02010609060101010101" pitchFamily="2" charset="-122"/>
                          <a:ea typeface="黑体" panose="02010609060101010101" pitchFamily="2" charset="-122"/>
                        </a:rPr>
                        <a:t>,</a:t>
                      </a:r>
                      <a:r>
                        <a:rPr lang="zh-CN" altLang="en-US" sz="3200" b="1">
                          <a:effectLst/>
                          <a:latin typeface="黑体" panose="02010609060101010101" pitchFamily="2" charset="-122"/>
                          <a:ea typeface="黑体" panose="02010609060101010101" pitchFamily="2" charset="-122"/>
                        </a:rPr>
                        <a:t>莫非王土；率土之滨</a:t>
                      </a:r>
                      <a:r>
                        <a:rPr lang="en-US" altLang="zh-CN" sz="3200" b="1">
                          <a:effectLst/>
                          <a:latin typeface="黑体" panose="02010609060101010101" pitchFamily="2" charset="-122"/>
                          <a:ea typeface="黑体" panose="02010609060101010101" pitchFamily="2" charset="-122"/>
                        </a:rPr>
                        <a:t>,</a:t>
                      </a:r>
                      <a:r>
                        <a:rPr lang="zh-CN" altLang="en-US" sz="3200" b="1">
                          <a:effectLst/>
                          <a:latin typeface="黑体" panose="02010609060101010101" pitchFamily="2" charset="-122"/>
                          <a:ea typeface="黑体" panose="02010609060101010101" pitchFamily="2" charset="-122"/>
                        </a:rPr>
                        <a:t>莫非王臣 </a:t>
                      </a:r>
                      <a:endParaRPr lang="zh-CN" altLang="en-US" sz="3200">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r>
              <a:tr h="207073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en-US" altLang="zh-CN" sz="3200" b="1">
                          <a:effectLst/>
                          <a:latin typeface="黑体" panose="02010609060101010101" pitchFamily="2" charset="-122"/>
                          <a:ea typeface="黑体" panose="02010609060101010101" pitchFamily="2" charset="-122"/>
                        </a:rPr>
                        <a:t>   </a:t>
                      </a:r>
                      <a:r>
                        <a:rPr lang="en-US" altLang="zh-CN" sz="2800" b="1">
                          <a:effectLst/>
                          <a:latin typeface="黑体" panose="02010609060101010101" pitchFamily="2" charset="-122"/>
                          <a:ea typeface="黑体" panose="02010609060101010101" pitchFamily="2" charset="-122"/>
                        </a:rPr>
                        <a:t>②</a:t>
                      </a:r>
                      <a:r>
                        <a:rPr lang="zh-CN" altLang="en-US" sz="2800" b="1">
                          <a:effectLst/>
                          <a:latin typeface="黑体" panose="02010609060101010101" pitchFamily="2" charset="-122"/>
                          <a:ea typeface="黑体" panose="02010609060101010101" pitchFamily="2" charset="-122"/>
                        </a:rPr>
                        <a:t>国内各民族一律平等，国民有人身、居住、宗教信仰等项自由，有选举被选举等项权利</a:t>
                      </a:r>
                      <a:endParaRPr lang="zh-CN" altLang="en-US" sz="2800">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en-US" altLang="zh-CN" sz="3200" b="1">
                          <a:effectLst/>
                          <a:latin typeface="黑体" panose="02010609060101010101" pitchFamily="2" charset="-122"/>
                          <a:ea typeface="黑体" panose="02010609060101010101" pitchFamily="2" charset="-122"/>
                        </a:rPr>
                        <a:t>“</a:t>
                      </a:r>
                      <a:r>
                        <a:rPr lang="zh-CN" altLang="en-US" sz="2800" b="1">
                          <a:effectLst/>
                          <a:latin typeface="黑体" panose="02010609060101010101" pitchFamily="2" charset="-122"/>
                          <a:ea typeface="黑体" panose="02010609060101010101" pitchFamily="2" charset="-122"/>
                        </a:rPr>
                        <a:t>君为臣纲，父为子纲，夫为妻纲” </a:t>
                      </a:r>
                      <a:endParaRPr lang="zh-CN" altLang="en-US" sz="2800" b="1">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r>
              <a:tr h="116078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en-US" altLang="zh-CN" sz="3200" b="1">
                          <a:effectLst/>
                          <a:latin typeface="黑体" panose="02010609060101010101" pitchFamily="2" charset="-122"/>
                          <a:ea typeface="黑体" panose="02010609060101010101" pitchFamily="2" charset="-122"/>
                        </a:rPr>
                        <a:t>   ③</a:t>
                      </a:r>
                      <a:r>
                        <a:rPr lang="zh-CN" altLang="en-US" sz="3200" b="1">
                          <a:effectLst/>
                          <a:latin typeface="黑体" panose="02010609060101010101" pitchFamily="2" charset="-122"/>
                          <a:ea typeface="黑体" panose="02010609060101010101" pitchFamily="2" charset="-122"/>
                        </a:rPr>
                        <a:t>三权分立、责任内阁制（？直接目的：针对袁，限制其权力；根本：维护共和制）</a:t>
                      </a:r>
                      <a:endParaRPr lang="zh-CN" altLang="en-US" sz="3200">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zh-CN" altLang="en-US" sz="3200" b="1">
                          <a:effectLst/>
                          <a:latin typeface="黑体" panose="02010609060101010101" pitchFamily="2" charset="-122"/>
                          <a:ea typeface="黑体" panose="02010609060101010101" pitchFamily="2" charset="-122"/>
                        </a:rPr>
                        <a:t>皇帝独尊、皇权至上</a:t>
                      </a:r>
                      <a:endParaRPr lang="zh-CN" altLang="en-US" sz="3200">
                        <a:effectLst/>
                        <a:latin typeface="黑体" panose="02010609060101010101" pitchFamily="2" charset="-122"/>
                        <a:ea typeface="黑体" panose="02010609060101010101" pitchFamily="2" charset="-122"/>
                      </a:endParaRPr>
                    </a:p>
                  </a:txBody>
                  <a:tcPr marL="90170" marR="90170" marT="46990" marB="46990" vert="horz" anchor="ctr" anchorCtr="1">
                    <a:lnL w="19050" cap="flat" cmpd="sng">
                      <a:solidFill>
                        <a:schemeClr val="tx1"/>
                      </a:solidFill>
                      <a:prstDash val="sysDashDot"/>
                      <a:headEnd type="none" w="med" len="med"/>
                      <a:tailEnd type="none" w="med" len="med"/>
                    </a:lnL>
                    <a:lnR w="19050" cap="flat" cmpd="sng">
                      <a:solidFill>
                        <a:schemeClr val="tx1"/>
                      </a:solidFill>
                      <a:prstDash val="sysDashDot"/>
                      <a:headEnd type="none" w="med" len="med"/>
                      <a:tailEnd type="none" w="med" len="med"/>
                    </a:lnR>
                    <a:lnT w="19050" cap="flat" cmpd="sng">
                      <a:solidFill>
                        <a:schemeClr val="tx1"/>
                      </a:solidFill>
                      <a:prstDash val="sysDashDot"/>
                      <a:headEnd type="none" w="med" len="med"/>
                      <a:tailEnd type="none" w="med" len="med"/>
                    </a:lnT>
                    <a:lnB w="19050" cap="flat" cmpd="sng">
                      <a:solidFill>
                        <a:schemeClr val="tx1"/>
                      </a:solidFill>
                      <a:prstDash val="sysDashDot"/>
                      <a:headEnd type="none" w="med" len="med"/>
                      <a:tailEnd type="none" w="med" len="med"/>
                    </a:lnB>
                    <a:lnTlToBr>
                      <a:noFill/>
                    </a:lnTlToBr>
                    <a:lnBlToTr>
                      <a:noFill/>
                    </a:lnBlToTr>
                    <a:solidFill>
                      <a:srgbClr val="FFFF00">
                        <a:alpha val="50000"/>
                      </a:srgbClr>
                    </a:solidFill>
                  </a:tcPr>
                </a:tc>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7810" y="884555"/>
            <a:ext cx="8677910" cy="4092575"/>
          </a:xfrm>
          <a:prstGeom prst="rect">
            <a:avLst/>
          </a:prstGeom>
          <a:noFill/>
        </p:spPr>
        <p:txBody>
          <a:bodyPr wrap="square" rtlCol="0">
            <a:spAutoFit/>
          </a:bodyPr>
          <a:p>
            <a:r>
              <a:rPr lang="zh-CN" altLang="en-US" sz="3600" b="1">
                <a:solidFill>
                  <a:schemeClr val="tx1">
                    <a:lumMod val="85000"/>
                    <a:lumOff val="15000"/>
                  </a:schemeClr>
                </a:solidFill>
              </a:rPr>
              <a:t>《</a:t>
            </a:r>
            <a:r>
              <a:rPr lang="zh-CN" altLang="en-US" sz="3200" b="1">
                <a:solidFill>
                  <a:schemeClr val="tx1">
                    <a:lumMod val="85000"/>
                    <a:lumOff val="15000"/>
                  </a:schemeClr>
                </a:solidFill>
              </a:rPr>
              <a:t>临时约法》颁布的历史意义：</a:t>
            </a:r>
            <a:endParaRPr lang="zh-CN" altLang="en-US" sz="3200" b="1">
              <a:solidFill>
                <a:schemeClr val="tx1">
                  <a:lumMod val="85000"/>
                  <a:lumOff val="15000"/>
                </a:schemeClr>
              </a:solidFill>
            </a:endParaRPr>
          </a:p>
          <a:p>
            <a:r>
              <a:rPr lang="zh-CN" altLang="en-US" sz="3200" b="1">
                <a:solidFill>
                  <a:schemeClr val="tx1">
                    <a:lumMod val="85000"/>
                    <a:lumOff val="15000"/>
                  </a:schemeClr>
                </a:solidFill>
              </a:rPr>
              <a:t>进步性：</a:t>
            </a:r>
            <a:endParaRPr lang="zh-CN" altLang="en-US" sz="3200" b="1">
              <a:solidFill>
                <a:schemeClr val="tx1">
                  <a:lumMod val="85000"/>
                  <a:lumOff val="15000"/>
                </a:schemeClr>
              </a:solidFill>
            </a:endParaRPr>
          </a:p>
          <a:p>
            <a:r>
              <a:rPr lang="zh-CN" altLang="en-US" sz="3200" b="1">
                <a:solidFill>
                  <a:schemeClr val="tx1">
                    <a:lumMod val="85000"/>
                    <a:lumOff val="15000"/>
                  </a:schemeClr>
                </a:solidFill>
              </a:rPr>
              <a:t>局限性：</a:t>
            </a:r>
            <a:r>
              <a:rPr lang="en-US" altLang="zh-CN" sz="3200" b="1">
                <a:solidFill>
                  <a:schemeClr val="tx1">
                    <a:lumMod val="85000"/>
                    <a:lumOff val="15000"/>
                  </a:schemeClr>
                </a:solidFill>
              </a:rPr>
              <a:t>1</a:t>
            </a:r>
            <a:r>
              <a:rPr lang="zh-CN" altLang="en-US" sz="3200" b="1">
                <a:solidFill>
                  <a:schemeClr val="tx1">
                    <a:lumMod val="85000"/>
                    <a:lumOff val="15000"/>
                  </a:schemeClr>
                </a:solidFill>
              </a:rPr>
              <a:t>、没有具体规定人民的权利得以实现的保障，</a:t>
            </a:r>
            <a:r>
              <a:rPr lang="en-US" altLang="zh-CN" sz="3200" b="1">
                <a:solidFill>
                  <a:schemeClr val="tx1">
                    <a:lumMod val="85000"/>
                    <a:lumOff val="15000"/>
                  </a:schemeClr>
                </a:solidFill>
              </a:rPr>
              <a:t>2</a:t>
            </a:r>
            <a:r>
              <a:rPr lang="zh-CN" altLang="en-US" sz="3200" b="1">
                <a:solidFill>
                  <a:schemeClr val="tx1">
                    <a:lumMod val="85000"/>
                    <a:lumOff val="15000"/>
                  </a:schemeClr>
                </a:solidFill>
              </a:rPr>
              <a:t>、没有规定反帝反封建的民主革命纲领，</a:t>
            </a:r>
            <a:r>
              <a:rPr lang="en-US" altLang="zh-CN" sz="3200" b="1">
                <a:solidFill>
                  <a:schemeClr val="tx1">
                    <a:lumMod val="85000"/>
                    <a:lumOff val="15000"/>
                  </a:schemeClr>
                </a:solidFill>
              </a:rPr>
              <a:t>3</a:t>
            </a:r>
            <a:r>
              <a:rPr lang="zh-CN" altLang="en-US" sz="3200" b="1">
                <a:solidFill>
                  <a:schemeClr val="tx1">
                    <a:lumMod val="85000"/>
                    <a:lumOff val="15000"/>
                  </a:schemeClr>
                </a:solidFill>
              </a:rPr>
              <a:t>、没有规定解决农民的土地问题</a:t>
            </a:r>
            <a:r>
              <a:rPr lang="en-US" altLang="zh-CN" sz="3200" b="1">
                <a:solidFill>
                  <a:schemeClr val="tx1">
                    <a:lumMod val="85000"/>
                    <a:lumOff val="15000"/>
                  </a:schemeClr>
                </a:solidFill>
              </a:rPr>
              <a:t>--------</a:t>
            </a:r>
            <a:r>
              <a:rPr lang="zh-CN" altLang="en-US" sz="3200" b="1">
                <a:solidFill>
                  <a:schemeClr val="tx1">
                    <a:lumMod val="85000"/>
                    <a:lumOff val="15000"/>
                  </a:schemeClr>
                </a:solidFill>
              </a:rPr>
              <a:t>由于资产阶级革命派的软弱性和妥协性，企图以一纸空文限制袁世凯的权力，目的很难到达</a:t>
            </a:r>
            <a:endParaRPr lang="zh-CN" altLang="en-US" sz="3200" b="1">
              <a:solidFill>
                <a:schemeClr val="tx1">
                  <a:lumMod val="85000"/>
                  <a:lumOff val="15000"/>
                </a:schemeClr>
              </a:solidFill>
            </a:endParaRPr>
          </a:p>
          <a:p>
            <a:endParaRPr lang="zh-CN" altLang="en-US" sz="3200" b="1">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xfrm>
            <a:off x="0" y="908050"/>
            <a:ext cx="8229600" cy="796925"/>
          </a:xfrm>
        </p:spPr>
        <p:txBody>
          <a:bodyPr anchor="ctr"/>
          <a:p>
            <a:pPr algn="l"/>
            <a:r>
              <a:rPr lang="zh-CN" altLang="en-US" sz="3600" b="1">
                <a:solidFill>
                  <a:srgbClr val="CC3300"/>
                </a:solidFill>
              </a:rPr>
              <a:t>（三）革命结局</a:t>
            </a:r>
            <a:r>
              <a:rPr lang="en-US" altLang="zh-CN" sz="3600" b="1">
                <a:solidFill>
                  <a:srgbClr val="CC3300"/>
                </a:solidFill>
              </a:rPr>
              <a:t>---</a:t>
            </a:r>
            <a:r>
              <a:rPr lang="zh-CN" altLang="en-US" sz="3600" b="1">
                <a:solidFill>
                  <a:srgbClr val="CC3300"/>
                </a:solidFill>
              </a:rPr>
              <a:t>北京篇</a:t>
            </a:r>
            <a:endParaRPr lang="zh-CN" altLang="en-US" sz="3600" b="1">
              <a:solidFill>
                <a:srgbClr val="CC3300"/>
              </a:solidFill>
            </a:endParaRPr>
          </a:p>
        </p:txBody>
      </p:sp>
      <p:pic>
        <p:nvPicPr>
          <p:cNvPr id="25603" name="文本占位符 25602" descr="未命名"/>
          <p:cNvPicPr>
            <a:picLocks noChangeAspect="1"/>
          </p:cNvPicPr>
          <p:nvPr>
            <p:ph type="body" idx="1"/>
          </p:nvPr>
        </p:nvPicPr>
        <p:blipFill>
          <a:blip r:embed="rId1"/>
          <a:stretch>
            <a:fillRect/>
          </a:stretch>
        </p:blipFill>
        <p:spPr>
          <a:xfrm>
            <a:off x="0" y="2178050"/>
            <a:ext cx="9144000" cy="4679950"/>
          </a:xfrm>
        </p:spPr>
      </p:pic>
      <p:sp>
        <p:nvSpPr>
          <p:cNvPr id="25604" name="文本框 25603"/>
          <p:cNvSpPr txBox="1"/>
          <p:nvPr/>
        </p:nvSpPr>
        <p:spPr>
          <a:xfrm>
            <a:off x="0" y="1557338"/>
            <a:ext cx="8915400" cy="579437"/>
          </a:xfrm>
          <a:prstGeom prst="rect">
            <a:avLst/>
          </a:prstGeom>
          <a:noFill/>
          <a:ln w="9525">
            <a:noFill/>
          </a:ln>
        </p:spPr>
        <p:txBody>
          <a:bodyPr>
            <a:spAutoFit/>
          </a:bodyPr>
          <a:p>
            <a:pPr>
              <a:spcBef>
                <a:spcPct val="50000"/>
              </a:spcBef>
            </a:pPr>
            <a:r>
              <a:rPr lang="zh-CN" altLang="en-US" sz="3200" b="1">
                <a:latin typeface="Arial" panose="020B0604020202020204" pitchFamily="34" charset="0"/>
                <a:ea typeface="黑体" panose="02010609060101010101" pitchFamily="2" charset="-122"/>
              </a:rPr>
              <a:t>辛亥革命后各方势力对袁世凯和革命党人的态度</a:t>
            </a:r>
            <a:endParaRPr lang="zh-CN" altLang="en-US" sz="3200" b="1">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6" name="矩形 26625"/>
          <p:cNvSpPr/>
          <p:nvPr/>
        </p:nvSpPr>
        <p:spPr>
          <a:xfrm>
            <a:off x="304800" y="204788"/>
            <a:ext cx="8305800" cy="1219200"/>
          </a:xfrm>
          <a:prstGeom prst="rect">
            <a:avLst/>
          </a:prstGeom>
          <a:noFill/>
          <a:ln w="28575" cap="flat" cmpd="sng">
            <a:solidFill>
              <a:srgbClr val="808080"/>
            </a:solidFill>
            <a:prstDash val="solid"/>
            <a:miter/>
            <a:headEnd type="none" w="med" len="med"/>
            <a:tailEnd type="none" w="med" len="med"/>
          </a:ln>
        </p:spPr>
        <p:txBody>
          <a:bodyPr>
            <a:spAutoFit/>
          </a:bodyPr>
          <a:p>
            <a:pPr>
              <a:buClrTx/>
            </a:pPr>
            <a:r>
              <a:rPr lang="zh-CN" altLang="en-US" sz="3600" b="1" dirty="0">
                <a:latin typeface="Times New Roman" panose="02020603050405020304" pitchFamily="2" charset="0"/>
                <a:ea typeface="黑体" panose="02010609060101010101" pitchFamily="2" charset="-122"/>
              </a:rPr>
              <a:t>   （四）、</a:t>
            </a:r>
            <a:r>
              <a:rPr lang="zh-CN" altLang="en-US" sz="3600" b="1" dirty="0">
                <a:solidFill>
                  <a:srgbClr val="3333FF"/>
                </a:solidFill>
                <a:latin typeface="Times New Roman" panose="02020603050405020304" pitchFamily="2" charset="0"/>
                <a:ea typeface="黑体" panose="02010609060101010101" pitchFamily="2" charset="-122"/>
              </a:rPr>
              <a:t>革命的结局</a:t>
            </a:r>
            <a:r>
              <a:rPr lang="zh-CN" altLang="en-US" sz="3600" b="1" dirty="0">
                <a:latin typeface="Times New Roman" panose="02020603050405020304" pitchFamily="2" charset="0"/>
                <a:ea typeface="黑体" panose="02010609060101010101" pitchFamily="2" charset="-122"/>
              </a:rPr>
              <a:t>——袁世凯篡夺辛亥革命胜利成果</a:t>
            </a:r>
            <a:endParaRPr lang="zh-CN" altLang="en-US" sz="3600" b="1" dirty="0">
              <a:latin typeface="Times New Roman" panose="02020603050405020304" pitchFamily="2" charset="0"/>
              <a:ea typeface="黑体" panose="02010609060101010101" pitchFamily="2" charset="-122"/>
            </a:endParaRPr>
          </a:p>
        </p:txBody>
      </p:sp>
      <p:pic>
        <p:nvPicPr>
          <p:cNvPr id="26627" name="图片 26626" descr="孙中山"/>
          <p:cNvPicPr>
            <a:picLocks noChangeAspect="1"/>
          </p:cNvPicPr>
          <p:nvPr/>
        </p:nvPicPr>
        <p:blipFill>
          <a:blip r:embed="rId1"/>
          <a:stretch>
            <a:fillRect/>
          </a:stretch>
        </p:blipFill>
        <p:spPr>
          <a:xfrm>
            <a:off x="298450" y="1676400"/>
            <a:ext cx="1606550" cy="2286000"/>
          </a:xfrm>
          <a:prstGeom prst="rect">
            <a:avLst/>
          </a:prstGeom>
          <a:noFill/>
          <a:ln w="9525">
            <a:noFill/>
          </a:ln>
        </p:spPr>
      </p:pic>
      <p:pic>
        <p:nvPicPr>
          <p:cNvPr id="26628" name="图片 26627" descr="袁世凯"/>
          <p:cNvPicPr>
            <a:picLocks noChangeAspect="1"/>
          </p:cNvPicPr>
          <p:nvPr/>
        </p:nvPicPr>
        <p:blipFill>
          <a:blip r:embed="rId2"/>
          <a:stretch>
            <a:fillRect/>
          </a:stretch>
        </p:blipFill>
        <p:spPr>
          <a:xfrm>
            <a:off x="7010400" y="4191000"/>
            <a:ext cx="1600200" cy="2286000"/>
          </a:xfrm>
          <a:prstGeom prst="rect">
            <a:avLst/>
          </a:prstGeom>
          <a:noFill/>
          <a:ln w="9525">
            <a:noFill/>
          </a:ln>
        </p:spPr>
      </p:pic>
      <p:sp>
        <p:nvSpPr>
          <p:cNvPr id="26629" name="矩形 26628"/>
          <p:cNvSpPr/>
          <p:nvPr/>
        </p:nvSpPr>
        <p:spPr>
          <a:xfrm>
            <a:off x="2209800" y="1676400"/>
            <a:ext cx="6423025" cy="2317750"/>
          </a:xfrm>
          <a:prstGeom prst="rect">
            <a:avLst/>
          </a:prstGeom>
          <a:solidFill>
            <a:schemeClr val="bg1">
              <a:alpha val="59000"/>
            </a:schemeClr>
          </a:solidFill>
          <a:ln w="28575" cap="flat" cmpd="sng">
            <a:solidFill>
              <a:srgbClr val="969696"/>
            </a:solidFill>
            <a:prstDash val="solid"/>
            <a:miter/>
            <a:headEnd type="none" w="med" len="med"/>
            <a:tailEnd type="none" w="med" len="med"/>
          </a:ln>
        </p:spPr>
        <p:txBody>
          <a:bodyPr>
            <a:spAutoFit/>
          </a:bodyPr>
          <a:p>
            <a:r>
              <a:rPr lang="en-US" altLang="zh-CN" sz="3600" b="1">
                <a:solidFill>
                  <a:srgbClr val="0000FF"/>
                </a:solidFill>
                <a:latin typeface="黑体" panose="02010609060101010101" pitchFamily="2" charset="-122"/>
                <a:ea typeface="黑体" panose="02010609060101010101" pitchFamily="2" charset="-122"/>
              </a:rPr>
              <a:t>   </a:t>
            </a:r>
            <a:r>
              <a:rPr lang="zh-CN" altLang="en-US" sz="3600" b="1">
                <a:solidFill>
                  <a:srgbClr val="0000FF"/>
                </a:solidFill>
                <a:latin typeface="黑体" panose="02010609060101010101" pitchFamily="2" charset="-122"/>
                <a:ea typeface="黑体" panose="02010609060101010101" pitchFamily="2" charset="-122"/>
              </a:rPr>
              <a:t>孙中山被迫对袁世凯妥协退让，表示</a:t>
            </a:r>
            <a:r>
              <a:rPr lang="zh-CN" altLang="en-US" sz="3600" b="1">
                <a:solidFill>
                  <a:srgbClr val="080808"/>
                </a:solidFill>
                <a:latin typeface="黑体" panose="02010609060101010101" pitchFamily="2" charset="-122"/>
                <a:ea typeface="黑体" panose="02010609060101010101" pitchFamily="2" charset="-122"/>
              </a:rPr>
              <a:t>如果清帝退位，袁世凯赞成共和</a:t>
            </a:r>
            <a:r>
              <a:rPr lang="zh-CN" altLang="en-US" sz="3600" b="1">
                <a:solidFill>
                  <a:srgbClr val="0000FF"/>
                </a:solidFill>
                <a:latin typeface="黑体" panose="02010609060101010101" pitchFamily="2" charset="-122"/>
                <a:ea typeface="黑体" panose="02010609060101010101" pitchFamily="2" charset="-122"/>
              </a:rPr>
              <a:t>，可以保举他为临时大总统。</a:t>
            </a:r>
            <a:endParaRPr lang="zh-CN" altLang="en-US" sz="3600" b="1">
              <a:solidFill>
                <a:srgbClr val="0000FF"/>
              </a:solidFill>
              <a:latin typeface="黑体" panose="02010609060101010101" pitchFamily="2" charset="-122"/>
              <a:ea typeface="黑体" panose="02010609060101010101" pitchFamily="2" charset="-122"/>
            </a:endParaRPr>
          </a:p>
        </p:txBody>
      </p:sp>
      <p:sp>
        <p:nvSpPr>
          <p:cNvPr id="26630" name="矩形 26629"/>
          <p:cNvSpPr/>
          <p:nvPr/>
        </p:nvSpPr>
        <p:spPr>
          <a:xfrm>
            <a:off x="295275" y="4191000"/>
            <a:ext cx="6657975" cy="2311400"/>
          </a:xfrm>
          <a:prstGeom prst="rect">
            <a:avLst/>
          </a:prstGeom>
          <a:solidFill>
            <a:srgbClr val="0000FF"/>
          </a:solidFill>
          <a:ln w="28575" cap="flat" cmpd="sng">
            <a:solidFill>
              <a:srgbClr val="969696"/>
            </a:solidFill>
            <a:prstDash val="solid"/>
            <a:miter/>
            <a:headEnd type="none" w="med" len="med"/>
            <a:tailEnd type="none" w="med" len="med"/>
          </a:ln>
        </p:spPr>
        <p:txBody>
          <a:bodyPr>
            <a:spAutoFit/>
          </a:bodyPr>
          <a:p>
            <a:pPr>
              <a:buClrTx/>
            </a:pPr>
            <a:r>
              <a:rPr lang="en-US" altLang="zh-CN" sz="2400" b="1">
                <a:solidFill>
                  <a:schemeClr val="bg1"/>
                </a:solidFill>
                <a:latin typeface="黑体" panose="02010609060101010101" pitchFamily="2" charset="-122"/>
                <a:ea typeface="黑体" panose="02010609060101010101" pitchFamily="2" charset="-122"/>
              </a:rPr>
              <a:t>◆ 1912</a:t>
            </a:r>
            <a:r>
              <a:rPr lang="zh-CN" altLang="en-US" sz="2400" b="1">
                <a:solidFill>
                  <a:schemeClr val="bg1"/>
                </a:solidFill>
                <a:latin typeface="黑体" panose="02010609060101010101" pitchFamily="2" charset="-122"/>
                <a:ea typeface="黑体" panose="02010609060101010101" pitchFamily="2" charset="-122"/>
              </a:rPr>
              <a:t>年</a:t>
            </a:r>
            <a:r>
              <a:rPr lang="en-US" altLang="zh-CN" sz="2400" b="1">
                <a:solidFill>
                  <a:schemeClr val="bg1"/>
                </a:solidFill>
                <a:latin typeface="黑体" panose="02010609060101010101" pitchFamily="2" charset="-122"/>
                <a:ea typeface="黑体" panose="02010609060101010101" pitchFamily="2" charset="-122"/>
              </a:rPr>
              <a:t>2</a:t>
            </a:r>
            <a:r>
              <a:rPr lang="zh-CN" altLang="en-US" sz="2400" b="1">
                <a:solidFill>
                  <a:schemeClr val="bg1"/>
                </a:solidFill>
                <a:latin typeface="黑体" panose="02010609060101010101" pitchFamily="2" charset="-122"/>
                <a:ea typeface="黑体" panose="02010609060101010101" pitchFamily="2" charset="-122"/>
              </a:rPr>
              <a:t>月</a:t>
            </a:r>
            <a:r>
              <a:rPr lang="en-US" altLang="zh-CN" sz="2400" b="1">
                <a:solidFill>
                  <a:schemeClr val="bg1"/>
                </a:solidFill>
                <a:latin typeface="黑体" panose="02010609060101010101" pitchFamily="2" charset="-122"/>
                <a:ea typeface="黑体" panose="02010609060101010101" pitchFamily="2" charset="-122"/>
              </a:rPr>
              <a:t>12</a:t>
            </a:r>
            <a:r>
              <a:rPr lang="zh-CN" altLang="en-US" sz="2400" b="1">
                <a:solidFill>
                  <a:schemeClr val="bg1"/>
                </a:solidFill>
                <a:latin typeface="黑体" panose="02010609060101010101" pitchFamily="2" charset="-122"/>
                <a:ea typeface="黑体" panose="02010609060101010101" pitchFamily="2" charset="-122"/>
              </a:rPr>
              <a:t>日，宣统帝宣布退位诏书，清朝覆灭。</a:t>
            </a:r>
            <a:endParaRPr lang="zh-CN" altLang="en-US" sz="2400" b="1">
              <a:solidFill>
                <a:schemeClr val="bg1"/>
              </a:solidFill>
              <a:latin typeface="黑体" panose="02010609060101010101" pitchFamily="2" charset="-122"/>
              <a:ea typeface="黑体" panose="02010609060101010101" pitchFamily="2" charset="-122"/>
            </a:endParaRPr>
          </a:p>
          <a:p>
            <a:pPr>
              <a:buClrTx/>
            </a:pPr>
            <a:r>
              <a:rPr lang="en-US" altLang="zh-CN" sz="2400" b="1">
                <a:solidFill>
                  <a:schemeClr val="bg1"/>
                </a:solidFill>
                <a:latin typeface="黑体" panose="02010609060101010101" pitchFamily="2" charset="-122"/>
                <a:ea typeface="黑体" panose="02010609060101010101" pitchFamily="2" charset="-122"/>
              </a:rPr>
              <a:t>◆1912</a:t>
            </a:r>
            <a:r>
              <a:rPr lang="zh-CN" altLang="en-US" sz="2400" b="1">
                <a:solidFill>
                  <a:schemeClr val="bg1"/>
                </a:solidFill>
                <a:latin typeface="黑体" panose="02010609060101010101" pitchFamily="2" charset="-122"/>
                <a:ea typeface="黑体" panose="02010609060101010101" pitchFamily="2" charset="-122"/>
              </a:rPr>
              <a:t>年</a:t>
            </a:r>
            <a:r>
              <a:rPr lang="en-US" altLang="zh-CN" sz="2400" b="1">
                <a:solidFill>
                  <a:schemeClr val="bg1"/>
                </a:solidFill>
                <a:latin typeface="黑体" panose="02010609060101010101" pitchFamily="2" charset="-122"/>
                <a:ea typeface="黑体" panose="02010609060101010101" pitchFamily="2" charset="-122"/>
              </a:rPr>
              <a:t>2</a:t>
            </a:r>
            <a:r>
              <a:rPr lang="zh-CN" altLang="en-US" sz="2400" b="1">
                <a:solidFill>
                  <a:schemeClr val="bg1"/>
                </a:solidFill>
                <a:latin typeface="黑体" panose="02010609060101010101" pitchFamily="2" charset="-122"/>
                <a:ea typeface="黑体" panose="02010609060101010101" pitchFamily="2" charset="-122"/>
              </a:rPr>
              <a:t>月</a:t>
            </a:r>
            <a:r>
              <a:rPr lang="en-US" altLang="zh-CN" sz="2400" b="1">
                <a:solidFill>
                  <a:schemeClr val="bg1"/>
                </a:solidFill>
                <a:latin typeface="黑体" panose="02010609060101010101" pitchFamily="2" charset="-122"/>
                <a:ea typeface="黑体" panose="02010609060101010101" pitchFamily="2" charset="-122"/>
              </a:rPr>
              <a:t>13</a:t>
            </a:r>
            <a:r>
              <a:rPr lang="zh-CN" altLang="en-US" sz="2400" b="1">
                <a:solidFill>
                  <a:schemeClr val="bg1"/>
                </a:solidFill>
                <a:latin typeface="黑体" panose="02010609060101010101" pitchFamily="2" charset="-122"/>
                <a:ea typeface="黑体" panose="02010609060101010101" pitchFamily="2" charset="-122"/>
              </a:rPr>
              <a:t>日，孙中山向南京临时参议院辞去临时大总统。</a:t>
            </a:r>
            <a:endParaRPr lang="zh-CN" altLang="en-US" sz="2400" b="1">
              <a:solidFill>
                <a:schemeClr val="bg1"/>
              </a:solidFill>
              <a:latin typeface="黑体" panose="02010609060101010101" pitchFamily="2" charset="-122"/>
              <a:ea typeface="黑体" panose="02010609060101010101" pitchFamily="2" charset="-122"/>
            </a:endParaRPr>
          </a:p>
          <a:p>
            <a:pPr>
              <a:buClrTx/>
            </a:pPr>
            <a:r>
              <a:rPr lang="en-US" altLang="zh-CN" sz="2400" b="1">
                <a:solidFill>
                  <a:schemeClr val="bg1"/>
                </a:solidFill>
                <a:latin typeface="黑体" panose="02010609060101010101" pitchFamily="2" charset="-122"/>
                <a:ea typeface="黑体" panose="02010609060101010101" pitchFamily="2" charset="-122"/>
              </a:rPr>
              <a:t>◆1912</a:t>
            </a:r>
            <a:r>
              <a:rPr lang="zh-CN" altLang="en-US" sz="2400" b="1">
                <a:solidFill>
                  <a:schemeClr val="bg1"/>
                </a:solidFill>
                <a:latin typeface="黑体" panose="02010609060101010101" pitchFamily="2" charset="-122"/>
                <a:ea typeface="黑体" panose="02010609060101010101" pitchFamily="2" charset="-122"/>
              </a:rPr>
              <a:t>年</a:t>
            </a:r>
            <a:r>
              <a:rPr lang="en-US" altLang="zh-CN" sz="2400" b="1">
                <a:solidFill>
                  <a:schemeClr val="bg1"/>
                </a:solidFill>
                <a:latin typeface="黑体" panose="02010609060101010101" pitchFamily="2" charset="-122"/>
                <a:ea typeface="黑体" panose="02010609060101010101" pitchFamily="2" charset="-122"/>
              </a:rPr>
              <a:t>3</a:t>
            </a:r>
            <a:r>
              <a:rPr lang="zh-CN" altLang="en-US" sz="2400" b="1">
                <a:solidFill>
                  <a:schemeClr val="bg1"/>
                </a:solidFill>
                <a:latin typeface="黑体" panose="02010609060101010101" pitchFamily="2" charset="-122"/>
                <a:ea typeface="黑体" panose="02010609060101010101" pitchFamily="2" charset="-122"/>
              </a:rPr>
              <a:t>月，袁世凯在北京就任中华民国临时大总统，辛亥革命胜利成果落入袁世凯手中。</a:t>
            </a:r>
            <a:endParaRPr lang="zh-CN" altLang="en-US" sz="2400" b="1">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500" fill="hold"/>
                                        <p:tgtEl>
                                          <p:spTgt spid="26630"/>
                                        </p:tgtEl>
                                        <p:attrNameLst>
                                          <p:attrName>ppt_w</p:attrName>
                                        </p:attrNameLst>
                                      </p:cBhvr>
                                      <p:tavLst>
                                        <p:tav tm="0">
                                          <p:val>
                                            <p:fltVal val="0.000000"/>
                                          </p:val>
                                        </p:tav>
                                        <p:tav tm="100000">
                                          <p:val>
                                            <p:strVal val="#ppt_w"/>
                                          </p:val>
                                        </p:tav>
                                      </p:tavLst>
                                    </p:anim>
                                    <p:anim calcmode="lin" valueType="num">
                                      <p:cBhvr>
                                        <p:cTn id="8" dur="500" fill="hold"/>
                                        <p:tgtEl>
                                          <p:spTgt spid="266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
          <p:cNvSpPr>
            <a:spLocks noRot="1"/>
          </p:cNvSpPr>
          <p:nvPr/>
        </p:nvSpPr>
        <p:spPr>
          <a:xfrm>
            <a:off x="152400" y="1676400"/>
            <a:ext cx="8991600" cy="5600700"/>
          </a:xfrm>
          <a:prstGeom prst="rect">
            <a:avLst/>
          </a:prstGeom>
          <a:noFill/>
          <a:ln w="9525">
            <a:noFill/>
          </a:ln>
        </p:spPr>
        <p:txBody>
          <a:bodyPr/>
          <a:p>
            <a:pPr marL="342900" indent="-342900"/>
            <a:r>
              <a:rPr lang="zh-CN" altLang="en-US" sz="2400" b="1">
                <a:solidFill>
                  <a:srgbClr val="FF0000"/>
                </a:solidFill>
                <a:latin typeface="黑体" panose="02010609060101010101" pitchFamily="2" charset="-122"/>
                <a:ea typeface="黑体" panose="02010609060101010101" pitchFamily="2" charset="-122"/>
              </a:rPr>
              <a:t>材料一：</a:t>
            </a:r>
            <a:r>
              <a:rPr lang="en-US" altLang="zh-CN" sz="2400" b="1">
                <a:latin typeface="宋体" panose="02010600030101010101" pitchFamily="2" charset="-122"/>
              </a:rPr>
              <a:t>1912</a:t>
            </a:r>
            <a:r>
              <a:rPr lang="zh-CN" altLang="en-US" sz="2400" b="1">
                <a:latin typeface="宋体" panose="02010600030101010101" pitchFamily="2" charset="-122"/>
              </a:rPr>
              <a:t>年元旦中华民国成立</a:t>
            </a:r>
            <a:r>
              <a:rPr lang="en-US" altLang="zh-CN" sz="2400" b="1">
                <a:latin typeface="宋体" panose="02010600030101010101" pitchFamily="2" charset="-122"/>
              </a:rPr>
              <a:t>…1912</a:t>
            </a:r>
            <a:r>
              <a:rPr lang="zh-CN" altLang="en-US" sz="2400" b="1">
                <a:latin typeface="宋体" panose="02010600030101010101" pitchFamily="2" charset="-122"/>
              </a:rPr>
              <a:t>年</a:t>
            </a:r>
            <a:r>
              <a:rPr lang="en-US" altLang="zh-CN" sz="2400" b="1">
                <a:latin typeface="宋体" panose="02010600030101010101" pitchFamily="2" charset="-122"/>
              </a:rPr>
              <a:t>2</a:t>
            </a:r>
            <a:r>
              <a:rPr lang="zh-CN" altLang="en-US" sz="2400" b="1">
                <a:latin typeface="宋体" panose="02010600030101010101" pitchFamily="2" charset="-122"/>
              </a:rPr>
              <a:t>月</a:t>
            </a:r>
            <a:r>
              <a:rPr lang="en-US" altLang="zh-CN" sz="2400" b="1">
                <a:latin typeface="宋体" panose="02010600030101010101" pitchFamily="2" charset="-122"/>
              </a:rPr>
              <a:t>12</a:t>
            </a:r>
            <a:r>
              <a:rPr lang="zh-CN" altLang="en-US" sz="2400" b="1">
                <a:latin typeface="宋体" panose="02010600030101010101" pitchFamily="2" charset="-122"/>
              </a:rPr>
              <a:t>日</a:t>
            </a:r>
            <a:r>
              <a:rPr lang="en-US" altLang="zh-CN" sz="2400" b="1">
                <a:latin typeface="宋体" panose="02010600030101010101" pitchFamily="2" charset="-122"/>
              </a:rPr>
              <a:t>,</a:t>
            </a:r>
            <a:r>
              <a:rPr lang="zh-CN" altLang="en-US" sz="2400" b="1">
                <a:latin typeface="宋体" panose="02010600030101010101" pitchFamily="2" charset="-122"/>
              </a:rPr>
              <a:t>宣统帝宣布退位诏书</a:t>
            </a:r>
            <a:r>
              <a:rPr lang="en-US" altLang="zh-CN" sz="2400" b="1">
                <a:latin typeface="宋体" panose="02010600030101010101" pitchFamily="2" charset="-122"/>
              </a:rPr>
              <a:t>,</a:t>
            </a:r>
            <a:r>
              <a:rPr lang="zh-CN" altLang="en-US" sz="2400" b="1">
                <a:latin typeface="宋体" panose="02010600030101010101" pitchFamily="2" charset="-122"/>
              </a:rPr>
              <a:t>清朝覆灭</a:t>
            </a:r>
            <a:r>
              <a:rPr lang="en-US" altLang="zh-CN" sz="2400" b="1">
                <a:latin typeface="宋体" panose="02010600030101010101" pitchFamily="2" charset="-122"/>
              </a:rPr>
              <a:t>.</a:t>
            </a:r>
            <a:endParaRPr lang="en-US" altLang="zh-CN" sz="2400" b="1">
              <a:latin typeface="宋体" panose="02010600030101010101" pitchFamily="2" charset="-122"/>
            </a:endParaRPr>
          </a:p>
          <a:p>
            <a:pPr marL="342900" indent="-342900"/>
            <a:r>
              <a:rPr lang="en-US" altLang="zh-CN" sz="2400" b="1">
                <a:latin typeface="宋体" panose="02010600030101010101" pitchFamily="2" charset="-122"/>
              </a:rPr>
              <a:t>      </a:t>
            </a:r>
            <a:r>
              <a:rPr lang="zh-CN" altLang="en-US" sz="2400" b="1">
                <a:latin typeface="宋体" panose="02010600030101010101" pitchFamily="2" charset="-122"/>
              </a:rPr>
              <a:t>临时约法规定中华民国主权属于国民全体，国民享有各项权利。                        </a:t>
            </a:r>
            <a:r>
              <a:rPr lang="en-US" altLang="zh-CN" sz="2400" b="1">
                <a:latin typeface="宋体" panose="02010600030101010101" pitchFamily="2" charset="-122"/>
              </a:rPr>
              <a:t>—</a:t>
            </a:r>
            <a:r>
              <a:rPr lang="zh-CN" altLang="en-US" sz="2400" b="1">
                <a:latin typeface="宋体" panose="02010600030101010101" pitchFamily="2" charset="-122"/>
              </a:rPr>
              <a:t>据人教版</a:t>
            </a:r>
            <a:r>
              <a:rPr lang="en-US" altLang="zh-CN" sz="2400" b="1">
                <a:latin typeface="宋体" panose="02010600030101010101" pitchFamily="2" charset="-122"/>
              </a:rPr>
              <a:t>《</a:t>
            </a:r>
            <a:r>
              <a:rPr lang="zh-CN" altLang="en-US" sz="2400" b="1">
                <a:latin typeface="宋体" panose="02010600030101010101" pitchFamily="2" charset="-122"/>
              </a:rPr>
              <a:t>中国近现代史</a:t>
            </a:r>
            <a:r>
              <a:rPr lang="en-US" altLang="zh-CN" sz="2400" b="1">
                <a:latin typeface="宋体" panose="02010600030101010101" pitchFamily="2" charset="-122"/>
              </a:rPr>
              <a:t>》</a:t>
            </a:r>
            <a:endParaRPr lang="en-US" altLang="zh-CN" sz="2400" b="1">
              <a:latin typeface="宋体" panose="02010600030101010101" pitchFamily="2" charset="-122"/>
            </a:endParaRPr>
          </a:p>
          <a:p>
            <a:pPr marL="342900" indent="-342900"/>
            <a:r>
              <a:rPr lang="zh-CN" altLang="en-US" sz="2400" b="1">
                <a:solidFill>
                  <a:srgbClr val="FF0000"/>
                </a:solidFill>
                <a:latin typeface="黑体" panose="02010609060101010101" pitchFamily="2" charset="-122"/>
                <a:ea typeface="黑体" panose="02010609060101010101" pitchFamily="2" charset="-122"/>
              </a:rPr>
              <a:t>材料二：</a:t>
            </a:r>
            <a:r>
              <a:rPr lang="en-US" altLang="zh-CN" sz="2400" b="1">
                <a:latin typeface="宋体" panose="02010600030101010101" pitchFamily="2" charset="-122"/>
              </a:rPr>
              <a:t>1915</a:t>
            </a:r>
            <a:r>
              <a:rPr lang="zh-CN" altLang="en-US" sz="2400" b="1">
                <a:latin typeface="宋体" panose="02010600030101010101" pitchFamily="2" charset="-122"/>
              </a:rPr>
              <a:t>年，</a:t>
            </a:r>
            <a:r>
              <a:rPr lang="zh-CN" altLang="en-US" sz="2400" b="1">
                <a:solidFill>
                  <a:srgbClr val="FF0000"/>
                </a:solidFill>
                <a:latin typeface="宋体" panose="02010600030101010101" pitchFamily="2" charset="-122"/>
              </a:rPr>
              <a:t>袁世凯</a:t>
            </a:r>
            <a:r>
              <a:rPr lang="zh-CN" altLang="en-US" sz="2400" b="1">
                <a:latin typeface="宋体" panose="02010600030101010101" pitchFamily="2" charset="-122"/>
              </a:rPr>
              <a:t>公开复辟帝制，遭到</a:t>
            </a:r>
            <a:r>
              <a:rPr lang="zh-CN" altLang="en-US" sz="2400" b="1">
                <a:solidFill>
                  <a:srgbClr val="FF0000"/>
                </a:solidFill>
                <a:latin typeface="宋体" panose="02010600030101010101" pitchFamily="2" charset="-122"/>
              </a:rPr>
              <a:t>全国人民的强烈反对</a:t>
            </a:r>
            <a:r>
              <a:rPr lang="zh-CN" altLang="en-US" sz="2400" b="1">
                <a:latin typeface="宋体" panose="02010600030101010101" pitchFamily="2" charset="-122"/>
              </a:rPr>
              <a:t>，</a:t>
            </a:r>
            <a:r>
              <a:rPr lang="en-US" altLang="zh-CN" sz="2400" b="1">
                <a:latin typeface="宋体" panose="02010600030101010101" pitchFamily="2" charset="-122"/>
              </a:rPr>
              <a:t>83</a:t>
            </a:r>
            <a:r>
              <a:rPr lang="zh-CN" altLang="en-US" sz="2400" b="1">
                <a:latin typeface="宋体" panose="02010600030101010101" pitchFamily="2" charset="-122"/>
              </a:rPr>
              <a:t>天后被迫</a:t>
            </a:r>
            <a:r>
              <a:rPr lang="zh-CN" altLang="en-US" sz="2400" b="1">
                <a:solidFill>
                  <a:srgbClr val="FF0000"/>
                </a:solidFill>
                <a:latin typeface="宋体" panose="02010600030101010101" pitchFamily="2" charset="-122"/>
              </a:rPr>
              <a:t>取消帝制</a:t>
            </a:r>
            <a:r>
              <a:rPr lang="zh-CN" altLang="en-US" sz="2400" b="1">
                <a:latin typeface="宋体" panose="02010600030101010101" pitchFamily="2" charset="-122"/>
              </a:rPr>
              <a:t>。</a:t>
            </a:r>
            <a:r>
              <a:rPr lang="en-US" altLang="zh-CN" sz="2400" b="1">
                <a:latin typeface="宋体" panose="02010600030101010101" pitchFamily="2" charset="-122"/>
              </a:rPr>
              <a:t>1917</a:t>
            </a:r>
            <a:r>
              <a:rPr lang="zh-CN" altLang="en-US" sz="2400" b="1">
                <a:latin typeface="宋体" panose="02010600030101010101" pitchFamily="2" charset="-122"/>
              </a:rPr>
              <a:t>年，军阀</a:t>
            </a:r>
            <a:r>
              <a:rPr lang="zh-CN" altLang="en-US" sz="2400" b="1">
                <a:solidFill>
                  <a:srgbClr val="FF0000"/>
                </a:solidFill>
                <a:latin typeface="宋体" panose="02010600030101010101" pitchFamily="2" charset="-122"/>
              </a:rPr>
              <a:t>张勋</a:t>
            </a:r>
            <a:r>
              <a:rPr lang="zh-CN" altLang="en-US" sz="2400" b="1">
                <a:latin typeface="宋体" panose="02010600030101010101" pitchFamily="2" charset="-122"/>
              </a:rPr>
              <a:t>拥戴清朝废帝溥仪登基，在</a:t>
            </a:r>
            <a:r>
              <a:rPr lang="zh-CN" altLang="en-US" sz="2400" b="1">
                <a:solidFill>
                  <a:srgbClr val="FF0000"/>
                </a:solidFill>
                <a:latin typeface="宋体" panose="02010600030101010101" pitchFamily="2" charset="-122"/>
              </a:rPr>
              <a:t>全国人民的怒斥</a:t>
            </a:r>
            <a:r>
              <a:rPr lang="zh-CN" altLang="en-US" sz="2400" b="1">
                <a:latin typeface="宋体" panose="02010600030101010101" pitchFamily="2" charset="-122"/>
              </a:rPr>
              <a:t>声中，</a:t>
            </a:r>
            <a:r>
              <a:rPr lang="en-US" altLang="zh-CN" sz="2400" b="1">
                <a:latin typeface="宋体" panose="02010600030101010101" pitchFamily="2" charset="-122"/>
              </a:rPr>
              <a:t>12</a:t>
            </a:r>
            <a:r>
              <a:rPr lang="zh-CN" altLang="en-US" sz="2400" b="1">
                <a:latin typeface="宋体" panose="02010600030101010101" pitchFamily="2" charset="-122"/>
              </a:rPr>
              <a:t>天后</a:t>
            </a:r>
            <a:r>
              <a:rPr lang="zh-CN" altLang="en-US" sz="2400" b="1">
                <a:solidFill>
                  <a:srgbClr val="FF0000"/>
                </a:solidFill>
                <a:latin typeface="宋体" panose="02010600030101010101" pitchFamily="2" charset="-122"/>
              </a:rPr>
              <a:t>复辟丑剧草草收场</a:t>
            </a:r>
            <a:r>
              <a:rPr lang="zh-CN" altLang="en-US" sz="2400" b="1">
                <a:latin typeface="宋体" panose="02010600030101010101" pitchFamily="2" charset="-122"/>
              </a:rPr>
              <a:t>。</a:t>
            </a:r>
            <a:endParaRPr lang="zh-CN" altLang="en-US" sz="2400" b="1">
              <a:latin typeface="宋体" panose="02010600030101010101" pitchFamily="2" charset="-122"/>
            </a:endParaRPr>
          </a:p>
          <a:p>
            <a:pPr marL="342900" indent="-342900">
              <a:lnSpc>
                <a:spcPct val="80000"/>
              </a:lnSpc>
              <a:spcBef>
                <a:spcPct val="20000"/>
              </a:spcBef>
            </a:pPr>
            <a:r>
              <a:rPr lang="zh-CN" altLang="en-US" sz="2400" b="1">
                <a:solidFill>
                  <a:srgbClr val="FF0000"/>
                </a:solidFill>
                <a:latin typeface="黑体" panose="02010609060101010101" pitchFamily="2" charset="-122"/>
                <a:ea typeface="黑体" panose="02010609060101010101" pitchFamily="2" charset="-122"/>
              </a:rPr>
              <a:t>材料三：</a:t>
            </a:r>
            <a:r>
              <a:rPr lang="zh-CN" altLang="en-US" sz="2400" b="1">
                <a:latin typeface="宋体" panose="02010600030101010101" pitchFamily="2" charset="-122"/>
              </a:rPr>
              <a:t>“中国处在大规模的</a:t>
            </a:r>
            <a:r>
              <a:rPr lang="zh-CN" altLang="en-US" sz="2400" b="1">
                <a:solidFill>
                  <a:srgbClr val="FF0000"/>
                </a:solidFill>
                <a:latin typeface="宋体" panose="02010600030101010101" pitchFamily="2" charset="-122"/>
              </a:rPr>
              <a:t>工业发展的前夜</a:t>
            </a:r>
            <a:r>
              <a:rPr lang="zh-CN" altLang="en-US" sz="2400" b="1">
                <a:latin typeface="宋体" panose="02010600030101010101" pitchFamily="2" charset="-122"/>
              </a:rPr>
              <a:t>，</a:t>
            </a:r>
            <a:r>
              <a:rPr lang="en-US" altLang="zh-CN" sz="2400" b="1">
                <a:latin typeface="宋体" panose="02010600030101010101" pitchFamily="2" charset="-122"/>
              </a:rPr>
              <a:t>……</a:t>
            </a:r>
            <a:r>
              <a:rPr lang="zh-CN" altLang="en-US" sz="2400" b="1">
                <a:latin typeface="宋体" panose="02010600030101010101" pitchFamily="2" charset="-122"/>
              </a:rPr>
              <a:t>再过五十年我们将有许多上海。”                                                   </a:t>
            </a:r>
            <a:endParaRPr lang="zh-CN" altLang="en-US" sz="2400" b="1">
              <a:latin typeface="宋体" panose="02010600030101010101" pitchFamily="2" charset="-122"/>
            </a:endParaRPr>
          </a:p>
          <a:p>
            <a:pPr marL="342900" indent="-342900">
              <a:lnSpc>
                <a:spcPct val="80000"/>
              </a:lnSpc>
              <a:spcBef>
                <a:spcPct val="20000"/>
              </a:spcBef>
            </a:pPr>
            <a:r>
              <a:rPr lang="zh-CN" altLang="en-US" sz="2400" b="1">
                <a:solidFill>
                  <a:srgbClr val="FF0000"/>
                </a:solidFill>
                <a:latin typeface="黑体" panose="02010609060101010101" pitchFamily="2" charset="-122"/>
                <a:ea typeface="黑体" panose="02010609060101010101" pitchFamily="2" charset="-122"/>
              </a:rPr>
              <a:t>材料四：</a:t>
            </a:r>
            <a:r>
              <a:rPr lang="zh-CN" altLang="en-US" sz="2400" b="1">
                <a:latin typeface="宋体" panose="02010600030101010101" pitchFamily="2" charset="-122"/>
              </a:rPr>
              <a:t>辛亥革命后，民众都把</a:t>
            </a:r>
            <a:r>
              <a:rPr lang="zh-CN" altLang="en-US" sz="2400" b="1">
                <a:solidFill>
                  <a:srgbClr val="FF0000"/>
                </a:solidFill>
                <a:latin typeface="宋体" panose="02010600030101010101" pitchFamily="2" charset="-122"/>
              </a:rPr>
              <a:t>辫子</a:t>
            </a:r>
            <a:r>
              <a:rPr lang="zh-CN" altLang="en-US" sz="2400" b="1">
                <a:latin typeface="宋体" panose="02010600030101010101" pitchFamily="2" charset="-122"/>
              </a:rPr>
              <a:t>看成是甘心作</a:t>
            </a:r>
            <a:r>
              <a:rPr lang="zh-CN" altLang="en-US" sz="2400" b="1">
                <a:solidFill>
                  <a:srgbClr val="FF0000"/>
                </a:solidFill>
                <a:latin typeface="宋体" panose="02010600030101010101" pitchFamily="2" charset="-122"/>
              </a:rPr>
              <a:t>清朝奴隶的标志</a:t>
            </a:r>
            <a:r>
              <a:rPr lang="zh-CN" altLang="en-US" sz="2400" b="1">
                <a:latin typeface="宋体" panose="02010600030101010101" pitchFamily="2" charset="-122"/>
              </a:rPr>
              <a:t>，纷纷</a:t>
            </a:r>
            <a:r>
              <a:rPr lang="zh-CN" altLang="en-US" sz="2400" b="1">
                <a:solidFill>
                  <a:srgbClr val="FF0000"/>
                </a:solidFill>
                <a:latin typeface="宋体" panose="02010600030101010101" pitchFamily="2" charset="-122"/>
              </a:rPr>
              <a:t>自行剪去</a:t>
            </a:r>
            <a:r>
              <a:rPr lang="zh-CN" altLang="en-US" sz="2400" b="1">
                <a:latin typeface="宋体" panose="02010600030101010101" pitchFamily="2" charset="-122"/>
              </a:rPr>
              <a:t>；当时流行的服饰：</a:t>
            </a:r>
            <a:r>
              <a:rPr lang="zh-CN" altLang="en-US" sz="2400" b="1">
                <a:solidFill>
                  <a:srgbClr val="FF0000"/>
                </a:solidFill>
                <a:latin typeface="宋体" panose="02010600030101010101" pitchFamily="2" charset="-122"/>
              </a:rPr>
              <a:t>中山装</a:t>
            </a:r>
            <a:r>
              <a:rPr lang="zh-CN" altLang="en-US" sz="2400" b="1">
                <a:latin typeface="宋体" panose="02010600030101010101" pitchFamily="2" charset="-122"/>
              </a:rPr>
              <a:t>、西装、领带、皮鞋、礼帽</a:t>
            </a:r>
            <a:r>
              <a:rPr lang="en-US" altLang="zh-CN" sz="2400" b="1">
                <a:latin typeface="宋体" panose="02010600030101010101" pitchFamily="2" charset="-122"/>
              </a:rPr>
              <a:t>……</a:t>
            </a:r>
            <a:endParaRPr lang="en-US" altLang="zh-CN" sz="2400" b="1">
              <a:latin typeface="宋体" panose="02010600030101010101" pitchFamily="2" charset="-122"/>
            </a:endParaRPr>
          </a:p>
          <a:p>
            <a:pPr marL="342900" indent="-342900">
              <a:lnSpc>
                <a:spcPct val="80000"/>
              </a:lnSpc>
              <a:spcBef>
                <a:spcPct val="20000"/>
              </a:spcBef>
            </a:pPr>
            <a:endParaRPr lang="en-US" altLang="zh-CN" sz="2800" b="1">
              <a:solidFill>
                <a:srgbClr val="FF3300"/>
              </a:solidFill>
              <a:latin typeface="Times New Roman" panose="02020603050405020304" pitchFamily="2" charset="0"/>
              <a:ea typeface="隶书" pitchFamily="1" charset="-122"/>
            </a:endParaRPr>
          </a:p>
        </p:txBody>
      </p:sp>
      <p:sp>
        <p:nvSpPr>
          <p:cNvPr id="27651" name="矩形 27650"/>
          <p:cNvSpPr/>
          <p:nvPr/>
        </p:nvSpPr>
        <p:spPr>
          <a:xfrm>
            <a:off x="304800" y="304800"/>
            <a:ext cx="8659813"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3600">
                <a:ea typeface="黑体" panose="02010609060101010101" pitchFamily="2" charset="-122"/>
              </a:rPr>
              <a:t>结合材料思考：我们辛亥革命在中国历史上的进步性？</a:t>
            </a:r>
            <a:endParaRPr lang="zh-CN" altLang="en-US" sz="3600">
              <a:ea typeface="黑体" panose="02010609060101010101" pitchFamily="2" charset="-122"/>
            </a:endParaRPr>
          </a:p>
        </p:txBody>
      </p:sp>
      <p:sp>
        <p:nvSpPr>
          <p:cNvPr id="27652" name="文本框 27651"/>
          <p:cNvSpPr txBox="1"/>
          <p:nvPr/>
        </p:nvSpPr>
        <p:spPr>
          <a:xfrm>
            <a:off x="609600" y="1981200"/>
            <a:ext cx="8305800" cy="946150"/>
          </a:xfrm>
          <a:prstGeom prst="rect">
            <a:avLst/>
          </a:prstGeom>
          <a:solidFill>
            <a:srgbClr val="FFCCCC"/>
          </a:solidFill>
          <a:ln w="9525">
            <a:noFill/>
          </a:ln>
        </p:spPr>
        <p:txBody>
          <a:bodyPr>
            <a:spAutoFit/>
          </a:bodyPr>
          <a:p>
            <a:r>
              <a:rPr lang="zh-CN" altLang="en-US" sz="2800" b="1">
                <a:solidFill>
                  <a:srgbClr val="0000CC"/>
                </a:solidFill>
                <a:latin typeface="Arial" panose="020B0604020202020204" pitchFamily="34" charset="0"/>
              </a:rPr>
              <a:t>政治：结束封建君主专制（或君主制），建立了资产阶级共和国，使人民获得了一些民主自由的权利</a:t>
            </a:r>
            <a:endParaRPr lang="zh-CN" altLang="en-US" sz="2800">
              <a:solidFill>
                <a:srgbClr val="0000CC"/>
              </a:solidFill>
              <a:latin typeface="Arial" panose="020B0604020202020204" pitchFamily="34" charset="0"/>
            </a:endParaRPr>
          </a:p>
        </p:txBody>
      </p:sp>
      <p:sp>
        <p:nvSpPr>
          <p:cNvPr id="27653" name="文本框 27652"/>
          <p:cNvSpPr txBox="1"/>
          <p:nvPr/>
        </p:nvSpPr>
        <p:spPr>
          <a:xfrm>
            <a:off x="762000" y="3505200"/>
            <a:ext cx="7086600" cy="579438"/>
          </a:xfrm>
          <a:prstGeom prst="rect">
            <a:avLst/>
          </a:prstGeom>
          <a:solidFill>
            <a:srgbClr val="FFCCCC"/>
          </a:solidFill>
          <a:ln w="9525">
            <a:noFill/>
          </a:ln>
        </p:spPr>
        <p:txBody>
          <a:bodyPr>
            <a:spAutoFit/>
          </a:bodyPr>
          <a:p>
            <a:pPr>
              <a:spcBef>
                <a:spcPct val="50000"/>
              </a:spcBef>
            </a:pPr>
            <a:r>
              <a:rPr lang="zh-CN" altLang="en-US" sz="3200" b="1">
                <a:solidFill>
                  <a:srgbClr val="0000CC"/>
                </a:solidFill>
                <a:latin typeface="Arial" panose="020B0604020202020204" pitchFamily="34" charset="0"/>
              </a:rPr>
              <a:t>思想：民主共和观念逐渐深入人心</a:t>
            </a:r>
            <a:endParaRPr lang="zh-CN" altLang="en-US" sz="3200" b="1">
              <a:solidFill>
                <a:srgbClr val="0000CC"/>
              </a:solidFill>
              <a:latin typeface="Arial" panose="020B0604020202020204" pitchFamily="34" charset="0"/>
            </a:endParaRPr>
          </a:p>
        </p:txBody>
      </p:sp>
      <p:sp>
        <p:nvSpPr>
          <p:cNvPr id="27654" name="文本框 27653"/>
          <p:cNvSpPr txBox="1"/>
          <p:nvPr/>
        </p:nvSpPr>
        <p:spPr>
          <a:xfrm>
            <a:off x="827088" y="4508500"/>
            <a:ext cx="7848600" cy="579438"/>
          </a:xfrm>
          <a:prstGeom prst="rect">
            <a:avLst/>
          </a:prstGeom>
          <a:solidFill>
            <a:srgbClr val="FFCCCC"/>
          </a:solidFill>
          <a:ln w="9525">
            <a:noFill/>
          </a:ln>
        </p:spPr>
        <p:txBody>
          <a:bodyPr>
            <a:spAutoFit/>
          </a:bodyPr>
          <a:p>
            <a:pPr>
              <a:spcBef>
                <a:spcPct val="50000"/>
              </a:spcBef>
            </a:pPr>
            <a:r>
              <a:rPr lang="zh-CN" altLang="en-US" sz="3200" b="1">
                <a:solidFill>
                  <a:srgbClr val="0000CC"/>
                </a:solidFill>
                <a:latin typeface="Arial" panose="020B0604020202020204" pitchFamily="34" charset="0"/>
              </a:rPr>
              <a:t>经济：为民族资本主义的发展创造了条件</a:t>
            </a:r>
            <a:endParaRPr lang="zh-CN" altLang="en-US" sz="3200" b="1">
              <a:solidFill>
                <a:srgbClr val="0000CC"/>
              </a:solidFill>
              <a:latin typeface="Arial" panose="020B0604020202020204" pitchFamily="34" charset="0"/>
            </a:endParaRPr>
          </a:p>
        </p:txBody>
      </p:sp>
      <p:sp>
        <p:nvSpPr>
          <p:cNvPr id="27655" name="文本框 27654"/>
          <p:cNvSpPr txBox="1"/>
          <p:nvPr/>
        </p:nvSpPr>
        <p:spPr>
          <a:xfrm>
            <a:off x="900113" y="5445125"/>
            <a:ext cx="7391400" cy="579438"/>
          </a:xfrm>
          <a:prstGeom prst="rect">
            <a:avLst/>
          </a:prstGeom>
          <a:solidFill>
            <a:srgbClr val="FFCCCC"/>
          </a:solidFill>
          <a:ln w="9525">
            <a:noFill/>
          </a:ln>
        </p:spPr>
        <p:txBody>
          <a:bodyPr>
            <a:spAutoFit/>
          </a:bodyPr>
          <a:p>
            <a:pPr>
              <a:spcBef>
                <a:spcPct val="50000"/>
              </a:spcBef>
            </a:pPr>
            <a:r>
              <a:rPr lang="zh-CN" altLang="en-US" sz="3200" b="1">
                <a:solidFill>
                  <a:srgbClr val="0000CC"/>
                </a:solidFill>
                <a:latin typeface="Arial" panose="020B0604020202020204" pitchFamily="34" charset="0"/>
              </a:rPr>
              <a:t>社会生活：促进社会生活习俗的近代化</a:t>
            </a:r>
            <a:endParaRPr lang="zh-CN" altLang="en-US" sz="3200" b="1">
              <a:solidFill>
                <a:srgbClr val="0000CC"/>
              </a:solidFill>
              <a:latin typeface="Arial" panose="020B0604020202020204" pitchFamily="34" charset="0"/>
            </a:endParaRPr>
          </a:p>
        </p:txBody>
      </p:sp>
      <p:sp>
        <p:nvSpPr>
          <p:cNvPr id="27656" name="圆角矩形标注 27655"/>
          <p:cNvSpPr/>
          <p:nvPr/>
        </p:nvSpPr>
        <p:spPr>
          <a:xfrm>
            <a:off x="2590800" y="228600"/>
            <a:ext cx="5715000" cy="990600"/>
          </a:xfrm>
          <a:prstGeom prst="wedgeRoundRectCallout">
            <a:avLst>
              <a:gd name="adj1" fmla="val -64000"/>
              <a:gd name="adj2" fmla="val 78366"/>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2800" b="1">
                <a:latin typeface="Arial" panose="020B0604020202020204" pitchFamily="34" charset="0"/>
              </a:rPr>
              <a:t>中国近代史上一次伟大的资产阶级民主革命</a:t>
            </a:r>
            <a:endParaRPr lang="zh-CN" altLang="en-US" sz="2800" b="1">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wipe(down)">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wipe(down)">
                                      <p:cBhvr>
                                        <p:cTn id="17" dur="5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wipe(down)">
                                      <p:cBhvr>
                                        <p:cTn id="22" dur="500"/>
                                        <p:tgtEl>
                                          <p:spTgt spid="276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5"/>
                                        </p:tgtEl>
                                        <p:attrNameLst>
                                          <p:attrName>style.visibility</p:attrName>
                                        </p:attrNameLst>
                                      </p:cBhvr>
                                      <p:to>
                                        <p:strVal val="visible"/>
                                      </p:to>
                                    </p:set>
                                    <p:animEffect transition="in" filter="wipe(down)">
                                      <p:cBhvr>
                                        <p:cTn id="27" dur="500"/>
                                        <p:tgtEl>
                                          <p:spTgt spid="276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wipe(down)">
                                      <p:cBhvr>
                                        <p:cTn id="3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animBg="1"/>
      <p:bldP spid="27653" grpId="0" animBg="1"/>
      <p:bldP spid="27654" grpId="0" animBg="1"/>
      <p:bldP spid="27655" grpId="0" animBg="1"/>
      <p:bldP spid="276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3"/>
          <p:cNvSpPr txBox="1">
            <a:spLocks noGrp="1"/>
          </p:cNvSpPr>
          <p:nvPr/>
        </p:nvSpPr>
        <p:spPr>
          <a:xfrm>
            <a:off x="6553200" y="6248400"/>
            <a:ext cx="1905000" cy="457200"/>
          </a:xfrm>
          <a:prstGeom prst="rect">
            <a:avLst/>
          </a:prstGeom>
          <a:noFill/>
          <a:ln w="9525">
            <a:noFill/>
          </a:ln>
        </p:spPr>
        <p:txBody>
          <a:bodyPr/>
          <a:p>
            <a:pPr algn="r"/>
            <a:endParaRPr sz="1400">
              <a:latin typeface="Times New Roman" panose="02020603050405020304" pitchFamily="2" charset="0"/>
            </a:endParaRPr>
          </a:p>
        </p:txBody>
      </p:sp>
      <p:sp>
        <p:nvSpPr>
          <p:cNvPr id="28675" name="Text Box 8"/>
          <p:cNvSpPr txBox="1"/>
          <p:nvPr/>
        </p:nvSpPr>
        <p:spPr>
          <a:xfrm>
            <a:off x="179070" y="1583373"/>
            <a:ext cx="8785225" cy="1568450"/>
          </a:xfrm>
          <a:prstGeom prst="rect">
            <a:avLst/>
          </a:prstGeom>
          <a:solidFill>
            <a:schemeClr val="tx1"/>
          </a:solidFill>
          <a:ln w="38100" cap="sq" cmpd="sng">
            <a:solidFill>
              <a:srgbClr val="FF3300"/>
            </a:solidFill>
            <a:prstDash val="solid"/>
            <a:miter/>
            <a:headEnd type="none" w="med" len="med"/>
            <a:tailEnd type="none" w="med" len="med"/>
          </a:ln>
        </p:spPr>
        <p:txBody>
          <a:bodyPr wrap="square">
            <a:spAutoFit/>
          </a:bodyPr>
          <a:p>
            <a:r>
              <a:rPr lang="en-US" altLang="zh-CN" sz="2800" b="1">
                <a:solidFill>
                  <a:schemeClr val="bg1"/>
                </a:solidFill>
                <a:latin typeface="Times New Roman" panose="02020603050405020304" pitchFamily="2" charset="0"/>
                <a:ea typeface="黑体" panose="02010609060101010101" pitchFamily="2" charset="-122"/>
              </a:rPr>
              <a:t>①</a:t>
            </a:r>
            <a:r>
              <a:rPr lang="zh-CN" altLang="en-US"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rPr>
              <a:t>没有完成反帝反封建的任务</a:t>
            </a:r>
            <a:endParaRPr lang="zh-CN" altLang="en-US"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endParaRPr>
          </a:p>
          <a:p>
            <a:r>
              <a:rPr lang="en-US" altLang="zh-CN" sz="3200" b="1">
                <a:solidFill>
                  <a:schemeClr val="bg1"/>
                </a:solidFill>
                <a:latin typeface="Times New Roman" panose="02020603050405020304" pitchFamily="2" charset="0"/>
                <a:ea typeface="黑体" panose="02010609060101010101" pitchFamily="2" charset="-122"/>
              </a:rPr>
              <a:t>②</a:t>
            </a:r>
            <a:r>
              <a:rPr lang="zh-CN" altLang="en-US"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rPr>
              <a:t>未根本改变中国半殖民地半封建的社会性质</a:t>
            </a:r>
            <a:r>
              <a:rPr lang="en-US" altLang="zh-CN"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rPr>
              <a:t>,</a:t>
            </a:r>
            <a:endParaRPr lang="en-US" altLang="zh-CN"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endParaRPr>
          </a:p>
          <a:p>
            <a:r>
              <a:rPr lang="zh-CN" altLang="zh-CN"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rPr>
              <a:t>也没有改变中国人民悲惨的生活</a:t>
            </a:r>
            <a:endParaRPr lang="zh-CN" altLang="zh-CN" sz="3200" b="1">
              <a:solidFill>
                <a:schemeClr val="bg1"/>
              </a:solidFill>
              <a:effectLst>
                <a:outerShdw blurRad="38100" dist="38100" dir="2700000">
                  <a:srgbClr val="000000"/>
                </a:outerShdw>
              </a:effectLst>
              <a:latin typeface="Times New Roman" panose="02020603050405020304" pitchFamily="2" charset="0"/>
              <a:ea typeface="黑体" panose="0201060906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145" descr="孙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147" name="矩形 6146"/>
          <p:cNvSpPr/>
          <p:nvPr/>
        </p:nvSpPr>
        <p:spPr>
          <a:xfrm>
            <a:off x="1828800" y="3962400"/>
            <a:ext cx="5334000" cy="933450"/>
          </a:xfrm>
          <a:prstGeom prst="rect">
            <a:avLst/>
          </a:prstGeom>
          <a:solidFill>
            <a:srgbClr val="3366FF">
              <a:alpha val="62000"/>
            </a:srgbClr>
          </a:solidFill>
          <a:ln w="19050" cap="flat" cmpd="sng">
            <a:solidFill>
              <a:srgbClr val="C0C0C0"/>
            </a:solidFill>
            <a:prstDash val="solid"/>
            <a:miter/>
            <a:headEnd type="none" w="med" len="med"/>
            <a:tailEnd type="none" w="med" len="med"/>
          </a:ln>
        </p:spPr>
        <p:txBody>
          <a:bodyPr>
            <a:spAutoFit/>
          </a:bodyPr>
          <a:p>
            <a:pPr algn="ctr">
              <a:buClrTx/>
            </a:pPr>
            <a:r>
              <a:rPr lang="zh-CN" altLang="en-US" sz="5400" b="1">
                <a:solidFill>
                  <a:srgbClr val="FFFF00"/>
                </a:solidFill>
                <a:latin typeface="黑体" panose="02010609060101010101" pitchFamily="2" charset="-122"/>
                <a:ea typeface="黑体" panose="02010609060101010101" pitchFamily="2" charset="-122"/>
              </a:rPr>
              <a:t>辛亥革命</a:t>
            </a:r>
            <a:endParaRPr lang="zh-CN" altLang="en-US" sz="5400" b="1">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8" name="文本框 29697"/>
          <p:cNvSpPr txBox="1"/>
          <p:nvPr/>
        </p:nvSpPr>
        <p:spPr>
          <a:xfrm>
            <a:off x="973138" y="3825875"/>
            <a:ext cx="7448550" cy="2009775"/>
          </a:xfrm>
          <a:prstGeom prst="rect">
            <a:avLst/>
          </a:prstGeom>
          <a:noFill/>
          <a:ln w="19050" cap="flat" cmpd="sng">
            <a:solidFill>
              <a:srgbClr val="969696"/>
            </a:solidFill>
            <a:prstDash val="solid"/>
            <a:miter/>
            <a:headEnd type="none" w="med" len="med"/>
            <a:tailEnd type="none" w="med" len="med"/>
          </a:ln>
          <a:effectLst>
            <a:outerShdw dist="35921" dir="2699999" sy="50000" rotWithShape="0">
              <a:schemeClr val="bg2"/>
            </a:outerShdw>
          </a:effectLst>
        </p:spPr>
        <p:txBody>
          <a:bodyPr>
            <a:spAutoFit/>
          </a:bodyPr>
          <a:p>
            <a:pPr>
              <a:spcBef>
                <a:spcPct val="50000"/>
              </a:spcBef>
            </a:pPr>
            <a:r>
              <a:rPr lang="zh-CN" altLang="en-US" sz="2800" b="1">
                <a:solidFill>
                  <a:srgbClr val="000000"/>
                </a:solidFill>
                <a:latin typeface="黑体" panose="02010609060101010101" pitchFamily="2" charset="-122"/>
                <a:ea typeface="黑体" panose="02010609060101010101" pitchFamily="2" charset="-122"/>
              </a:rPr>
              <a:t>教训：</a:t>
            </a:r>
            <a:endParaRPr lang="zh-CN" altLang="en-US" sz="2800" b="1">
              <a:solidFill>
                <a:srgbClr val="000000"/>
              </a:solidFill>
              <a:latin typeface="黑体" panose="02010609060101010101" pitchFamily="2" charset="-122"/>
              <a:ea typeface="黑体" panose="02010609060101010101" pitchFamily="2" charset="-122"/>
            </a:endParaRPr>
          </a:p>
          <a:p>
            <a:pPr>
              <a:spcBef>
                <a:spcPct val="15000"/>
              </a:spcBef>
            </a:pPr>
            <a:r>
              <a:rPr lang="zh-CN" altLang="en-US" sz="2800" b="1">
                <a:solidFill>
                  <a:srgbClr val="0000FF"/>
                </a:solidFill>
                <a:latin typeface="黑体" panose="02010609060101010101" pitchFamily="2" charset="-122"/>
                <a:ea typeface="黑体" panose="02010609060101010101" pitchFamily="2" charset="-122"/>
              </a:rPr>
              <a:t>     </a:t>
            </a:r>
            <a:r>
              <a:rPr lang="en-US" altLang="zh-CN" sz="2800" b="1">
                <a:solidFill>
                  <a:srgbClr val="0000FF"/>
                </a:solidFill>
                <a:latin typeface="黑体" panose="02010609060101010101" pitchFamily="2" charset="-122"/>
                <a:ea typeface="黑体" panose="02010609060101010101" pitchFamily="2" charset="-122"/>
              </a:rPr>
              <a:t>①</a:t>
            </a:r>
            <a:r>
              <a:rPr lang="zh-CN" altLang="en-US" sz="2800" b="1">
                <a:solidFill>
                  <a:srgbClr val="0000FF"/>
                </a:solidFill>
                <a:latin typeface="黑体" panose="02010609060101010101" pitchFamily="2" charset="-122"/>
                <a:ea typeface="黑体" panose="02010609060101010101" pitchFamily="2" charset="-122"/>
              </a:rPr>
              <a:t>资产阶级共和国方案在中国行不通。</a:t>
            </a:r>
            <a:endParaRPr lang="zh-CN" altLang="en-US" sz="2800" b="1">
              <a:solidFill>
                <a:srgbClr val="0000FF"/>
              </a:solidFill>
              <a:latin typeface="黑体" panose="02010609060101010101" pitchFamily="2" charset="-122"/>
              <a:ea typeface="黑体" panose="02010609060101010101" pitchFamily="2" charset="-122"/>
            </a:endParaRPr>
          </a:p>
          <a:p>
            <a:pPr>
              <a:spcBef>
                <a:spcPct val="15000"/>
              </a:spcBef>
            </a:pPr>
            <a:r>
              <a:rPr lang="zh-CN" altLang="en-US" sz="2800" b="1">
                <a:solidFill>
                  <a:srgbClr val="0000FF"/>
                </a:solidFill>
                <a:latin typeface="黑体" panose="02010609060101010101" pitchFamily="2" charset="-122"/>
                <a:ea typeface="黑体" panose="02010609060101010101" pitchFamily="2" charset="-122"/>
              </a:rPr>
              <a:t>     </a:t>
            </a:r>
            <a:r>
              <a:rPr lang="en-US" altLang="zh-CN" sz="2800" b="1">
                <a:solidFill>
                  <a:srgbClr val="0000FF"/>
                </a:solidFill>
                <a:latin typeface="黑体" panose="02010609060101010101" pitchFamily="2" charset="-122"/>
                <a:ea typeface="黑体" panose="02010609060101010101" pitchFamily="2" charset="-122"/>
              </a:rPr>
              <a:t>②</a:t>
            </a:r>
            <a:r>
              <a:rPr lang="zh-CN" altLang="en-US" sz="2800" b="1">
                <a:solidFill>
                  <a:srgbClr val="0000FF"/>
                </a:solidFill>
                <a:latin typeface="黑体" panose="02010609060101010101" pitchFamily="2" charset="-122"/>
                <a:ea typeface="黑体" panose="02010609060101010101" pitchFamily="2" charset="-122"/>
              </a:rPr>
              <a:t>民族资产阶级受阶级和时代的局限，</a:t>
            </a:r>
            <a:endParaRPr lang="zh-CN" altLang="en-US" sz="2800" b="1">
              <a:solidFill>
                <a:srgbClr val="0000FF"/>
              </a:solidFill>
              <a:latin typeface="黑体" panose="02010609060101010101" pitchFamily="2" charset="-122"/>
              <a:ea typeface="黑体" panose="02010609060101010101" pitchFamily="2" charset="-122"/>
            </a:endParaRPr>
          </a:p>
          <a:p>
            <a:pPr>
              <a:spcBef>
                <a:spcPct val="15000"/>
              </a:spcBef>
            </a:pPr>
            <a:r>
              <a:rPr lang="zh-CN" altLang="en-US" sz="2800" b="1">
                <a:solidFill>
                  <a:srgbClr val="0000FF"/>
                </a:solidFill>
                <a:latin typeface="黑体" panose="02010609060101010101" pitchFamily="2" charset="-122"/>
                <a:ea typeface="黑体" panose="02010609060101010101" pitchFamily="2" charset="-122"/>
              </a:rPr>
              <a:t>       无力领导中国民主革命取得胜利。</a:t>
            </a:r>
            <a:endParaRPr lang="zh-CN" altLang="en-US" sz="2800" b="1">
              <a:solidFill>
                <a:srgbClr val="0000FF"/>
              </a:solidFill>
              <a:latin typeface="黑体" panose="02010609060101010101" pitchFamily="2" charset="-122"/>
              <a:ea typeface="黑体" panose="02010609060101010101" pitchFamily="2" charset="-122"/>
            </a:endParaRPr>
          </a:p>
        </p:txBody>
      </p:sp>
      <p:sp>
        <p:nvSpPr>
          <p:cNvPr id="29699" name="矩形 29698"/>
          <p:cNvSpPr/>
          <p:nvPr/>
        </p:nvSpPr>
        <p:spPr>
          <a:xfrm>
            <a:off x="914400" y="533400"/>
            <a:ext cx="6858000" cy="579438"/>
          </a:xfrm>
          <a:prstGeom prst="rect">
            <a:avLst/>
          </a:prstGeom>
          <a:noFill/>
          <a:ln w="9525">
            <a:noFill/>
          </a:ln>
        </p:spPr>
        <p:txBody>
          <a:bodyPr wrap="square">
            <a:spAutoFit/>
          </a:bodyPr>
          <a:p>
            <a:pPr>
              <a:buClrTx/>
            </a:pPr>
            <a:r>
              <a:rPr lang="zh-CN" altLang="en-US" sz="32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辛亥革命失败的原因和教训</a:t>
            </a:r>
            <a:endParaRPr lang="zh-CN" altLang="en-US" sz="32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29700" name="文本框 29699"/>
          <p:cNvSpPr txBox="1"/>
          <p:nvPr/>
        </p:nvSpPr>
        <p:spPr>
          <a:xfrm>
            <a:off x="914400" y="1295400"/>
            <a:ext cx="7448550" cy="1517650"/>
          </a:xfrm>
          <a:prstGeom prst="rect">
            <a:avLst/>
          </a:prstGeom>
          <a:noFill/>
          <a:ln w="19050" cap="flat" cmpd="sng">
            <a:solidFill>
              <a:srgbClr val="969696"/>
            </a:solidFill>
            <a:prstDash val="solid"/>
            <a:miter/>
            <a:headEnd type="none" w="med" len="med"/>
            <a:tailEnd type="none" w="med" len="med"/>
          </a:ln>
          <a:effectLst>
            <a:outerShdw dist="35921" dir="2699999" sy="50000" rotWithShape="0">
              <a:schemeClr val="bg2"/>
            </a:outerShdw>
          </a:effectLst>
        </p:spPr>
        <p:txBody>
          <a:bodyPr vert="horz" wrap="square" anchor="t">
            <a:spAutoFit/>
          </a:bodyPr>
          <a:p>
            <a:pPr>
              <a:spcBef>
                <a:spcPct val="50000"/>
              </a:spcBef>
            </a:pPr>
            <a:r>
              <a:rPr lang="zh-CN" altLang="en-US" sz="2800" b="1" dirty="0">
                <a:solidFill>
                  <a:srgbClr val="000000"/>
                </a:solidFill>
                <a:latin typeface="黑体" panose="02010609060101010101" pitchFamily="2" charset="-122"/>
                <a:ea typeface="黑体" panose="02010609060101010101" pitchFamily="2" charset="-122"/>
              </a:rPr>
              <a:t>原因：</a:t>
            </a:r>
            <a:endParaRPr lang="zh-CN" altLang="en-US" sz="2800" b="1" dirty="0">
              <a:solidFill>
                <a:srgbClr val="000000"/>
              </a:solidFill>
              <a:latin typeface="黑体" panose="02010609060101010101" pitchFamily="2" charset="-122"/>
              <a:ea typeface="黑体" panose="02010609060101010101" pitchFamily="2" charset="-122"/>
            </a:endParaRPr>
          </a:p>
          <a:p>
            <a:pPr>
              <a:spcBef>
                <a:spcPct val="15000"/>
              </a:spcBef>
            </a:pPr>
            <a:r>
              <a:rPr lang="zh-CN" altLang="en-US" sz="2800" b="1" dirty="0">
                <a:solidFill>
                  <a:srgbClr val="0000FF"/>
                </a:solidFill>
                <a:latin typeface="黑体" panose="02010609060101010101" pitchFamily="2" charset="-122"/>
                <a:ea typeface="黑体" panose="02010609060101010101" pitchFamily="2" charset="-122"/>
              </a:rPr>
              <a:t>     ①中外反动势力的强大</a:t>
            </a:r>
            <a:endParaRPr lang="zh-CN" altLang="en-US" sz="2800" b="1" dirty="0">
              <a:solidFill>
                <a:srgbClr val="0000FF"/>
              </a:solidFill>
              <a:latin typeface="黑体" panose="02010609060101010101" pitchFamily="2" charset="-122"/>
              <a:ea typeface="黑体" panose="02010609060101010101" pitchFamily="2" charset="-122"/>
            </a:endParaRPr>
          </a:p>
          <a:p>
            <a:pPr>
              <a:spcBef>
                <a:spcPct val="15000"/>
              </a:spcBef>
            </a:pPr>
            <a:r>
              <a:rPr lang="zh-CN" altLang="en-US" sz="2800" b="1" dirty="0">
                <a:solidFill>
                  <a:srgbClr val="0000FF"/>
                </a:solidFill>
                <a:latin typeface="黑体" panose="02010609060101010101" pitchFamily="2" charset="-122"/>
                <a:ea typeface="黑体" panose="02010609060101010101" pitchFamily="2" charset="-122"/>
              </a:rPr>
              <a:t>     </a:t>
            </a:r>
            <a:r>
              <a:rPr lang="zh-CN" altLang="en-US" sz="2800" b="1" dirty="0">
                <a:solidFill>
                  <a:srgbClr val="FF0000"/>
                </a:solidFill>
                <a:latin typeface="黑体" panose="02010609060101010101" pitchFamily="2" charset="-122"/>
                <a:ea typeface="黑体" panose="02010609060101010101" pitchFamily="2" charset="-122"/>
              </a:rPr>
              <a:t>②民族资产阶级的软弱性、妥协性</a:t>
            </a:r>
            <a:endParaRPr lang="zh-CN" altLang="en-US" sz="2800" b="1" dirty="0">
              <a:solidFill>
                <a:srgbClr val="FF0000"/>
              </a:solidFill>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a:spLocks noGrp="1"/>
          </p:cNvSpPr>
          <p:nvPr>
            <p:ph type="title"/>
          </p:nvPr>
        </p:nvSpPr>
        <p:spPr>
          <a:xfrm>
            <a:off x="448310" y="262890"/>
            <a:ext cx="8321040" cy="927735"/>
          </a:xfrm>
        </p:spPr>
        <p:txBody>
          <a:bodyPr anchor="ctr"/>
          <a:p>
            <a:r>
              <a:rPr lang="zh-CN" altLang="en-US" sz="3600" b="1">
                <a:solidFill>
                  <a:srgbClr val="993300"/>
                </a:solidFill>
              </a:rPr>
              <a:t>从不同史观评价辛亥革命</a:t>
            </a:r>
            <a:endParaRPr lang="zh-CN" altLang="en-US" sz="3600" b="1">
              <a:solidFill>
                <a:srgbClr val="993300"/>
              </a:solidFill>
            </a:endParaRPr>
          </a:p>
        </p:txBody>
      </p:sp>
      <p:sp>
        <p:nvSpPr>
          <p:cNvPr id="30723" name="文本占位符 30722"/>
          <p:cNvSpPr>
            <a:spLocks noGrp="1"/>
          </p:cNvSpPr>
          <p:nvPr>
            <p:ph type="body" idx="1"/>
          </p:nvPr>
        </p:nvSpPr>
        <p:spPr>
          <a:xfrm>
            <a:off x="250825" y="1029970"/>
            <a:ext cx="8435975" cy="5567680"/>
          </a:xfrm>
        </p:spPr>
        <p:txBody>
          <a:bodyPr/>
          <a:p>
            <a:r>
              <a:rPr lang="en-US" altLang="zh-CN" sz="2800" b="1"/>
              <a:t>1.</a:t>
            </a:r>
            <a:r>
              <a:rPr lang="zh-CN" altLang="en-US" b="1">
                <a:solidFill>
                  <a:srgbClr val="FF0000"/>
                </a:solidFill>
              </a:rPr>
              <a:t>近代史观</a:t>
            </a:r>
            <a:r>
              <a:rPr lang="zh-CN" altLang="en-US" sz="2800" b="1"/>
              <a:t>：</a:t>
            </a:r>
            <a:r>
              <a:rPr lang="zh-CN" altLang="en-US" sz="2800" b="1">
                <a:solidFill>
                  <a:srgbClr val="FF0000"/>
                </a:solidFill>
              </a:rPr>
              <a:t>政治</a:t>
            </a:r>
            <a:r>
              <a:rPr lang="zh-CN" altLang="en-US" sz="2800" b="1"/>
              <a:t>上结束了两千多年的</a:t>
            </a:r>
            <a:r>
              <a:rPr lang="zh-CN" altLang="en-US" sz="2800" b="1">
                <a:solidFill>
                  <a:srgbClr val="FF0000"/>
                </a:solidFill>
              </a:rPr>
              <a:t>封建君主专制制度</a:t>
            </a:r>
            <a:r>
              <a:rPr lang="zh-CN" altLang="en-US" sz="2800" b="1"/>
              <a:t>，推翻了清朝的统治，建立了中华民国；颁布了临时约法，使人民获得了一些民主权利和自由。</a:t>
            </a:r>
            <a:r>
              <a:rPr lang="zh-CN" altLang="en-US" sz="2800" b="1">
                <a:solidFill>
                  <a:srgbClr val="FF0000"/>
                </a:solidFill>
              </a:rPr>
              <a:t>经济</a:t>
            </a:r>
            <a:r>
              <a:rPr lang="zh-CN" altLang="en-US" sz="2800" b="1"/>
              <a:t>上推动了民族资本主义的发展；</a:t>
            </a:r>
            <a:r>
              <a:rPr lang="zh-CN" altLang="en-US" sz="2800" b="1">
                <a:solidFill>
                  <a:srgbClr val="FF0066"/>
                </a:solidFill>
              </a:rPr>
              <a:t>思想上</a:t>
            </a:r>
            <a:r>
              <a:rPr lang="zh-CN" altLang="en-US" sz="2800" b="1"/>
              <a:t>促进了思想解放，民主共和观念深入人心。</a:t>
            </a:r>
            <a:endParaRPr lang="zh-CN" altLang="en-US" sz="2800" b="1"/>
          </a:p>
          <a:p>
            <a:r>
              <a:rPr lang="en-US" altLang="zh-CN" sz="2800" b="1"/>
              <a:t>2.</a:t>
            </a:r>
            <a:r>
              <a:rPr lang="zh-CN" altLang="en-US" b="1">
                <a:solidFill>
                  <a:srgbClr val="FF0000"/>
                </a:solidFill>
              </a:rPr>
              <a:t>文明史观</a:t>
            </a:r>
            <a:r>
              <a:rPr lang="zh-CN" altLang="en-US" sz="2800" b="1"/>
              <a:t>：是中国由传统文明向现代文明的转变。</a:t>
            </a:r>
            <a:endParaRPr lang="zh-CN" altLang="en-US" sz="2800" b="1"/>
          </a:p>
          <a:p>
            <a:r>
              <a:rPr lang="en-US" altLang="zh-CN" sz="2800" b="1"/>
              <a:t>3.</a:t>
            </a:r>
            <a:r>
              <a:rPr lang="zh-CN" altLang="en-US" b="1">
                <a:solidFill>
                  <a:srgbClr val="FF0000"/>
                </a:solidFill>
              </a:rPr>
              <a:t>全球史观</a:t>
            </a:r>
            <a:r>
              <a:rPr lang="zh-CN" altLang="en-US" sz="2800" b="1">
                <a:solidFill>
                  <a:srgbClr val="FF0000"/>
                </a:solidFill>
              </a:rPr>
              <a:t>：建立了亚洲第一个资产阶级共和国，推动亚洲革命运动的发展</a:t>
            </a:r>
            <a:r>
              <a:rPr lang="zh-CN" altLang="en-US" sz="2800" b="1"/>
              <a:t>。</a:t>
            </a:r>
            <a:endParaRPr lang="zh-CN" altLang="en-US" sz="2800" b="1"/>
          </a:p>
          <a:p>
            <a:r>
              <a:rPr lang="en-US" altLang="zh-CN" sz="2800" b="1"/>
              <a:t>4.</a:t>
            </a:r>
            <a:r>
              <a:rPr lang="zh-CN" altLang="en-US" sz="2800" b="1">
                <a:solidFill>
                  <a:srgbClr val="FF0000"/>
                </a:solidFill>
              </a:rPr>
              <a:t>社会史观</a:t>
            </a:r>
            <a:r>
              <a:rPr lang="zh-CN" altLang="en-US" sz="2800" b="1"/>
              <a:t>：破除封建习俗和观念，使人们的物质生活和习俗发生变迁。</a:t>
            </a:r>
            <a:endParaRPr lang="zh-CN" altLang="en-US" sz="2800" b="1"/>
          </a:p>
          <a:p>
            <a:r>
              <a:rPr lang="en-US" altLang="zh-CN" sz="2800" b="1"/>
              <a:t>5</a:t>
            </a:r>
            <a:r>
              <a:rPr lang="zh-CN" altLang="zh-CN" sz="2800" b="1"/>
              <a:t>、革命史观：推翻</a:t>
            </a:r>
            <a:r>
              <a:rPr lang="en-US" altLang="zh-CN" sz="2800" b="1"/>
              <a:t>----</a:t>
            </a:r>
            <a:r>
              <a:rPr lang="zh-CN" altLang="en-US" sz="2800" b="1"/>
              <a:t>，结束</a:t>
            </a:r>
            <a:r>
              <a:rPr lang="en-US" altLang="zh-CN" sz="2800" b="1"/>
              <a:t>------</a:t>
            </a:r>
            <a:r>
              <a:rPr lang="zh-CN" altLang="en-US" sz="2800" b="1"/>
              <a:t>，建立了</a:t>
            </a:r>
            <a:r>
              <a:rPr lang="en-US" altLang="zh-CN" sz="2800" b="1"/>
              <a:t>-------</a:t>
            </a:r>
            <a:endParaRPr lang="en-US" altLang="zh-CN"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9085" y="297815"/>
            <a:ext cx="8387715" cy="5828665"/>
          </a:xfrm>
        </p:spPr>
        <p:txBody>
          <a:bodyPr/>
          <a:p>
            <a:r>
              <a:rPr lang="zh-CN" altLang="en-US" sz="2400" b="1"/>
              <a:t>1912_1928(袁世凯建立北洋军阀统治——1928张学良东北易帜） </a:t>
            </a:r>
            <a:endParaRPr lang="zh-CN" altLang="en-US" sz="2400" b="1"/>
          </a:p>
          <a:p>
            <a:r>
              <a:rPr lang="zh-CN" altLang="en-US" sz="2400" b="1"/>
              <a:t>中国半殖民地半封建的社会性质。</a:t>
            </a:r>
            <a:endParaRPr lang="zh-CN" altLang="en-US" sz="2400" b="1"/>
          </a:p>
          <a:p>
            <a:r>
              <a:rPr lang="zh-CN" altLang="en-US" sz="2400" b="1"/>
              <a:t>北洋军阀的统治有如下特点： </a:t>
            </a:r>
            <a:endParaRPr lang="zh-CN" altLang="en-US" sz="2400" b="1"/>
          </a:p>
          <a:p>
            <a:r>
              <a:rPr lang="zh-CN" altLang="en-US" sz="2400" b="1"/>
              <a:t>（一）</a:t>
            </a:r>
            <a:r>
              <a:rPr lang="zh-CN" altLang="en-US" sz="2400" b="1">
                <a:solidFill>
                  <a:srgbClr val="FF0066"/>
                </a:solidFill>
              </a:rPr>
              <a:t>北洋军阀各派系都有一支军队，并视其为私产</a:t>
            </a:r>
            <a:r>
              <a:rPr lang="zh-CN" altLang="en-US" sz="2400" b="1"/>
              <a:t>。他们靠着这支军队起家走上中国政治舞台，继而又靠扩充军队去实现更大的政治野心。“有兵则有权，兵多则权大”成为这一时期最鲜明的政治特色。 </a:t>
            </a:r>
            <a:endParaRPr lang="zh-CN" altLang="en-US" sz="2400" b="1"/>
          </a:p>
          <a:p>
            <a:r>
              <a:rPr lang="zh-CN" altLang="en-US" sz="2400" b="1"/>
              <a:t>（二）北</a:t>
            </a:r>
            <a:r>
              <a:rPr lang="zh-CN" altLang="en-US" sz="2400" b="1">
                <a:solidFill>
                  <a:srgbClr val="FF0066"/>
                </a:solidFill>
              </a:rPr>
              <a:t>洋军阀各派系都各自占据着一块地盘。</a:t>
            </a:r>
            <a:r>
              <a:rPr lang="zh-CN" altLang="en-US" sz="2400" b="1"/>
              <a:t>这期间虽然中央政权被袁世凯、皖、直、奉四派军阀轮番控制，但全国实际上始终都由若干个军阀分别占据着。大小军阀都在自己控制的地盘内自制法律，自定税收，任意搜刮和奴役人民，军阀割据地区形成“独立王国”，军阀则是这“王国”的“土皇帝”，它的存在是这一时期中国分裂的基础。 </a:t>
            </a:r>
            <a:endParaRPr lang="zh-CN" altLang="en-US" sz="2400" b="1"/>
          </a:p>
          <a:p>
            <a:endParaRPr lang="zh-CN" altLang="en-US" sz="24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1160" y="416560"/>
            <a:ext cx="8295640" cy="5709920"/>
          </a:xfrm>
        </p:spPr>
        <p:txBody>
          <a:bodyPr/>
          <a:p>
            <a:r>
              <a:rPr lang="zh-CN" altLang="en-US" sz="2800">
                <a:sym typeface="+mn-ea"/>
              </a:rPr>
              <a:t>（</a:t>
            </a:r>
            <a:r>
              <a:rPr lang="zh-CN" altLang="en-US" sz="2400">
                <a:sym typeface="+mn-ea"/>
              </a:rPr>
              <a:t>三</a:t>
            </a:r>
            <a:r>
              <a:rPr lang="zh-CN" altLang="en-US" sz="2400" b="1">
                <a:sym typeface="+mn-ea"/>
              </a:rPr>
              <a:t>）</a:t>
            </a:r>
            <a:r>
              <a:rPr lang="zh-CN" altLang="en-US" sz="2800" b="1">
                <a:solidFill>
                  <a:srgbClr val="FF0000"/>
                </a:solidFill>
                <a:sym typeface="+mn-ea"/>
              </a:rPr>
              <a:t>北洋军阀各派系都有帝国主义作为靠山。</a:t>
            </a:r>
            <a:r>
              <a:rPr lang="zh-CN" altLang="en-US" sz="2800" b="1">
                <a:sym typeface="+mn-ea"/>
              </a:rPr>
              <a:t>帝国主义为扩大对华侵略，竟相在中国扶植军阀势力。各派军阀为求得帝国主义“主子”的支持，都不惜出卖国家主权和各种权益，充当帝国主义侵略中国的“代理人”。军阀之间的争斗往往反映出他们各自所依靠的不同的帝国主义国家争夺中国的矛盾冲突。 </a:t>
            </a:r>
            <a:endParaRPr lang="zh-CN" altLang="en-US" sz="2800" b="1"/>
          </a:p>
          <a:p>
            <a:r>
              <a:rPr lang="zh-CN" altLang="en-US" sz="2800" b="1">
                <a:sym typeface="+mn-ea"/>
              </a:rPr>
              <a:t>（四）</a:t>
            </a:r>
            <a:r>
              <a:rPr lang="zh-CN" altLang="en-US" sz="2800" b="1">
                <a:solidFill>
                  <a:srgbClr val="FF0000"/>
                </a:solidFill>
                <a:sym typeface="+mn-ea"/>
              </a:rPr>
              <a:t>北洋军阀各派系都是封建主义者</a:t>
            </a:r>
            <a:r>
              <a:rPr lang="zh-CN" altLang="en-US" sz="2800" b="1">
                <a:sym typeface="+mn-ea"/>
              </a:rPr>
              <a:t>。军阀们在政治上代表了封建地主阶级的利益，在文化上大搞封建复古主义，在思想上表现出浓厚的封建地方主义、宗族主义、皇权主义色彩。在他们的军队和政权机构中，大小文武官员概由其同系、同僚、同学、同乡以及族人、亲戚、朋党来充任。靠这种封建裙带关系，他们图谋建立自己的“家天下”，想做“土皇帝”。 </a:t>
            </a:r>
            <a:endParaRPr lang="zh-CN" altLang="en-US" sz="2800" b="1"/>
          </a:p>
          <a:p>
            <a:endParaRPr lang="zh-CN" altLang="en-US" sz="2800"/>
          </a:p>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39090" y="574040"/>
            <a:ext cx="8347710" cy="5552440"/>
          </a:xfrm>
        </p:spPr>
        <p:txBody>
          <a:bodyPr/>
          <a:p>
            <a:r>
              <a:rPr lang="zh-CN" altLang="en-US" sz="2800">
                <a:sym typeface="+mn-ea"/>
              </a:rPr>
              <a:t>（五）</a:t>
            </a:r>
            <a:r>
              <a:rPr lang="zh-CN" altLang="en-US" sz="2800" b="1">
                <a:solidFill>
                  <a:srgbClr val="FF0000"/>
                </a:solidFill>
                <a:sym typeface="+mn-ea"/>
              </a:rPr>
              <a:t>北洋军阀的统治方法都极端残暴而且愚昧。各派军阀依恃武力，实行军事独裁统治。他</a:t>
            </a:r>
            <a:r>
              <a:rPr lang="zh-CN" altLang="en-US" sz="2800" b="1">
                <a:sym typeface="+mn-ea"/>
              </a:rPr>
              <a:t>们横征暴敛，草菅人命，穷兵黩武，争城夺地，罔闻国计民生，不顾人民死活。他们也曾借用“民意”喊过“民主”，但都是为专制之所用，实际上实行的是专制统治。 </a:t>
            </a:r>
            <a:endParaRPr lang="zh-CN" altLang="en-US" sz="2800" b="1"/>
          </a:p>
          <a:p>
            <a:r>
              <a:rPr lang="zh-CN" altLang="en-US" sz="2800" b="1">
                <a:sym typeface="+mn-ea"/>
              </a:rPr>
              <a:t>北洋军阀的反动统治不得人心，自始至终处于人民反抗怒潮的包围之中。正是人民的大革命，摧毁了北洋军阀在南方的统治，使它们在北中国的统治处于风雨飘摇之中，南方国民党政府顺适了历史潮流终于摧毁它的残余势力，把它赶下历史舞台。但不幸的是，由于产生军阀的社会基础并未改变，于是</a:t>
            </a:r>
            <a:r>
              <a:rPr lang="zh-CN" altLang="en-US" sz="2800" b="1">
                <a:solidFill>
                  <a:srgbClr val="FF0000"/>
                </a:solidFill>
                <a:sym typeface="+mn-ea"/>
              </a:rPr>
              <a:t>国民党新军阀便</a:t>
            </a:r>
            <a:r>
              <a:rPr lang="zh-CN" altLang="en-US" sz="2800" b="1">
                <a:sym typeface="+mn-ea"/>
              </a:rPr>
              <a:t>代之而起。</a:t>
            </a:r>
            <a:endParaRPr lang="zh-CN" altLang="en-US" sz="2800" b="1"/>
          </a:p>
          <a:p>
            <a:endParaRPr lang="zh-CN" altLang="en-US" sz="2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7169" descr="图片1"/>
          <p:cNvPicPr>
            <a:picLocks noChangeAspect="1"/>
          </p:cNvPicPr>
          <p:nvPr/>
        </p:nvPicPr>
        <p:blipFill>
          <a:blip r:embed="rId1"/>
          <a:stretch>
            <a:fillRect/>
          </a:stretch>
        </p:blipFill>
        <p:spPr>
          <a:xfrm>
            <a:off x="152400" y="3429000"/>
            <a:ext cx="8763000" cy="3297238"/>
          </a:xfrm>
          <a:prstGeom prst="rect">
            <a:avLst/>
          </a:prstGeom>
          <a:noFill/>
          <a:ln w="9525">
            <a:noFill/>
          </a:ln>
        </p:spPr>
      </p:pic>
      <p:sp>
        <p:nvSpPr>
          <p:cNvPr id="7171" name="文本框 7170"/>
          <p:cNvSpPr txBox="1"/>
          <p:nvPr/>
        </p:nvSpPr>
        <p:spPr>
          <a:xfrm>
            <a:off x="228600" y="304800"/>
            <a:ext cx="8686800" cy="2903538"/>
          </a:xfrm>
          <a:prstGeom prst="rect">
            <a:avLst/>
          </a:prstGeom>
          <a:noFill/>
          <a:ln w="38100" cap="flat" cmpd="dbl">
            <a:solidFill>
              <a:schemeClr val="tx1"/>
            </a:solidFill>
            <a:prstDash val="solid"/>
            <a:miter/>
            <a:headEnd type="none" w="med" len="med"/>
            <a:tailEnd type="none" w="med" len="med"/>
          </a:ln>
        </p:spPr>
        <p:txBody>
          <a:bodyPr>
            <a:spAutoFit/>
          </a:bodyPr>
          <a:p>
            <a:pPr>
              <a:spcBef>
                <a:spcPct val="5000"/>
              </a:spcBef>
              <a:buClrTx/>
            </a:pPr>
            <a:r>
              <a:rPr lang="en-US" altLang="zh-CN" sz="3200">
                <a:solidFill>
                  <a:schemeClr val="hlink"/>
                </a:solidFill>
                <a:latin typeface="Times New Roman" panose="02020603050405020304" pitchFamily="2" charset="0"/>
                <a:ea typeface="黑体" panose="02010609060101010101" pitchFamily="2" charset="-122"/>
              </a:rPr>
              <a:t>        </a:t>
            </a:r>
            <a:r>
              <a:rPr lang="zh-CN" altLang="en-US" sz="3600" b="1">
                <a:latin typeface="黑体" panose="02010609060101010101" pitchFamily="2" charset="-122"/>
                <a:ea typeface="黑体" panose="02010609060101010101" pitchFamily="2" charset="-122"/>
              </a:rPr>
              <a:t>广义的辛亥革命</a:t>
            </a:r>
            <a:r>
              <a:rPr lang="zh-CN" altLang="en-US" sz="3600" b="1">
                <a:solidFill>
                  <a:srgbClr val="0066FF"/>
                </a:solidFill>
                <a:latin typeface="黑体" panose="02010609060101010101" pitchFamily="2" charset="-122"/>
                <a:ea typeface="黑体" panose="02010609060101010101" pitchFamily="2" charset="-122"/>
              </a:rPr>
              <a:t>是指以孙中山为代表的资产阶级革命派为推翻清王朝帝制，建立资产阶级民主共和国的全过程。</a:t>
            </a:r>
            <a:endParaRPr lang="zh-CN" altLang="en-US" sz="3600" b="1">
              <a:solidFill>
                <a:srgbClr val="0066FF"/>
              </a:solidFill>
              <a:latin typeface="黑体" panose="02010609060101010101" pitchFamily="2" charset="-122"/>
              <a:ea typeface="黑体" panose="02010609060101010101" pitchFamily="2" charset="-122"/>
            </a:endParaRPr>
          </a:p>
          <a:p>
            <a:pPr>
              <a:spcBef>
                <a:spcPct val="5000"/>
              </a:spcBef>
              <a:buClrTx/>
            </a:pPr>
            <a:r>
              <a:rPr lang="zh-CN" altLang="en-US" sz="3600" b="1">
                <a:solidFill>
                  <a:schemeClr val="hlink"/>
                </a:solidFill>
                <a:latin typeface="黑体" panose="02010609060101010101" pitchFamily="2" charset="-122"/>
                <a:ea typeface="黑体" panose="02010609060101010101" pitchFamily="2" charset="-122"/>
              </a:rPr>
              <a:t>   </a:t>
            </a:r>
            <a:r>
              <a:rPr lang="zh-CN" altLang="en-US" sz="3600" b="1">
                <a:latin typeface="黑体" panose="02010609060101010101" pitchFamily="2" charset="-122"/>
                <a:ea typeface="黑体" panose="02010609060101010101" pitchFamily="2" charset="-122"/>
              </a:rPr>
              <a:t>狭义的辛亥革命</a:t>
            </a:r>
            <a:r>
              <a:rPr lang="zh-CN" altLang="en-US" sz="3600" b="1">
                <a:solidFill>
                  <a:srgbClr val="FF0066"/>
                </a:solidFill>
                <a:latin typeface="黑体" panose="02010609060101010101" pitchFamily="2" charset="-122"/>
                <a:ea typeface="黑体" panose="02010609060101010101" pitchFamily="2" charset="-122"/>
              </a:rPr>
              <a:t>指</a:t>
            </a:r>
            <a:r>
              <a:rPr lang="en-US" altLang="zh-CN" sz="3600" b="1">
                <a:solidFill>
                  <a:srgbClr val="FF0066"/>
                </a:solidFill>
                <a:latin typeface="黑体" panose="02010609060101010101" pitchFamily="2" charset="-122"/>
                <a:ea typeface="黑体" panose="02010609060101010101" pitchFamily="2" charset="-122"/>
              </a:rPr>
              <a:t>1911</a:t>
            </a:r>
            <a:r>
              <a:rPr lang="zh-CN" altLang="en-US" sz="3600" b="1">
                <a:solidFill>
                  <a:srgbClr val="FF0066"/>
                </a:solidFill>
                <a:latin typeface="黑体" panose="02010609060101010101" pitchFamily="2" charset="-122"/>
                <a:ea typeface="黑体" panose="02010609060101010101" pitchFamily="2" charset="-122"/>
              </a:rPr>
              <a:t>年武昌起义。因武昌起义发生于旧历辛亥年。</a:t>
            </a:r>
            <a:endParaRPr lang="zh-CN" altLang="en-US" sz="3600" b="1">
              <a:solidFill>
                <a:srgbClr val="FF0066"/>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000000"/>
                                          </p:val>
                                        </p:tav>
                                        <p:tav tm="100000">
                                          <p:val>
                                            <p:strVal val="#ppt_w"/>
                                          </p:val>
                                        </p:tav>
                                      </p:tavLst>
                                    </p:anim>
                                    <p:anim calcmode="lin" valueType="num">
                                      <p:cBhvr>
                                        <p:cTn id="8" dur="1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8193"/>
          <p:cNvSpPr/>
          <p:nvPr/>
        </p:nvSpPr>
        <p:spPr>
          <a:xfrm>
            <a:off x="533400" y="1419225"/>
            <a:ext cx="8001000" cy="3476625"/>
          </a:xfrm>
          <a:prstGeom prst="rect">
            <a:avLst/>
          </a:prstGeom>
          <a:noFill/>
          <a:ln w="9525">
            <a:noFill/>
          </a:ln>
        </p:spPr>
        <p:txBody>
          <a:bodyPr>
            <a:spAutoFit/>
          </a:bodyPr>
          <a:p>
            <a:pPr>
              <a:spcBef>
                <a:spcPct val="50000"/>
              </a:spcBef>
              <a:buClrTx/>
            </a:pPr>
            <a:r>
              <a:rPr lang="en-US" altLang="zh-CN" sz="4400" b="1">
                <a:latin typeface="黑体" panose="02010609060101010101" pitchFamily="2" charset="-122"/>
                <a:ea typeface="黑体" panose="02010609060101010101" pitchFamily="2" charset="-122"/>
              </a:rPr>
              <a:t>    </a:t>
            </a:r>
            <a:r>
              <a:rPr lang="zh-CN" altLang="en-US" sz="4400" b="1">
                <a:latin typeface="黑体" panose="02010609060101010101" pitchFamily="2" charset="-122"/>
                <a:ea typeface="黑体" panose="02010609060101010101" pitchFamily="2" charset="-122"/>
              </a:rPr>
              <a:t>为什么</a:t>
            </a:r>
            <a:r>
              <a:rPr lang="en-US" altLang="zh-CN" sz="4400" b="1">
                <a:latin typeface="黑体" panose="02010609060101010101" pitchFamily="2" charset="-122"/>
                <a:ea typeface="黑体" panose="02010609060101010101" pitchFamily="2" charset="-122"/>
              </a:rPr>
              <a:t>20</a:t>
            </a:r>
            <a:r>
              <a:rPr lang="zh-CN" altLang="en-US" sz="4400" b="1">
                <a:latin typeface="黑体" panose="02010609060101010101" pitchFamily="2" charset="-122"/>
                <a:ea typeface="黑体" panose="02010609060101010101" pitchFamily="2" charset="-122"/>
              </a:rPr>
              <a:t>世纪初，以孙中山为代表的资产阶级革命派要掀起一场旨在推翻清政府、建立民国的辛亥革命？（背景</a:t>
            </a:r>
            <a:r>
              <a:rPr lang="en-US" altLang="zh-CN" sz="4400" b="1">
                <a:latin typeface="黑体" panose="02010609060101010101" pitchFamily="2" charset="-122"/>
                <a:ea typeface="黑体" panose="02010609060101010101" pitchFamily="2" charset="-122"/>
              </a:rPr>
              <a:t>76</a:t>
            </a:r>
            <a:r>
              <a:rPr lang="zh-CN" altLang="en-US" sz="4400" b="1">
                <a:latin typeface="黑体" panose="02010609060101010101" pitchFamily="2" charset="-122"/>
                <a:ea typeface="黑体" panose="02010609060101010101" pitchFamily="2" charset="-122"/>
              </a:rPr>
              <a:t>页）</a:t>
            </a:r>
            <a:endParaRPr lang="zh-CN" altLang="en-US" sz="4400" b="1">
              <a:latin typeface="黑体" panose="02010609060101010101" pitchFamily="2" charset="-122"/>
              <a:ea typeface="黑体" panose="0201060906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11265"/>
          <p:cNvGrpSpPr/>
          <p:nvPr/>
        </p:nvGrpSpPr>
        <p:grpSpPr>
          <a:xfrm>
            <a:off x="5580063" y="0"/>
            <a:ext cx="3563937" cy="2590800"/>
            <a:chOff x="0" y="0"/>
            <a:chExt cx="2245" cy="1607"/>
          </a:xfrm>
        </p:grpSpPr>
        <p:pic>
          <p:nvPicPr>
            <p:cNvPr id="11267" name="图片 11266" descr="陈天华猛回头1"/>
            <p:cNvPicPr>
              <a:picLocks noChangeAspect="1"/>
            </p:cNvPicPr>
            <p:nvPr/>
          </p:nvPicPr>
          <p:blipFill>
            <a:blip r:embed="rId1"/>
            <a:stretch>
              <a:fillRect/>
            </a:stretch>
          </p:blipFill>
          <p:spPr>
            <a:xfrm>
              <a:off x="0" y="0"/>
              <a:ext cx="2245" cy="1607"/>
            </a:xfrm>
            <a:prstGeom prst="rect">
              <a:avLst/>
            </a:prstGeom>
            <a:noFill/>
            <a:ln w="9525">
              <a:noFill/>
            </a:ln>
          </p:spPr>
        </p:pic>
        <p:sp>
          <p:nvSpPr>
            <p:cNvPr id="11268" name="文本框 11267"/>
            <p:cNvSpPr txBox="1"/>
            <p:nvPr/>
          </p:nvSpPr>
          <p:spPr>
            <a:xfrm>
              <a:off x="45" y="1224"/>
              <a:ext cx="1088" cy="322"/>
            </a:xfrm>
            <a:prstGeom prst="rect">
              <a:avLst/>
            </a:prstGeom>
            <a:noFill/>
            <a:ln w="9525">
              <a:noFill/>
            </a:ln>
            <a:effectLst>
              <a:outerShdw dist="35921" dir="2699999" sy="50000" rotWithShape="0">
                <a:schemeClr val="bg2"/>
              </a:outerShdw>
            </a:effectLst>
          </p:spPr>
          <p:txBody>
            <a:bodyPr>
              <a:spAutoFit/>
            </a:bodyPr>
            <a:p>
              <a:pPr algn="ctr">
                <a:spcBef>
                  <a:spcPct val="50000"/>
                </a:spcBef>
              </a:pPr>
              <a:r>
                <a:rPr lang="zh-CN" altLang="en-US" sz="2800" b="1">
                  <a:solidFill>
                    <a:srgbClr val="FFFF00"/>
                  </a:solidFill>
                  <a:latin typeface="黑体" panose="02010609060101010101" pitchFamily="2" charset="-122"/>
                  <a:ea typeface="黑体" panose="02010609060101010101" pitchFamily="2" charset="-122"/>
                </a:rPr>
                <a:t>陈天华</a:t>
              </a:r>
              <a:endParaRPr lang="zh-CN" altLang="en-US" sz="2800" b="1">
                <a:solidFill>
                  <a:srgbClr val="FFFF00"/>
                </a:solidFill>
                <a:latin typeface="黑体" panose="02010609060101010101" pitchFamily="2" charset="-122"/>
                <a:ea typeface="黑体" panose="02010609060101010101" pitchFamily="2" charset="-122"/>
              </a:endParaRPr>
            </a:p>
          </p:txBody>
        </p:sp>
      </p:grpSp>
      <p:grpSp>
        <p:nvGrpSpPr>
          <p:cNvPr id="11269" name="组合 11268"/>
          <p:cNvGrpSpPr/>
          <p:nvPr/>
        </p:nvGrpSpPr>
        <p:grpSpPr>
          <a:xfrm>
            <a:off x="1979613" y="0"/>
            <a:ext cx="3816350" cy="2590800"/>
            <a:chOff x="0" y="0"/>
            <a:chExt cx="2313" cy="1573"/>
          </a:xfrm>
        </p:grpSpPr>
        <p:pic>
          <p:nvPicPr>
            <p:cNvPr id="11270" name="图片 11269" descr="邹容革命军"/>
            <p:cNvPicPr>
              <a:picLocks noChangeAspect="1"/>
            </p:cNvPicPr>
            <p:nvPr/>
          </p:nvPicPr>
          <p:blipFill>
            <a:blip r:embed="rId2"/>
            <a:stretch>
              <a:fillRect/>
            </a:stretch>
          </p:blipFill>
          <p:spPr>
            <a:xfrm>
              <a:off x="0" y="0"/>
              <a:ext cx="2313" cy="1573"/>
            </a:xfrm>
            <a:prstGeom prst="rect">
              <a:avLst/>
            </a:prstGeom>
            <a:noFill/>
            <a:ln w="9525">
              <a:noFill/>
            </a:ln>
          </p:spPr>
        </p:pic>
        <p:sp>
          <p:nvSpPr>
            <p:cNvPr id="11271" name="矩形 11270"/>
            <p:cNvSpPr/>
            <p:nvPr/>
          </p:nvSpPr>
          <p:spPr>
            <a:xfrm>
              <a:off x="363" y="1179"/>
              <a:ext cx="577" cy="315"/>
            </a:xfrm>
            <a:prstGeom prst="rect">
              <a:avLst/>
            </a:prstGeom>
            <a:noFill/>
            <a:ln w="9525">
              <a:noFill/>
            </a:ln>
            <a:effectLst>
              <a:outerShdw dist="74053" dir="1857825" sy="50000" rotWithShape="0">
                <a:srgbClr val="FF3300"/>
              </a:outerShdw>
            </a:effectLst>
          </p:spPr>
          <p:txBody>
            <a:bodyPr>
              <a:spAutoFit/>
            </a:bodyPr>
            <a:p>
              <a:r>
                <a:rPr lang="zh-CN" altLang="en-US" sz="2800" b="1">
                  <a:solidFill>
                    <a:srgbClr val="FFFF00"/>
                  </a:solidFill>
                  <a:latin typeface="黑体" panose="02010609060101010101" pitchFamily="2" charset="-122"/>
                  <a:ea typeface="黑体" panose="02010609060101010101" pitchFamily="2" charset="-122"/>
                </a:rPr>
                <a:t>邹容</a:t>
              </a:r>
              <a:endParaRPr lang="zh-CN" altLang="en-US" sz="2800" b="1">
                <a:solidFill>
                  <a:srgbClr val="FFFF00"/>
                </a:solidFill>
                <a:latin typeface="黑体" panose="02010609060101010101" pitchFamily="2" charset="-122"/>
                <a:ea typeface="黑体" panose="02010609060101010101" pitchFamily="2" charset="-122"/>
              </a:endParaRPr>
            </a:p>
          </p:txBody>
        </p:sp>
      </p:grpSp>
      <p:grpSp>
        <p:nvGrpSpPr>
          <p:cNvPr id="11272" name="组合 11271"/>
          <p:cNvGrpSpPr/>
          <p:nvPr/>
        </p:nvGrpSpPr>
        <p:grpSpPr>
          <a:xfrm>
            <a:off x="0" y="0"/>
            <a:ext cx="1979613" cy="2590800"/>
            <a:chOff x="0" y="0"/>
            <a:chExt cx="1247" cy="1565"/>
          </a:xfrm>
        </p:grpSpPr>
        <p:pic>
          <p:nvPicPr>
            <p:cNvPr id="11273" name="图片 11272" descr="章炳麟"/>
            <p:cNvPicPr>
              <a:picLocks noChangeAspect="1"/>
            </p:cNvPicPr>
            <p:nvPr/>
          </p:nvPicPr>
          <p:blipFill>
            <a:blip r:embed="rId3"/>
            <a:stretch>
              <a:fillRect/>
            </a:stretch>
          </p:blipFill>
          <p:spPr>
            <a:xfrm>
              <a:off x="0" y="0"/>
              <a:ext cx="1247" cy="1565"/>
            </a:xfrm>
            <a:prstGeom prst="rect">
              <a:avLst/>
            </a:prstGeom>
            <a:noFill/>
            <a:ln w="9525">
              <a:noFill/>
            </a:ln>
          </p:spPr>
        </p:pic>
        <p:sp>
          <p:nvSpPr>
            <p:cNvPr id="11274" name="文本框 11273"/>
            <p:cNvSpPr txBox="1"/>
            <p:nvPr/>
          </p:nvSpPr>
          <p:spPr>
            <a:xfrm>
              <a:off x="204" y="1205"/>
              <a:ext cx="803" cy="314"/>
            </a:xfrm>
            <a:prstGeom prst="rect">
              <a:avLst/>
            </a:prstGeom>
            <a:noFill/>
            <a:ln w="9525">
              <a:noFill/>
            </a:ln>
            <a:effectLst>
              <a:outerShdw dist="53882" dir="2699999" sy="50000" rotWithShape="0">
                <a:srgbClr val="FF3300"/>
              </a:outerShdw>
            </a:effectLst>
          </p:spPr>
          <p:txBody>
            <a:bodyPr>
              <a:spAutoFit/>
            </a:bodyPr>
            <a:p>
              <a:pPr>
                <a:spcBef>
                  <a:spcPct val="50000"/>
                </a:spcBef>
              </a:pPr>
              <a:r>
                <a:rPr lang="zh-CN" altLang="en-US" sz="2800" b="1">
                  <a:solidFill>
                    <a:srgbClr val="FFFF00"/>
                  </a:solidFill>
                  <a:latin typeface="Arial" panose="020B0604020202020204" pitchFamily="34" charset="0"/>
                  <a:ea typeface="黑体" panose="02010609060101010101" pitchFamily="2" charset="-122"/>
                </a:rPr>
                <a:t>章炳麟</a:t>
              </a:r>
              <a:endParaRPr lang="zh-CN" altLang="en-US" sz="2800" b="1">
                <a:solidFill>
                  <a:srgbClr val="FFFF00"/>
                </a:solidFill>
                <a:latin typeface="Arial" panose="020B0604020202020204" pitchFamily="34" charset="0"/>
                <a:ea typeface="黑体" panose="02010609060101010101" pitchFamily="2" charset="-122"/>
              </a:endParaRPr>
            </a:p>
          </p:txBody>
        </p:sp>
      </p:grpSp>
      <p:sp>
        <p:nvSpPr>
          <p:cNvPr id="11275" name="矩形 11274"/>
          <p:cNvSpPr/>
          <p:nvPr/>
        </p:nvSpPr>
        <p:spPr>
          <a:xfrm>
            <a:off x="152400" y="2820988"/>
            <a:ext cx="8915400" cy="3017837"/>
          </a:xfrm>
          <a:prstGeom prst="rect">
            <a:avLst/>
          </a:prstGeom>
          <a:noFill/>
          <a:ln w="9525">
            <a:noFill/>
          </a:ln>
        </p:spPr>
        <p:txBody>
          <a:bodyPr>
            <a:spAutoFit/>
          </a:bodyPr>
          <a:p>
            <a:pPr>
              <a:buClrTx/>
            </a:pPr>
            <a:r>
              <a:rPr lang="en-US" altLang="zh-CN" sz="3200" b="1">
                <a:latin typeface="黑体" panose="02010609060101010101" pitchFamily="2" charset="-122"/>
                <a:ea typeface="黑体" panose="02010609060101010101" pitchFamily="2" charset="-122"/>
              </a:rPr>
              <a:t>    </a:t>
            </a:r>
            <a:r>
              <a:rPr lang="zh-CN" altLang="en-US" sz="3200" b="1">
                <a:latin typeface="黑体" panose="02010609060101010101" pitchFamily="2" charset="-122"/>
                <a:ea typeface="黑体" panose="02010609060101010101" pitchFamily="2" charset="-122"/>
              </a:rPr>
              <a:t>材料</a:t>
            </a:r>
            <a:r>
              <a:rPr lang="en-US" altLang="zh-CN" sz="3200" b="1">
                <a:latin typeface="黑体" panose="02010609060101010101" pitchFamily="2" charset="-122"/>
                <a:ea typeface="黑体" panose="02010609060101010101" pitchFamily="2" charset="-122"/>
              </a:rPr>
              <a:t>4</a:t>
            </a:r>
            <a:r>
              <a:rPr lang="zh-CN" altLang="en-US" sz="3200" b="1">
                <a:latin typeface="黑体" panose="02010609060101010101" pitchFamily="2" charset="-122"/>
                <a:ea typeface="黑体" panose="02010609060101010101" pitchFamily="2" charset="-122"/>
              </a:rPr>
              <a:t>：公理未明，即以革命明之；旧俗俱在，即以革命去之；革命是除旧布新的良药，实现民主共和是不可抗拒历史潮流。</a:t>
            </a:r>
            <a:endParaRPr lang="zh-CN" altLang="en-US" sz="3200" b="1">
              <a:latin typeface="黑体" panose="02010609060101010101" pitchFamily="2" charset="-122"/>
              <a:ea typeface="黑体" panose="02010609060101010101" pitchFamily="2" charset="-122"/>
            </a:endParaRPr>
          </a:p>
          <a:p>
            <a:pPr>
              <a:buClrTx/>
            </a:pPr>
            <a:r>
              <a:rPr lang="zh-CN" altLang="en-US" sz="3200" b="1">
                <a:latin typeface="黑体" panose="02010609060101010101" pitchFamily="2" charset="-122"/>
                <a:ea typeface="黑体" panose="02010609060101010101" pitchFamily="2" charset="-122"/>
              </a:rPr>
              <a:t>    材料</a:t>
            </a:r>
            <a:r>
              <a:rPr lang="en-US" altLang="zh-CN" sz="3200" b="1">
                <a:latin typeface="黑体" panose="02010609060101010101" pitchFamily="2" charset="-122"/>
                <a:ea typeface="黑体" panose="02010609060101010101" pitchFamily="2" charset="-122"/>
              </a:rPr>
              <a:t>5</a:t>
            </a:r>
            <a:r>
              <a:rPr lang="zh-CN" altLang="en-US" sz="3200" b="1">
                <a:latin typeface="黑体" panose="02010609060101010101" pitchFamily="2" charset="-122"/>
                <a:ea typeface="黑体" panose="02010609060101010101" pitchFamily="2" charset="-122"/>
              </a:rPr>
              <a:t>：革命者，天演之公例也，竖独立之旗，撞自由之钟，我中国今日不可不革命。</a:t>
            </a:r>
            <a:endParaRPr lang="zh-CN" altLang="en-US" sz="3200" b="1">
              <a:latin typeface="黑体" panose="02010609060101010101" pitchFamily="2" charset="-122"/>
              <a:ea typeface="黑体" panose="02010609060101010101" pitchFamily="2" charset="-122"/>
            </a:endParaRPr>
          </a:p>
          <a:p>
            <a:pPr>
              <a:buClrTx/>
            </a:pPr>
            <a:r>
              <a:rPr lang="zh-CN" altLang="en-US" sz="3200" b="1">
                <a:latin typeface="黑体" panose="02010609060101010101" pitchFamily="2" charset="-122"/>
                <a:ea typeface="黑体" panose="02010609060101010101" pitchFamily="2" charset="-122"/>
              </a:rPr>
              <a:t>    </a:t>
            </a:r>
            <a:endParaRPr lang="zh-CN" altLang="en-US" sz="3200" b="1">
              <a:solidFill>
                <a:schemeClr val="hlink"/>
              </a:solidFill>
              <a:latin typeface="黑体" panose="02010609060101010101" pitchFamily="2" charset="-122"/>
              <a:ea typeface="黑体" panose="02010609060101010101" pitchFamily="2" charset="-122"/>
            </a:endParaRPr>
          </a:p>
        </p:txBody>
      </p:sp>
      <p:sp>
        <p:nvSpPr>
          <p:cNvPr id="11276" name="文本框 11275"/>
          <p:cNvSpPr txBox="1"/>
          <p:nvPr/>
        </p:nvSpPr>
        <p:spPr>
          <a:xfrm>
            <a:off x="2052638" y="5589588"/>
            <a:ext cx="5472112" cy="582612"/>
          </a:xfrm>
          <a:prstGeom prst="rect">
            <a:avLst/>
          </a:prstGeom>
          <a:solidFill>
            <a:srgbClr val="FFFF00">
              <a:alpha val="100000"/>
            </a:srgbClr>
          </a:solidFill>
          <a:ln w="9525">
            <a:noFill/>
          </a:ln>
        </p:spPr>
        <p:txBody>
          <a:bodyPr vert="horz" wrap="square" lIns="90170" tIns="46990" rIns="90170" bIns="46990" anchor="t">
            <a:spAutoFit/>
          </a:bodyPr>
          <a:p>
            <a:pPr>
              <a:spcBef>
                <a:spcPct val="50000"/>
              </a:spcBef>
            </a:pPr>
            <a:r>
              <a:rPr lang="zh-CN" altLang="en-US" sz="3200" b="1">
                <a:latin typeface="Arial" panose="020B0604020202020204" pitchFamily="34" charset="0"/>
              </a:rPr>
              <a:t>民主革命思想的广泛传播</a:t>
            </a:r>
            <a:endParaRPr lang="zh-CN" altLang="en-US" sz="32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wipe(down)">
                                      <p:cBhvr>
                                        <p:cTn id="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12289" descr="2"/>
          <p:cNvPicPr>
            <a:picLocks noChangeAspect="1"/>
          </p:cNvPicPr>
          <p:nvPr/>
        </p:nvPicPr>
        <p:blipFill>
          <a:blip r:embed="rId1"/>
          <a:stretch>
            <a:fillRect/>
          </a:stretch>
        </p:blipFill>
        <p:spPr>
          <a:xfrm>
            <a:off x="579438" y="1089025"/>
            <a:ext cx="3733800" cy="3436938"/>
          </a:xfrm>
          <a:prstGeom prst="rect">
            <a:avLst/>
          </a:prstGeom>
          <a:noFill/>
          <a:ln w="19050" cap="flat" cmpd="sng">
            <a:solidFill>
              <a:srgbClr val="C0C0C0"/>
            </a:solidFill>
            <a:prstDash val="solid"/>
            <a:miter/>
            <a:headEnd type="none" w="med" len="med"/>
            <a:tailEnd type="none" w="med" len="med"/>
          </a:ln>
        </p:spPr>
      </p:pic>
      <p:pic>
        <p:nvPicPr>
          <p:cNvPr id="12291" name="图片 12290" descr="2"/>
          <p:cNvPicPr>
            <a:picLocks noChangeAspect="1"/>
          </p:cNvPicPr>
          <p:nvPr/>
        </p:nvPicPr>
        <p:blipFill>
          <a:blip r:embed="rId2"/>
          <a:stretch>
            <a:fillRect/>
          </a:stretch>
        </p:blipFill>
        <p:spPr>
          <a:xfrm>
            <a:off x="4722813" y="1089025"/>
            <a:ext cx="3806825" cy="3400425"/>
          </a:xfrm>
          <a:prstGeom prst="rect">
            <a:avLst/>
          </a:prstGeom>
          <a:noFill/>
          <a:ln w="19050" cap="flat" cmpd="sng">
            <a:solidFill>
              <a:srgbClr val="C0C0C0"/>
            </a:solidFill>
            <a:prstDash val="solid"/>
            <a:miter/>
            <a:headEnd type="none" w="med" len="med"/>
            <a:tailEnd type="none" w="med" len="med"/>
          </a:ln>
        </p:spPr>
      </p:pic>
      <p:sp>
        <p:nvSpPr>
          <p:cNvPr id="12292" name="文本框 12291"/>
          <p:cNvSpPr txBox="1"/>
          <p:nvPr/>
        </p:nvSpPr>
        <p:spPr>
          <a:xfrm>
            <a:off x="676275" y="120650"/>
            <a:ext cx="7858125" cy="946150"/>
          </a:xfrm>
          <a:prstGeom prst="rect">
            <a:avLst/>
          </a:prstGeom>
          <a:noFill/>
          <a:ln w="9525">
            <a:noFill/>
          </a:ln>
        </p:spPr>
        <p:txBody>
          <a:bodyPr>
            <a:spAutoFit/>
          </a:bodyPr>
          <a:p>
            <a:r>
              <a:rPr lang="zh-CN" altLang="en-US" sz="2800" b="1">
                <a:solidFill>
                  <a:schemeClr val="hlink"/>
                </a:solidFill>
                <a:latin typeface="黑体" panose="02010609060101010101" pitchFamily="2" charset="-122"/>
                <a:ea typeface="黑体" panose="02010609060101010101" pitchFamily="2" charset="-122"/>
              </a:rPr>
              <a:t>中国第一个资产阶级民主革命团体</a:t>
            </a:r>
            <a:endParaRPr lang="zh-CN" altLang="en-US" sz="2800" b="1">
              <a:solidFill>
                <a:schemeClr val="hlink"/>
              </a:solidFill>
              <a:latin typeface="黑体" panose="02010609060101010101" pitchFamily="2" charset="-122"/>
              <a:ea typeface="黑体" panose="02010609060101010101" pitchFamily="2" charset="-122"/>
            </a:endParaRPr>
          </a:p>
          <a:p>
            <a:r>
              <a:rPr lang="zh-CN" altLang="en-US" sz="2800" b="1">
                <a:solidFill>
                  <a:schemeClr val="hlink"/>
                </a:solidFill>
                <a:latin typeface="黑体" panose="02010609060101010101" pitchFamily="2" charset="-122"/>
                <a:ea typeface="黑体" panose="02010609060101010101" pitchFamily="2" charset="-122"/>
              </a:rPr>
              <a:t>          </a:t>
            </a:r>
            <a:r>
              <a:rPr lang="en-US" altLang="zh-CN" sz="2800" b="1">
                <a:solidFill>
                  <a:schemeClr val="hlink"/>
                </a:solidFill>
                <a:latin typeface="Arial" panose="020B0604020202020204" pitchFamily="34" charset="0"/>
                <a:ea typeface="黑体" panose="02010609060101010101" pitchFamily="2" charset="-122"/>
              </a:rPr>
              <a:t>——</a:t>
            </a:r>
            <a:r>
              <a:rPr lang="zh-CN" altLang="en-US" sz="2800" b="1">
                <a:latin typeface="黑体" panose="02010609060101010101" pitchFamily="2" charset="-122"/>
                <a:ea typeface="黑体" panose="02010609060101010101" pitchFamily="2" charset="-122"/>
              </a:rPr>
              <a:t>兴中会</a:t>
            </a:r>
            <a:r>
              <a:rPr lang="en-US" altLang="zh-CN" sz="2800" b="1">
                <a:solidFill>
                  <a:schemeClr val="hlink"/>
                </a:solidFill>
                <a:latin typeface="黑体" panose="02010609060101010101" pitchFamily="2" charset="-122"/>
                <a:ea typeface="黑体" panose="02010609060101010101" pitchFamily="2" charset="-122"/>
              </a:rPr>
              <a:t>1894</a:t>
            </a:r>
            <a:r>
              <a:rPr lang="zh-CN" altLang="en-US" sz="2800" b="1">
                <a:solidFill>
                  <a:schemeClr val="hlink"/>
                </a:solidFill>
                <a:latin typeface="黑体" panose="02010609060101010101" pitchFamily="2" charset="-122"/>
                <a:ea typeface="黑体" panose="02010609060101010101" pitchFamily="2" charset="-122"/>
              </a:rPr>
              <a:t>年在檀香山成立</a:t>
            </a:r>
            <a:endParaRPr lang="zh-CN" altLang="en-US" sz="2800" b="1">
              <a:solidFill>
                <a:schemeClr val="hlink"/>
              </a:solidFill>
              <a:latin typeface="黑体" panose="02010609060101010101" pitchFamily="2" charset="-122"/>
              <a:ea typeface="黑体" panose="02010609060101010101" pitchFamily="2" charset="-122"/>
            </a:endParaRPr>
          </a:p>
        </p:txBody>
      </p:sp>
      <p:sp>
        <p:nvSpPr>
          <p:cNvPr id="12293" name="文本框 12292"/>
          <p:cNvSpPr txBox="1"/>
          <p:nvPr/>
        </p:nvSpPr>
        <p:spPr>
          <a:xfrm>
            <a:off x="1838325" y="1123950"/>
            <a:ext cx="5259388" cy="1096963"/>
          </a:xfrm>
          <a:prstGeom prst="rect">
            <a:avLst/>
          </a:prstGeom>
          <a:solidFill>
            <a:srgbClr val="FFFF00">
              <a:alpha val="89000"/>
            </a:srgbClr>
          </a:solidFill>
          <a:ln w="28575" cap="flat" cmpd="sng">
            <a:solidFill>
              <a:srgbClr val="CC3300"/>
            </a:solidFill>
            <a:prstDash val="solid"/>
            <a:miter/>
            <a:headEnd type="none" w="med" len="med"/>
            <a:tailEnd type="none" w="med" len="med"/>
          </a:ln>
        </p:spPr>
        <p:txBody>
          <a:bodyPr lIns="90170" tIns="46990" rIns="90170" bIns="46990">
            <a:spAutoFit/>
          </a:bodyPr>
          <a:p>
            <a:pPr>
              <a:spcBef>
                <a:spcPct val="50000"/>
              </a:spcBef>
              <a:buClrTx/>
            </a:pPr>
            <a:r>
              <a:rPr lang="en-US" altLang="zh-CN" sz="2800">
                <a:latin typeface="黑体" panose="02010609060101010101" pitchFamily="2" charset="-122"/>
                <a:ea typeface="黑体" panose="02010609060101010101" pitchFamily="2" charset="-122"/>
              </a:rPr>
              <a:t>    </a:t>
            </a:r>
            <a:r>
              <a:rPr lang="zh-CN" altLang="en-US" sz="3200" b="1">
                <a:solidFill>
                  <a:srgbClr val="FF0066"/>
                </a:solidFill>
                <a:latin typeface="黑体" panose="02010609060101010101" pitchFamily="2" charset="-122"/>
                <a:ea typeface="黑体" panose="02010609060101010101" pitchFamily="2" charset="-122"/>
              </a:rPr>
              <a:t>宗旨是：“驱除鞑虏</a:t>
            </a:r>
            <a:r>
              <a:rPr lang="en-US" altLang="zh-CN" sz="3200" b="1">
                <a:solidFill>
                  <a:srgbClr val="FF0066"/>
                </a:solidFill>
                <a:latin typeface="黑体" panose="02010609060101010101" pitchFamily="2" charset="-122"/>
                <a:ea typeface="黑体" panose="02010609060101010101" pitchFamily="2" charset="-122"/>
              </a:rPr>
              <a:t>,</a:t>
            </a:r>
            <a:r>
              <a:rPr lang="zh-CN" altLang="en-US" sz="3200" b="1">
                <a:solidFill>
                  <a:srgbClr val="FF0066"/>
                </a:solidFill>
                <a:latin typeface="黑体" panose="02010609060101010101" pitchFamily="2" charset="-122"/>
                <a:ea typeface="黑体" panose="02010609060101010101" pitchFamily="2" charset="-122"/>
              </a:rPr>
              <a:t>恢复中华，创立合众政府”。</a:t>
            </a:r>
            <a:endParaRPr lang="zh-CN" altLang="en-US" sz="3200" b="1">
              <a:solidFill>
                <a:srgbClr val="FF0066"/>
              </a:solidFill>
              <a:latin typeface="黑体" panose="02010609060101010101" pitchFamily="2" charset="-122"/>
              <a:ea typeface="黑体" panose="02010609060101010101" pitchFamily="2" charset="-122"/>
            </a:endParaRPr>
          </a:p>
        </p:txBody>
      </p:sp>
      <p:graphicFrame>
        <p:nvGraphicFramePr>
          <p:cNvPr id="12294" name="表格 12293"/>
          <p:cNvGraphicFramePr/>
          <p:nvPr/>
        </p:nvGraphicFramePr>
        <p:xfrm>
          <a:off x="568325" y="3590925"/>
          <a:ext cx="8031163" cy="3019425"/>
        </p:xfrm>
        <a:graphic>
          <a:graphicData uri="http://schemas.openxmlformats.org/drawingml/2006/table">
            <a:tbl>
              <a:tblPr/>
              <a:tblGrid>
                <a:gridCol w="1706563"/>
                <a:gridCol w="1349375"/>
                <a:gridCol w="2417762"/>
                <a:gridCol w="2557463"/>
              </a:tblGrid>
              <a:tr h="655638">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成立时间</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名称</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主要成员</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领导人</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r>
              <a:tr h="601662">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effectLst/>
                          <a:latin typeface="黑体" panose="02010609060101010101" pitchFamily="2" charset="-122"/>
                          <a:ea typeface="黑体" panose="02010609060101010101" pitchFamily="2" charset="-122"/>
                        </a:rPr>
                        <a:t>1894</a:t>
                      </a:r>
                      <a:r>
                        <a:rPr lang="zh-CN" altLang="en-US" b="1">
                          <a:effectLst/>
                          <a:latin typeface="黑体" panose="02010609060101010101" pitchFamily="2" charset="-122"/>
                          <a:ea typeface="黑体" panose="02010609060101010101" pitchFamily="2" charset="-122"/>
                        </a:rPr>
                        <a:t>年</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兴中会</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华侨和会党</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孙中山</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r>
              <a:tr h="6000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effectLst/>
                          <a:latin typeface="黑体" panose="02010609060101010101" pitchFamily="2" charset="-122"/>
                          <a:ea typeface="黑体" panose="02010609060101010101" pitchFamily="2" charset="-122"/>
                        </a:rPr>
                        <a:t>1904</a:t>
                      </a:r>
                      <a:r>
                        <a:rPr lang="zh-CN" altLang="en-US" b="1">
                          <a:effectLst/>
                          <a:latin typeface="黑体" panose="02010609060101010101" pitchFamily="2" charset="-122"/>
                          <a:ea typeface="黑体" panose="02010609060101010101" pitchFamily="2" charset="-122"/>
                        </a:rPr>
                        <a:t>年</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华兴会</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留学生和学界</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黄兴、宋教仁</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r>
              <a:tr h="5588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effectLst/>
                          <a:latin typeface="黑体" panose="02010609060101010101" pitchFamily="2" charset="-122"/>
                          <a:ea typeface="黑体" panose="02010609060101010101" pitchFamily="2" charset="-122"/>
                        </a:rPr>
                        <a:t>1904</a:t>
                      </a:r>
                      <a:r>
                        <a:rPr lang="zh-CN" altLang="en-US" b="1">
                          <a:effectLst/>
                          <a:latin typeface="黑体" panose="02010609060101010101" pitchFamily="2" charset="-122"/>
                          <a:ea typeface="黑体" panose="02010609060101010101" pitchFamily="2" charset="-122"/>
                        </a:rPr>
                        <a:t>年</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光复会</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留学生和学界</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蔡元培</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alpha val="100000"/>
                      </a:srgbClr>
                    </a:solidFill>
                  </a:tcPr>
                </a:tc>
              </a:tr>
              <a:tr h="6032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effectLst/>
                          <a:latin typeface="黑体" panose="02010609060101010101" pitchFamily="2" charset="-122"/>
                          <a:ea typeface="黑体" panose="02010609060101010101" pitchFamily="2" charset="-122"/>
                        </a:rPr>
                        <a:t>1906</a:t>
                      </a:r>
                      <a:r>
                        <a:rPr lang="zh-CN" altLang="en-US" b="1">
                          <a:effectLst/>
                          <a:latin typeface="黑体" panose="02010609060101010101" pitchFamily="2" charset="-122"/>
                          <a:ea typeface="黑体" panose="02010609060101010101" pitchFamily="2" charset="-122"/>
                        </a:rPr>
                        <a:t>年</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日知会</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学界和新军</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effectLst/>
                          <a:latin typeface="黑体" panose="02010609060101010101" pitchFamily="2" charset="-122"/>
                          <a:ea typeface="黑体" panose="02010609060101010101" pitchFamily="2" charset="-122"/>
                        </a:rPr>
                        <a:t>刘静庵</a:t>
                      </a:r>
                      <a:endParaRPr lang="zh-CN" altLang="en-US" b="1">
                        <a:effectLst/>
                        <a:latin typeface="黑体" panose="02010609060101010101" pitchFamily="2" charset="-122"/>
                        <a:ea typeface="黑体" panose="02010609060101010101" pitchFamily="2" charset="-122"/>
                      </a:endParaRPr>
                    </a:p>
                  </a:txBody>
                  <a:tcPr marL="90170" marR="90170" marT="46990" marB="469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alpha val="10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00000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000000"/>
                                          </p:val>
                                        </p:tav>
                                        <p:tav tm="100000">
                                          <p:val>
                                            <p:strVal val="#ppt_w"/>
                                          </p:val>
                                        </p:tav>
                                      </p:tavLst>
                                    </p:anim>
                                    <p:anim calcmode="lin" valueType="num">
                                      <p:cBhvr>
                                        <p:cTn id="13" dur="500" fill="hold"/>
                                        <p:tgtEl>
                                          <p:spTgt spid="1229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 calcmode="lin" valueType="num">
                                      <p:cBhvr>
                                        <p:cTn id="18" dur="500" fill="hold"/>
                                        <p:tgtEl>
                                          <p:spTgt spid="12293"/>
                                        </p:tgtEl>
                                        <p:attrNameLst>
                                          <p:attrName>ppt_w</p:attrName>
                                        </p:attrNameLst>
                                      </p:cBhvr>
                                      <p:tavLst>
                                        <p:tav tm="0">
                                          <p:val>
                                            <p:fltVal val="0.000000"/>
                                          </p:val>
                                        </p:tav>
                                        <p:tav tm="100000">
                                          <p:val>
                                            <p:strVal val="#ppt_w"/>
                                          </p:val>
                                        </p:tav>
                                      </p:tavLst>
                                    </p:anim>
                                    <p:anim calcmode="lin" valueType="num">
                                      <p:cBhvr>
                                        <p:cTn id="19" dur="500" fill="hold"/>
                                        <p:tgtEl>
                                          <p:spTgt spid="12293"/>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22" presetClass="exit" presetSubtype="4" fill="hold" nodeType="afterEffect">
                                  <p:stCondLst>
                                    <p:cond delay="0"/>
                                  </p:stCondLst>
                                  <p:childTnLst>
                                    <p:animEffect transition="out" filter="wipe(down)">
                                      <p:cBhvr>
                                        <p:cTn id="22" dur="500"/>
                                        <p:tgtEl>
                                          <p:spTgt spid="12290"/>
                                        </p:tgtEl>
                                      </p:cBhvr>
                                    </p:animEffect>
                                    <p:set>
                                      <p:cBhvr>
                                        <p:cTn id="23" dur="1" fill="hold">
                                          <p:stCondLst>
                                            <p:cond delay="499"/>
                                          </p:stCondLst>
                                        </p:cTn>
                                        <p:tgtEl>
                                          <p:spTgt spid="12290"/>
                                        </p:tgtEl>
                                        <p:attrNameLst>
                                          <p:attrName>style.visibility</p:attrName>
                                        </p:attrNameLst>
                                      </p:cBhvr>
                                      <p:to>
                                        <p:strVal val="hidden"/>
                                      </p:to>
                                    </p:set>
                                  </p:childTnLst>
                                </p:cTn>
                              </p:par>
                            </p:childTnLst>
                          </p:cTn>
                        </p:par>
                        <p:par>
                          <p:cTn id="24" fill="hold">
                            <p:stCondLst>
                              <p:cond delay="1000"/>
                            </p:stCondLst>
                            <p:childTnLst>
                              <p:par>
                                <p:cTn id="25" presetID="22" presetClass="exit" presetSubtype="4" fill="hold" nodeType="afterEffect">
                                  <p:stCondLst>
                                    <p:cond delay="0"/>
                                  </p:stCondLst>
                                  <p:childTnLst>
                                    <p:animEffect transition="out" filter="wipe(down)">
                                      <p:cBhvr>
                                        <p:cTn id="26" dur="500"/>
                                        <p:tgtEl>
                                          <p:spTgt spid="12291"/>
                                        </p:tgtEl>
                                      </p:cBhvr>
                                    </p:animEffect>
                                    <p:set>
                                      <p:cBhvr>
                                        <p:cTn id="27" dur="1" fill="hold">
                                          <p:stCondLst>
                                            <p:cond delay="499"/>
                                          </p:stCondLst>
                                        </p:cTn>
                                        <p:tgtEl>
                                          <p:spTgt spid="122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wedge">
                                      <p:cBhvr>
                                        <p:cTn id="3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39850" y="739775"/>
            <a:ext cx="309880" cy="368300"/>
          </a:xfrm>
          <a:prstGeom prst="rect">
            <a:avLst/>
          </a:prstGeom>
          <a:noFill/>
        </p:spPr>
        <p:txBody>
          <a:bodyPr wrap="none" rtlCol="0">
            <a:spAutoFit/>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15361"/>
          <p:cNvSpPr/>
          <p:nvPr/>
        </p:nvSpPr>
        <p:spPr>
          <a:xfrm>
            <a:off x="2057400" y="762000"/>
            <a:ext cx="5089525" cy="457200"/>
          </a:xfrm>
          <a:prstGeom prst="rect">
            <a:avLst/>
          </a:prstGeom>
          <a:noFill/>
          <a:ln w="9525">
            <a:noFill/>
          </a:ln>
          <a:effectLst>
            <a:outerShdw dist="17961" dir="2699999" algn="ctr" rotWithShape="0">
              <a:srgbClr val="000000"/>
            </a:outerShdw>
          </a:effectLst>
        </p:spPr>
        <p:txBody>
          <a:bodyPr wrap="none" anchor="ctr">
            <a:spAutoFit/>
          </a:bodyPr>
          <a:p>
            <a:r>
              <a:rPr lang="en-US" altLang="zh-CN" sz="2400" b="1">
                <a:solidFill>
                  <a:schemeClr val="hlink"/>
                </a:solidFill>
                <a:latin typeface="黑体" panose="02010609060101010101" pitchFamily="2" charset="-122"/>
                <a:ea typeface="黑体" panose="02010609060101010101" pitchFamily="2" charset="-122"/>
              </a:rPr>
              <a:t>19</a:t>
            </a:r>
            <a:r>
              <a:rPr lang="zh-CN" altLang="en-US" sz="2400" b="1">
                <a:solidFill>
                  <a:schemeClr val="hlink"/>
                </a:solidFill>
                <a:latin typeface="黑体" panose="02010609060101010101" pitchFamily="2" charset="-122"/>
                <a:ea typeface="黑体" panose="02010609060101010101" pitchFamily="2" charset="-122"/>
              </a:rPr>
              <a:t>世纪末</a:t>
            </a:r>
            <a:r>
              <a:rPr lang="en-US" altLang="zh-CN" sz="2400" b="1">
                <a:solidFill>
                  <a:schemeClr val="hlink"/>
                </a:solidFill>
                <a:latin typeface="黑体" panose="02010609060101010101" pitchFamily="2" charset="-122"/>
                <a:ea typeface="黑体" panose="02010609060101010101" pitchFamily="2" charset="-122"/>
              </a:rPr>
              <a:t>20</a:t>
            </a:r>
            <a:r>
              <a:rPr lang="zh-CN" altLang="en-US" sz="2400" b="1">
                <a:solidFill>
                  <a:schemeClr val="hlink"/>
                </a:solidFill>
                <a:latin typeface="黑体" panose="02010609060101010101" pitchFamily="2" charset="-122"/>
                <a:ea typeface="黑体" panose="02010609060101010101" pitchFamily="2" charset="-122"/>
              </a:rPr>
              <a:t>世纪初各地反清起义简表</a:t>
            </a:r>
            <a:endParaRPr lang="zh-CN" altLang="en-US" sz="2400" b="1">
              <a:solidFill>
                <a:schemeClr val="hlink"/>
              </a:solidFill>
              <a:latin typeface="黑体" panose="02010609060101010101" pitchFamily="2" charset="-122"/>
              <a:ea typeface="黑体" panose="02010609060101010101" pitchFamily="2" charset="-122"/>
            </a:endParaRPr>
          </a:p>
        </p:txBody>
      </p:sp>
      <p:graphicFrame>
        <p:nvGraphicFramePr>
          <p:cNvPr id="15363" name="表格 15362"/>
          <p:cNvGraphicFramePr/>
          <p:nvPr/>
        </p:nvGraphicFramePr>
        <p:xfrm>
          <a:off x="359410" y="762000"/>
          <a:ext cx="8425180" cy="4822190"/>
        </p:xfrm>
        <a:graphic>
          <a:graphicData uri="http://schemas.openxmlformats.org/drawingml/2006/table">
            <a:tbl>
              <a:tblPr/>
              <a:tblGrid>
                <a:gridCol w="1132205"/>
                <a:gridCol w="1828800"/>
                <a:gridCol w="2133600"/>
                <a:gridCol w="3330575"/>
              </a:tblGrid>
              <a:tr h="95186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时间</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地点</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领导</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结果</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97091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400" b="1">
                          <a:solidFill>
                            <a:schemeClr val="hlink"/>
                          </a:solidFill>
                          <a:effectLst/>
                          <a:latin typeface="黑体" panose="02010609060101010101" pitchFamily="2" charset="-122"/>
                          <a:ea typeface="黑体" panose="02010609060101010101" pitchFamily="2" charset="-122"/>
                        </a:rPr>
                        <a:t>1895</a:t>
                      </a:r>
                      <a:r>
                        <a:rPr lang="zh-CN" altLang="en-US" sz="2400" b="1">
                          <a:solidFill>
                            <a:schemeClr val="hlink"/>
                          </a:solidFill>
                          <a:effectLst/>
                          <a:latin typeface="黑体" panose="02010609060101010101" pitchFamily="2" charset="-122"/>
                          <a:ea typeface="黑体" panose="02010609060101010101" pitchFamily="2" charset="-122"/>
                        </a:rPr>
                        <a:t>年</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广州</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兴中会（孙中山）</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计划泄露遭破坏</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97409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400" b="1">
                          <a:solidFill>
                            <a:schemeClr val="hlink"/>
                          </a:solidFill>
                          <a:effectLst/>
                          <a:latin typeface="黑体" panose="02010609060101010101" pitchFamily="2" charset="-122"/>
                          <a:ea typeface="黑体" panose="02010609060101010101" pitchFamily="2" charset="-122"/>
                        </a:rPr>
                        <a:t>1898</a:t>
                      </a:r>
                      <a:r>
                        <a:rPr lang="zh-CN" altLang="en-US" sz="2400" b="1">
                          <a:solidFill>
                            <a:schemeClr val="hlink"/>
                          </a:solidFill>
                          <a:effectLst/>
                          <a:latin typeface="黑体" panose="02010609060101010101" pitchFamily="2" charset="-122"/>
                          <a:ea typeface="黑体" panose="02010609060101010101" pitchFamily="2" charset="-122"/>
                        </a:rPr>
                        <a:t>年</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皖、赣、湘、鄂等地</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自立军（唐才常）</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领导人被捕杀而失败</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97345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400" b="1">
                          <a:solidFill>
                            <a:schemeClr val="hlink"/>
                          </a:solidFill>
                          <a:effectLst/>
                          <a:latin typeface="黑体" panose="02010609060101010101" pitchFamily="2" charset="-122"/>
                          <a:ea typeface="黑体" panose="02010609060101010101" pitchFamily="2" charset="-122"/>
                        </a:rPr>
                        <a:t>1900</a:t>
                      </a:r>
                      <a:r>
                        <a:rPr lang="zh-CN" altLang="en-US" sz="2400" b="1">
                          <a:solidFill>
                            <a:schemeClr val="hlink"/>
                          </a:solidFill>
                          <a:effectLst/>
                          <a:latin typeface="黑体" panose="02010609060101010101" pitchFamily="2" charset="-122"/>
                          <a:ea typeface="黑体" panose="02010609060101010101" pitchFamily="2" charset="-122"/>
                        </a:rPr>
                        <a:t>年</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惠州</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兴中会（郑士良）</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弹尽援绝，被迫解散</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95186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400" b="1">
                          <a:solidFill>
                            <a:schemeClr val="hlink"/>
                          </a:solidFill>
                          <a:effectLst/>
                          <a:latin typeface="黑体" panose="02010609060101010101" pitchFamily="2" charset="-122"/>
                          <a:ea typeface="黑体" panose="02010609060101010101" pitchFamily="2" charset="-122"/>
                        </a:rPr>
                        <a:t>1904</a:t>
                      </a:r>
                      <a:r>
                        <a:rPr lang="zh-CN" altLang="en-US" sz="2400" b="1">
                          <a:solidFill>
                            <a:schemeClr val="hlink"/>
                          </a:solidFill>
                          <a:effectLst/>
                          <a:latin typeface="黑体" panose="02010609060101010101" pitchFamily="2" charset="-122"/>
                          <a:ea typeface="黑体" panose="02010609060101010101" pitchFamily="2" charset="-122"/>
                        </a:rPr>
                        <a:t>年</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长沙</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华兴会</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400" b="1">
                          <a:solidFill>
                            <a:schemeClr val="hlink"/>
                          </a:solidFill>
                          <a:effectLst/>
                          <a:latin typeface="黑体" panose="02010609060101010101" pitchFamily="2" charset="-122"/>
                          <a:ea typeface="黑体" panose="02010609060101010101" pitchFamily="2" charset="-122"/>
                        </a:rPr>
                        <a:t>计划泄露遭破坏</a:t>
                      </a:r>
                      <a:endParaRPr lang="zh-CN" altLang="en-US" sz="2400" b="1">
                        <a:solidFill>
                          <a:schemeClr val="hlink"/>
                        </a:solidFill>
                        <a:effectLst/>
                        <a:latin typeface="黑体" panose="02010609060101010101" pitchFamily="2" charset="-122"/>
                        <a:ea typeface="黑体" panose="02010609060101010101" pitchFamily="2" charset="-122"/>
                      </a:endParaRPr>
                    </a:p>
                  </a:txBody>
                  <a:tcPr vert="horz"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5395" name="文本框 15394"/>
          <p:cNvSpPr txBox="1"/>
          <p:nvPr/>
        </p:nvSpPr>
        <p:spPr>
          <a:xfrm>
            <a:off x="358775" y="5726430"/>
            <a:ext cx="8234680" cy="1078865"/>
          </a:xfrm>
          <a:prstGeom prst="rect">
            <a:avLst/>
          </a:prstGeom>
          <a:solidFill>
            <a:srgbClr val="FFFF00">
              <a:alpha val="100000"/>
            </a:srgbClr>
          </a:solidFill>
          <a:ln w="9525">
            <a:noFill/>
          </a:ln>
        </p:spPr>
        <p:txBody>
          <a:bodyPr vert="horz" wrap="square" lIns="90170" tIns="46990" rIns="90170" bIns="46990" anchor="t">
            <a:spAutoFit/>
          </a:bodyPr>
          <a:p>
            <a:pPr>
              <a:spcBef>
                <a:spcPct val="50000"/>
              </a:spcBef>
            </a:pPr>
            <a:r>
              <a:rPr lang="zh-CN" altLang="en-US" sz="3200" b="1">
                <a:latin typeface="Arial" panose="020B0604020202020204" pitchFamily="34" charset="0"/>
              </a:rPr>
              <a:t>革命党人发动的一系列武装起义</a:t>
            </a:r>
            <a:r>
              <a:rPr lang="en-US" altLang="zh-CN" sz="3200" b="1">
                <a:latin typeface="Arial" panose="020B0604020202020204" pitchFamily="34" charset="0"/>
              </a:rPr>
              <a:t>(1911</a:t>
            </a:r>
            <a:r>
              <a:rPr lang="zh-CN" altLang="zh-CN" sz="3200" b="1">
                <a:latin typeface="Arial" panose="020B0604020202020204" pitchFamily="34" charset="0"/>
              </a:rPr>
              <a:t>年的黄花岗起义最激烈）</a:t>
            </a:r>
            <a:endParaRPr lang="zh-CN" altLang="zh-CN" sz="3200" b="1">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95">
                                            <p:txEl>
                                              <p:charRg st="0" end="15"/>
                                            </p:txEl>
                                          </p:spTgt>
                                        </p:tgtEl>
                                        <p:attrNameLst>
                                          <p:attrName>style.visibility</p:attrName>
                                        </p:attrNameLst>
                                      </p:cBhvr>
                                      <p:to>
                                        <p:strVal val="visible"/>
                                      </p:to>
                                    </p:set>
                                    <p:animEffect transition="in" filter="wipe(down)">
                                      <p:cBhvr>
                                        <p:cTn id="7" dur="500"/>
                                        <p:tgtEl>
                                          <p:spTgt spid="15395">
                                            <p:txEl>
                                              <p:charRg st="0"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17409" descr="0009">
            <a:hlinkClick r:id="rId1" action="ppaction://hlinksldjump"/>
          </p:cNvPr>
          <p:cNvPicPr>
            <a:picLocks noChangeAspect="1"/>
          </p:cNvPicPr>
          <p:nvPr/>
        </p:nvPicPr>
        <p:blipFill>
          <a:blip r:embed="rId2"/>
          <a:stretch>
            <a:fillRect/>
          </a:stretch>
        </p:blipFill>
        <p:spPr>
          <a:xfrm>
            <a:off x="468313" y="333375"/>
            <a:ext cx="5795962" cy="4824413"/>
          </a:xfrm>
          <a:prstGeom prst="rect">
            <a:avLst/>
          </a:prstGeom>
          <a:noFill/>
          <a:ln w="28575" cap="flat" cmpd="sng">
            <a:solidFill>
              <a:srgbClr val="00FFFF"/>
            </a:solidFill>
            <a:prstDash val="solid"/>
            <a:miter/>
            <a:headEnd type="none" w="med" len="med"/>
            <a:tailEnd type="none" w="med" len="med"/>
          </a:ln>
        </p:spPr>
      </p:pic>
      <p:sp>
        <p:nvSpPr>
          <p:cNvPr id="17411" name="矩形 17410"/>
          <p:cNvSpPr/>
          <p:nvPr/>
        </p:nvSpPr>
        <p:spPr>
          <a:xfrm>
            <a:off x="6227763" y="4652963"/>
            <a:ext cx="2771775" cy="982662"/>
          </a:xfrm>
          <a:prstGeom prst="rect">
            <a:avLst/>
          </a:prstGeom>
          <a:gradFill rotWithShape="1">
            <a:gsLst>
              <a:gs pos="0">
                <a:srgbClr val="FFFFFF">
                  <a:alpha val="100000"/>
                </a:srgbClr>
              </a:gs>
              <a:gs pos="100000">
                <a:srgbClr val="FFCC99">
                  <a:alpha val="100000"/>
                </a:srgbClr>
              </a:gs>
            </a:gsLst>
            <a:lin ang="5400000" scaled="1"/>
            <a:tileRect/>
          </a:gradFill>
          <a:ln w="38100" cap="flat" cmpd="sng">
            <a:solidFill>
              <a:srgbClr val="00FF00"/>
            </a:solidFill>
            <a:prstDash val="solid"/>
            <a:miter/>
            <a:headEnd type="none" w="med" len="med"/>
            <a:tailEnd type="none" w="med" len="med"/>
          </a:ln>
        </p:spPr>
        <p:txBody>
          <a:bodyPr vert="horz" wrap="square" anchor="t">
            <a:spAutoFit/>
          </a:bodyPr>
          <a:p>
            <a:r>
              <a:rPr lang="zh-CN" altLang="en-US" sz="2800" b="1">
                <a:solidFill>
                  <a:srgbClr val="0066FF"/>
                </a:solidFill>
                <a:latin typeface="Arial" panose="020B0604020202020204" pitchFamily="34" charset="0"/>
                <a:ea typeface="黑体" panose="02010609060101010101" pitchFamily="2" charset="-122"/>
              </a:rPr>
              <a:t>四川保路运动使武汉兵力空虚。</a:t>
            </a:r>
            <a:endParaRPr lang="zh-CN" altLang="en-US" sz="2800" b="1">
              <a:solidFill>
                <a:srgbClr val="0066FF"/>
              </a:solidFill>
              <a:latin typeface="Arial" panose="020B0604020202020204" pitchFamily="34" charset="0"/>
              <a:ea typeface="黑体" panose="02010609060101010101" pitchFamily="2" charset="-122"/>
            </a:endParaRPr>
          </a:p>
        </p:txBody>
      </p:sp>
      <p:sp>
        <p:nvSpPr>
          <p:cNvPr id="17412" name="文本框 17411"/>
          <p:cNvSpPr txBox="1"/>
          <p:nvPr/>
        </p:nvSpPr>
        <p:spPr>
          <a:xfrm>
            <a:off x="626745" y="5371465"/>
            <a:ext cx="6106160" cy="1201420"/>
          </a:xfrm>
          <a:prstGeom prst="rect">
            <a:avLst/>
          </a:prstGeom>
          <a:solidFill>
            <a:srgbClr val="FFFF00">
              <a:alpha val="100000"/>
            </a:srgbClr>
          </a:solidFill>
          <a:ln w="9525">
            <a:noFill/>
          </a:ln>
        </p:spPr>
        <p:txBody>
          <a:bodyPr vert="horz" wrap="square" lIns="90170" tIns="46990" rIns="90170" bIns="46990" anchor="t">
            <a:spAutoFit/>
          </a:bodyPr>
          <a:p>
            <a:r>
              <a:rPr lang="en-US" altLang="zh-CN" sz="3600" b="1">
                <a:latin typeface="Arial" panose="020B0604020202020204" pitchFamily="34" charset="0"/>
              </a:rPr>
              <a:t>1911</a:t>
            </a:r>
            <a:r>
              <a:rPr lang="zh-CN" altLang="en-US" sz="3600" b="1">
                <a:latin typeface="Arial" panose="020B0604020202020204" pitchFamily="34" charset="0"/>
              </a:rPr>
              <a:t>年四川保路运动</a:t>
            </a:r>
            <a:r>
              <a:rPr lang="en-US" altLang="zh-CN" sz="3600" b="1">
                <a:latin typeface="Arial" panose="020B0604020202020204" pitchFamily="34" charset="0"/>
              </a:rPr>
              <a:t>(</a:t>
            </a:r>
            <a:r>
              <a:rPr lang="zh-CN" altLang="en-US" sz="3600" b="1">
                <a:latin typeface="Arial" panose="020B0604020202020204" pitchFamily="34" charset="0"/>
              </a:rPr>
              <a:t>有利时机）</a:t>
            </a:r>
            <a:endParaRPr lang="zh-CN" altLang="en-US" sz="36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12"/>
                                        </p:tgtEl>
                                        <p:attrNameLst>
                                          <p:attrName>style.visibility</p:attrName>
                                        </p:attrNameLst>
                                      </p:cBhvr>
                                      <p:to>
                                        <p:strVal val="visible"/>
                                      </p:to>
                                    </p:set>
                                    <p:anim calcmode="discrete" valueType="clr">
                                      <p:cBhvr override="childStyle">
                                        <p:cTn id="12" dur="80"/>
                                        <p:tgtEl>
                                          <p:spTgt spid="174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12"/>
                                        </p:tgtEl>
                                        <p:attrNameLst>
                                          <p:attrName>fillcolor</p:attrName>
                                        </p:attrNameLst>
                                      </p:cBhvr>
                                      <p:tavLst>
                                        <p:tav tm="0">
                                          <p:val>
                                            <p:clrVal>
                                              <a:schemeClr val="accent2"/>
                                            </p:clrVal>
                                          </p:val>
                                        </p:tav>
                                        <p:tav tm="50000">
                                          <p:val>
                                            <p:clrVal>
                                              <a:schemeClr val="hlink"/>
                                            </p:clrVal>
                                          </p:val>
                                        </p:tav>
                                      </p:tavLst>
                                    </p:anim>
                                    <p:set>
                                      <p:cBhvr>
                                        <p:cTn id="14" dur="80"/>
                                        <p:tgtEl>
                                          <p:spTgt spid="17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17412" grpId="0" bldLvl="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3611</Words>
  <Application>WPS 演示</Application>
  <PresentationFormat>在屏幕上显示</PresentationFormat>
  <Paragraphs>285</Paragraphs>
  <Slides>24</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Arial</vt:lpstr>
      <vt:lpstr>宋体</vt:lpstr>
      <vt:lpstr>Wingdings</vt:lpstr>
      <vt:lpstr>华文新魏</vt:lpstr>
      <vt:lpstr>黑体</vt:lpstr>
      <vt:lpstr>Times New Roman</vt:lpstr>
      <vt:lpstr>楷体</vt:lpstr>
      <vt:lpstr>微软雅黑</vt:lpstr>
      <vt:lpstr>Arial Unicode MS</vt:lpstr>
      <vt:lpstr>隶书</vt:lpstr>
      <vt:lpstr>默认设计模板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（三）革命结局---北京篇</vt:lpstr>
      <vt:lpstr>PowerPoint 演示文稿</vt:lpstr>
      <vt:lpstr>PowerPoint 演示文稿</vt:lpstr>
      <vt:lpstr>PowerPoint 演示文稿</vt:lpstr>
      <vt:lpstr>PowerPoint 演示文稿</vt:lpstr>
      <vt:lpstr>从不同史观评价辛亥革命</vt:lpstr>
      <vt:lpstr>PowerPoint 演示文稿</vt:lpstr>
      <vt:lpstr>PowerPoint 演示文稿</vt:lpstr>
      <vt:lpstr>PowerPoint 演示文稿</vt:lpstr>
    </vt:vector>
  </TitlesOfParts>
  <Company>0371-66617576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郑州IT服务网</dc:creator>
  <cp:lastModifiedBy>K I D</cp:lastModifiedBy>
  <cp:revision>20</cp:revision>
  <dcterms:created xsi:type="dcterms:W3CDTF">2014-11-23T08:19:00Z</dcterms:created>
  <dcterms:modified xsi:type="dcterms:W3CDTF">2019-04-06T11:43:10Z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