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25"/>
  </p:notesMasterIdLst>
  <p:sldIdLst>
    <p:sldId id="326" r:id="rId3"/>
    <p:sldId id="327" r:id="rId4"/>
    <p:sldId id="328" r:id="rId5"/>
    <p:sldId id="329" r:id="rId6"/>
    <p:sldId id="330" r:id="rId7"/>
    <p:sldId id="289" r:id="rId8"/>
    <p:sldId id="301" r:id="rId9"/>
    <p:sldId id="302" r:id="rId10"/>
    <p:sldId id="306" r:id="rId11"/>
    <p:sldId id="307" r:id="rId12"/>
    <p:sldId id="313" r:id="rId13"/>
    <p:sldId id="314" r:id="rId14"/>
    <p:sldId id="316" r:id="rId15"/>
    <p:sldId id="315" r:id="rId16"/>
    <p:sldId id="308" r:id="rId17"/>
    <p:sldId id="293" r:id="rId18"/>
    <p:sldId id="296" r:id="rId19"/>
    <p:sldId id="317" r:id="rId20"/>
    <p:sldId id="322" r:id="rId21"/>
    <p:sldId id="321" r:id="rId22"/>
    <p:sldId id="318" r:id="rId23"/>
    <p:sldId id="324" r:id="rId2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6D02"/>
    <a:srgbClr val="CCCCFF"/>
    <a:srgbClr val="9966FF"/>
    <a:srgbClr val="FFFFCC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97" autoAdjust="0"/>
    <p:restoredTop sz="94660"/>
  </p:normalViewPr>
  <p:slideViewPr>
    <p:cSldViewPr>
      <p:cViewPr>
        <p:scale>
          <a:sx n="60" d="100"/>
          <a:sy n="60" d="100"/>
        </p:scale>
        <p:origin x="-1812" y="-5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4696F-5866-4210-99B6-E6B8EAD52F54}" type="datetimeFigureOut">
              <a:rPr lang="zh-CN" altLang="en-US" smtClean="0"/>
              <a:pPr/>
              <a:t>2021-11-17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FB91F-4A34-4A95-B9CF-30D1CB0CE4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1" u="sng" dirty="0" smtClean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此处插入视频较好！</a:t>
            </a:r>
            <a:endParaRPr lang="en-US" altLang="zh-CN" sz="1200" b="1" u="sng" dirty="0" smtClean="0">
              <a:solidFill>
                <a:schemeClr val="accent6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北洋军阀是中华民国军阀势力之一，由袁世凯掌权后的北洋新军主要将领组成。袁世凯死后，无人具有足够能力统领整个北洋军队及政权，各领导人以省割据导致分裂，以军队为主要力量在各省建立势力范围，在名义上仍接受北京政府的支配。但北京政权实际上由不同时期的军阀所控制。</a:t>
            </a:r>
            <a:endParaRPr lang="zh-CN" altLang="en-US" sz="12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B91F-4A34-4A95-B9CF-30D1CB0CE445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533400">
              <a:lnSpc>
                <a:spcPct val="150000"/>
              </a:lnSpc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北洋军阀出于维护自身利益的需要，往往与帝国主义保持着较为密切的联系，双方结成一定的利益共同体。作为在特定地区，甚至在整个中国具有较强影响力的一股股力量，在中外民族矛盾尖锐的情况下，这势必会损害到整个中国的利益。</a:t>
            </a:r>
          </a:p>
          <a:p>
            <a:pPr indent="533400">
              <a:lnSpc>
                <a:spcPct val="150000"/>
              </a:lnSpc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然而，随着中国社会的不断变化和转型，军阀慢慢具备了一定的民族意识，并为民族利益的争取做出了一定的贡献。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B91F-4A34-4A95-B9CF-30D1CB0CE445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35000"/>
              </a:lnSpc>
            </a:pPr>
            <a:r>
              <a:rPr lang="zh-CN" altLang="en-US" noProof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胡适授课时，北大的学生抵触白话文，嫌其啰嗦。于是胡适出题目：前几天行政院有位朋友给我打来电报，邀我去做行政院秘书，我不愿从政，决定不去，请替我用最少的字复电拒绝。</a:t>
            </a:r>
          </a:p>
          <a:p>
            <a:pPr algn="just">
              <a:lnSpc>
                <a:spcPct val="135000"/>
              </a:lnSpc>
            </a:pPr>
            <a:r>
              <a:rPr lang="zh-CN" altLang="en-US" noProof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    结果：文言用字最少的是12个字“才学疏浅，恐难胜任，恕不从命。”</a:t>
            </a:r>
          </a:p>
          <a:p>
            <a:pPr algn="just">
              <a:lnSpc>
                <a:spcPct val="135000"/>
              </a:lnSpc>
            </a:pPr>
            <a:r>
              <a:rPr lang="zh-CN" altLang="en-US" noProof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    胡适只用了5个字“干不了，谢谢。”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FB91F-4A34-4A95-B9CF-30D1CB0CE445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B9C4DF54-C0CD-4951-97D7-ABCD0F21C213}" type="datetimeFigureOut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pPr algn="l" rtl="0"/>
              <a:t>2021-11-17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CB201C6-914F-4451-A145-3163ACB9BAD3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视频水印小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52615" y="4802505"/>
            <a:ext cx="2108200" cy="292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2021-11-17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9E8E1-5383-40B5-9477-748518242C93}" type="datetimeFigureOut">
              <a:rPr lang="zh-CN" altLang="en-US" smtClean="0"/>
              <a:pPr/>
              <a:t>2021-11-17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0421-E6F0-4A46-842D-107C3BCFE3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B9C4DF54-C0CD-4951-97D7-ABCD0F21C213}" type="datetimeFigureOut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pPr algn="l" rtl="0"/>
              <a:t>2021-11-17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CB201C6-914F-4451-A145-3163ACB9BAD3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997B5FA-0921-464F-AAE1-844C04324D75}" type="datetimeFigureOut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pPr algn="l" rtl="0"/>
              <a:t>2021-11-17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65CE74E-AB26-4998-AD42-012C4C1AD076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 advClick="0">
        <p15:prstTrans prst="pageCurlDouble"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8FCEC9F4-2414-4CDA-A9DA-92F0BDD148F1}" type="datetimeFigureOut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pPr algn="l" rtl="0"/>
              <a:t>2021-11-17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7E4AE001-CAD5-4C10-BEB2-D29595BFD7B1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9C4DF54-C0CD-4951-97D7-ABCD0F21C213}" type="datetimeFigureOut">
              <a:rPr lang="zh-CN" alt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pPr rtl="0"/>
              <a:t>2021-11-17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zh-CN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CB201C6-914F-4451-A145-3163ACB9BAD3}" type="slidenum">
              <a:rPr lang="zh-CN" alt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pPr rtl="0"/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 descr="视频水印小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929120" y="4749165"/>
            <a:ext cx="2108200" cy="292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9C4DF54-C0CD-4951-97D7-ABCD0F21C213}" type="datetimeFigureOut">
              <a:rPr lang="zh-CN" alt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pPr rtl="0"/>
              <a:t>2021-11-17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zh-CN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CB201C6-914F-4451-A145-3163ACB9BAD3}" type="slidenum">
              <a:rPr lang="zh-CN" alt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pPr rtl="0"/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gif"/><Relationship Id="rId5" Type="http://schemas.openxmlformats.org/officeDocument/2006/relationships/image" Target="../media/image7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18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17.png"/><Relationship Id="rId2" Type="http://schemas.openxmlformats.org/officeDocument/2006/relationships/tags" Target="../tags/tag2.xml"/><Relationship Id="rId16" Type="http://schemas.openxmlformats.org/officeDocument/2006/relationships/notesSlide" Target="../notesSlides/notesSlide4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0.xml"/><Relationship Id="rId19" Type="http://schemas.openxmlformats.org/officeDocument/2006/relationships/image" Target="../media/image20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jpe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912" t="19593" r="55842" b="33514"/>
          <a:stretch>
            <a:fillRect/>
          </a:stretch>
        </p:blipFill>
        <p:spPr bwMode="auto">
          <a:xfrm>
            <a:off x="0" y="0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214282" y="500048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淡古印" pitchFamily="2" charset="-122"/>
                <a:ea typeface="青鸟华光简淡古印" pitchFamily="2" charset="-122"/>
              </a:rPr>
              <a:t>北洋之思想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青鸟华光简淡古印" pitchFamily="2" charset="-122"/>
              <a:ea typeface="青鸟华光简淡古印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528566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淡古印" pitchFamily="2" charset="-122"/>
                <a:ea typeface="青鸟华光简淡古印" pitchFamily="2" charset="-122"/>
              </a:rPr>
              <a:t>——</a:t>
            </a:r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淡古印" pitchFamily="2" charset="-122"/>
                <a:ea typeface="青鸟华光简淡古印" pitchFamily="2" charset="-122"/>
              </a:rPr>
              <a:t>新文化运动</a:t>
            </a:r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淡古印" pitchFamily="2" charset="-122"/>
                <a:ea typeface="青鸟华光简淡古印" pitchFamily="2" charset="-122"/>
              </a:rPr>
              <a:t>·</a:t>
            </a:r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淡古印" pitchFamily="2" charset="-122"/>
                <a:ea typeface="青鸟华光简淡古印" pitchFamily="2" charset="-122"/>
              </a:rPr>
              <a:t>内容</a:t>
            </a:r>
            <a:endParaRPr lang="zh-CN" alt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青鸟华光简淡古印" pitchFamily="2" charset="-122"/>
              <a:ea typeface="青鸟华光简淡古印" pitchFamily="2" charset="-122"/>
            </a:endParaRPr>
          </a:p>
        </p:txBody>
      </p:sp>
      <p:pic>
        <p:nvPicPr>
          <p:cNvPr id="7" name="Picture 2" descr="C:\Users\Lenovo\Desktop\1840-1949\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</a:blip>
          <a:srcRect l="36659" t="4065" r="41481" b="86858"/>
          <a:stretch>
            <a:fillRect/>
          </a:stretch>
        </p:blipFill>
        <p:spPr bwMode="auto">
          <a:xfrm rot="16200000">
            <a:off x="908019" y="3021035"/>
            <a:ext cx="1214446" cy="3030483"/>
          </a:xfrm>
          <a:prstGeom prst="rect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00034" y="1357304"/>
            <a:ext cx="2572543" cy="21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800">
                <a:solidFill>
                  <a:srgbClr val="1802B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rgbClr val="1802B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rgbClr val="1802B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rgbClr val="1802B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rgbClr val="1802B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802B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802B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802B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802B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江西拙楷" pitchFamily="2" charset="-122"/>
                <a:ea typeface="江西拙楷" pitchFamily="2" charset="-122"/>
              </a:rPr>
              <a:t>1.</a:t>
            </a:r>
            <a:r>
              <a:rPr kumimoji="1"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江西拙楷" pitchFamily="2" charset="-122"/>
                <a:ea typeface="江西拙楷" pitchFamily="2" charset="-122"/>
              </a:rPr>
              <a:t>兴起标志：</a:t>
            </a:r>
          </a:p>
          <a:p>
            <a:pPr>
              <a:spcBef>
                <a:spcPct val="50000"/>
              </a:spcBef>
            </a:pPr>
            <a:r>
              <a:rPr kumimoji="1"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江西拙楷" pitchFamily="2" charset="-122"/>
                <a:ea typeface="江西拙楷" pitchFamily="2" charset="-122"/>
              </a:rPr>
              <a:t>2.</a:t>
            </a:r>
            <a:r>
              <a:rPr kumimoji="1"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江西拙楷" pitchFamily="2" charset="-122"/>
                <a:ea typeface="江西拙楷" pitchFamily="2" charset="-122"/>
              </a:rPr>
              <a:t>代表人物：</a:t>
            </a:r>
          </a:p>
          <a:p>
            <a:pPr>
              <a:spcBef>
                <a:spcPct val="50000"/>
              </a:spcBef>
            </a:pPr>
            <a:r>
              <a:rPr kumimoji="1"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江西拙楷" pitchFamily="2" charset="-122"/>
                <a:ea typeface="江西拙楷" pitchFamily="2" charset="-122"/>
              </a:rPr>
              <a:t>3.</a:t>
            </a:r>
            <a:r>
              <a:rPr kumimoji="1"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江西拙楷" pitchFamily="2" charset="-122"/>
                <a:ea typeface="江西拙楷" pitchFamily="2" charset="-122"/>
              </a:rPr>
              <a:t>主要阵地</a:t>
            </a:r>
            <a:r>
              <a:rPr kumimoji="1" lang="zh-CN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江西拙楷" pitchFamily="2" charset="-122"/>
                <a:ea typeface="江西拙楷" pitchFamily="2" charset="-122"/>
              </a:rPr>
              <a:t>：</a:t>
            </a:r>
            <a:endParaRPr kumimoji="1" lang="en-US" altLang="zh-CN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江西拙楷" pitchFamily="2" charset="-122"/>
              <a:ea typeface="江西拙楷" pitchFamily="2" charset="-122"/>
            </a:endParaRPr>
          </a:p>
          <a:p>
            <a:pPr>
              <a:spcBef>
                <a:spcPct val="50000"/>
              </a:spcBef>
            </a:pPr>
            <a:r>
              <a:rPr kumimoji="1"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江西拙楷" pitchFamily="2" charset="-122"/>
                <a:ea typeface="江西拙楷" pitchFamily="2" charset="-122"/>
              </a:rPr>
              <a:t>4.</a:t>
            </a:r>
            <a:r>
              <a:rPr kumimoji="1" lang="zh-CN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江西拙楷" pitchFamily="2" charset="-122"/>
                <a:ea typeface="江西拙楷" pitchFamily="2" charset="-122"/>
              </a:rPr>
              <a:t>主要内容：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285984" y="1357304"/>
            <a:ext cx="5371601" cy="154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2800">
                <a:solidFill>
                  <a:srgbClr val="1802B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rgbClr val="1802B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rgbClr val="1802B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rgbClr val="1802B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rgbClr val="1802B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802B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802B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802B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802B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400" dirty="0" smtClean="0">
                <a:solidFill>
                  <a:srgbClr val="000000"/>
                </a:solidFill>
                <a:latin typeface="方正清刻本悦宋简体" pitchFamily="2" charset="-122"/>
                <a:ea typeface="方正清刻本悦宋简体" pitchFamily="2" charset="-122"/>
              </a:rPr>
              <a:t>1915</a:t>
            </a:r>
            <a:r>
              <a:rPr kumimoji="1" lang="zh-CN" altLang="en-US" sz="2400" dirty="0">
                <a:solidFill>
                  <a:srgbClr val="000000"/>
                </a:solidFill>
                <a:latin typeface="方正清刻本悦宋简体" pitchFamily="2" charset="-122"/>
                <a:ea typeface="方正清刻本悦宋简体" pitchFamily="2" charset="-122"/>
              </a:rPr>
              <a:t>年  陈独秀在上海创办</a:t>
            </a:r>
            <a:r>
              <a:rPr kumimoji="1" lang="en-US" altLang="zh-CN" sz="2400" dirty="0">
                <a:solidFill>
                  <a:srgbClr val="000000"/>
                </a:solidFill>
                <a:latin typeface="方正清刻本悦宋简体" pitchFamily="2" charset="-122"/>
                <a:ea typeface="方正清刻本悦宋简体" pitchFamily="2" charset="-122"/>
              </a:rPr>
              <a:t>《</a:t>
            </a:r>
            <a:r>
              <a:rPr kumimoji="1" lang="zh-CN" altLang="en-US" sz="2400" dirty="0">
                <a:solidFill>
                  <a:srgbClr val="000000"/>
                </a:solidFill>
                <a:latin typeface="方正清刻本悦宋简体" pitchFamily="2" charset="-122"/>
                <a:ea typeface="方正清刻本悦宋简体" pitchFamily="2" charset="-122"/>
              </a:rPr>
              <a:t>新青年</a:t>
            </a:r>
            <a:r>
              <a:rPr kumimoji="1" lang="en-US" altLang="zh-CN" sz="2400" dirty="0">
                <a:solidFill>
                  <a:srgbClr val="000000"/>
                </a:solidFill>
                <a:latin typeface="方正清刻本悦宋简体" pitchFamily="2" charset="-122"/>
                <a:ea typeface="方正清刻本悦宋简体" pitchFamily="2" charset="-122"/>
              </a:rPr>
              <a:t>》</a:t>
            </a:r>
          </a:p>
          <a:p>
            <a:pPr>
              <a:spcBef>
                <a:spcPct val="50000"/>
              </a:spcBef>
            </a:pPr>
            <a:r>
              <a:rPr kumimoji="1" lang="zh-CN" altLang="en-US" sz="2400" dirty="0">
                <a:solidFill>
                  <a:srgbClr val="000000"/>
                </a:solidFill>
                <a:latin typeface="方正清刻本悦宋简体" pitchFamily="2" charset="-122"/>
                <a:ea typeface="方正清刻本悦宋简体" pitchFamily="2" charset="-122"/>
              </a:rPr>
              <a:t>陈独</a:t>
            </a:r>
            <a:r>
              <a:rPr kumimoji="1" lang="zh-CN" altLang="en-US" sz="2400" dirty="0" smtClean="0">
                <a:solidFill>
                  <a:srgbClr val="000000"/>
                </a:solidFill>
                <a:latin typeface="方正清刻本悦宋简体" pitchFamily="2" charset="-122"/>
                <a:ea typeface="方正清刻本悦宋简体" pitchFamily="2" charset="-122"/>
              </a:rPr>
              <a:t>秀、胡适、李</a:t>
            </a:r>
            <a:r>
              <a:rPr kumimoji="1" lang="zh-CN" altLang="en-US" sz="2400" dirty="0">
                <a:solidFill>
                  <a:srgbClr val="000000"/>
                </a:solidFill>
                <a:latin typeface="方正清刻本悦宋简体" pitchFamily="2" charset="-122"/>
                <a:ea typeface="方正清刻本悦宋简体" pitchFamily="2" charset="-122"/>
              </a:rPr>
              <a:t>大</a:t>
            </a:r>
            <a:r>
              <a:rPr kumimoji="1" lang="zh-CN" altLang="en-US" sz="2400" dirty="0" smtClean="0">
                <a:solidFill>
                  <a:srgbClr val="000000"/>
                </a:solidFill>
                <a:latin typeface="方正清刻本悦宋简体" pitchFamily="2" charset="-122"/>
                <a:ea typeface="方正清刻本悦宋简体" pitchFamily="2" charset="-122"/>
              </a:rPr>
              <a:t>钊、鲁</a:t>
            </a:r>
            <a:r>
              <a:rPr kumimoji="1" lang="zh-CN" altLang="en-US" sz="2400" dirty="0">
                <a:solidFill>
                  <a:srgbClr val="000000"/>
                </a:solidFill>
                <a:latin typeface="方正清刻本悦宋简体" pitchFamily="2" charset="-122"/>
                <a:ea typeface="方正清刻本悦宋简体" pitchFamily="2" charset="-122"/>
              </a:rPr>
              <a:t>迅 </a:t>
            </a:r>
          </a:p>
          <a:p>
            <a:pPr>
              <a:spcBef>
                <a:spcPct val="50000"/>
              </a:spcBef>
            </a:pPr>
            <a:r>
              <a:rPr kumimoji="1" lang="zh-CN" altLang="en-US" sz="2400" dirty="0" smtClean="0">
                <a:solidFill>
                  <a:srgbClr val="000000"/>
                </a:solidFill>
                <a:latin typeface="方正清刻本悦宋简体" pitchFamily="2" charset="-122"/>
                <a:ea typeface="方正清刻本悦宋简体" pitchFamily="2" charset="-122"/>
              </a:rPr>
              <a:t>北京大学和</a:t>
            </a:r>
            <a:r>
              <a:rPr kumimoji="1" lang="en-US" altLang="zh-CN" sz="2400" dirty="0" smtClean="0">
                <a:solidFill>
                  <a:srgbClr val="000000"/>
                </a:solidFill>
                <a:latin typeface="方正清刻本悦宋简体" pitchFamily="2" charset="-122"/>
                <a:ea typeface="方正清刻本悦宋简体" pitchFamily="2" charset="-122"/>
              </a:rPr>
              <a:t>《</a:t>
            </a:r>
            <a:r>
              <a:rPr kumimoji="1" lang="zh-CN" altLang="en-US" sz="2400" dirty="0" smtClean="0">
                <a:solidFill>
                  <a:srgbClr val="000000"/>
                </a:solidFill>
                <a:latin typeface="方正清刻本悦宋简体" pitchFamily="2" charset="-122"/>
                <a:ea typeface="方正清刻本悦宋简体" pitchFamily="2" charset="-122"/>
              </a:rPr>
              <a:t>新青年</a:t>
            </a:r>
            <a:r>
              <a:rPr kumimoji="1" lang="en-US" altLang="zh-CN" sz="2400" dirty="0" smtClean="0">
                <a:solidFill>
                  <a:srgbClr val="000000"/>
                </a:solidFill>
                <a:latin typeface="方正清刻本悦宋简体" pitchFamily="2" charset="-122"/>
                <a:ea typeface="方正清刻本悦宋简体" pitchFamily="2" charset="-122"/>
              </a:rPr>
              <a:t>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912" t="19593" r="55842" b="33514"/>
          <a:stretch>
            <a:fillRect/>
          </a:stretch>
        </p:blipFill>
        <p:spPr bwMode="auto">
          <a:xfrm>
            <a:off x="0" y="0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4" name="TextBox 23"/>
          <p:cNvSpPr txBox="1"/>
          <p:nvPr/>
        </p:nvSpPr>
        <p:spPr>
          <a:xfrm>
            <a:off x="214282" y="500048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淡古印" pitchFamily="2" charset="-122"/>
                <a:ea typeface="青鸟华光简淡古印" pitchFamily="2" charset="-122"/>
              </a:rPr>
              <a:t>北洋之思想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青鸟华光简淡古印" pitchFamily="2" charset="-122"/>
              <a:ea typeface="青鸟华光简淡古印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71604" y="528566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淡古印" pitchFamily="2" charset="-122"/>
                <a:ea typeface="青鸟华光简淡古印" pitchFamily="2" charset="-122"/>
              </a:rPr>
              <a:t>——</a:t>
            </a:r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淡古印" pitchFamily="2" charset="-122"/>
                <a:ea typeface="青鸟华光简淡古印" pitchFamily="2" charset="-122"/>
              </a:rPr>
              <a:t>新文化运动</a:t>
            </a:r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淡古印" pitchFamily="2" charset="-122"/>
                <a:ea typeface="青鸟华光简淡古印" pitchFamily="2" charset="-122"/>
              </a:rPr>
              <a:t>·</a:t>
            </a:r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淡古印" pitchFamily="2" charset="-122"/>
                <a:ea typeface="青鸟华光简淡古印" pitchFamily="2" charset="-122"/>
              </a:rPr>
              <a:t>内容</a:t>
            </a:r>
            <a:endParaRPr lang="zh-CN" alt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青鸟华光简淡古印" pitchFamily="2" charset="-122"/>
              <a:ea typeface="青鸟华光简淡古印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731930" cy="5143500"/>
          </a:xfrm>
          <a:prstGeom prst="rect">
            <a:avLst/>
          </a:prstGeom>
        </p:spPr>
      </p:pic>
      <p:cxnSp>
        <p:nvCxnSpPr>
          <p:cNvPr id="5" name="肘形连接符 4"/>
          <p:cNvCxnSpPr/>
          <p:nvPr/>
        </p:nvCxnSpPr>
        <p:spPr bwMode="auto">
          <a:xfrm>
            <a:off x="857224" y="928676"/>
            <a:ext cx="4071966" cy="785818"/>
          </a:xfrm>
          <a:prstGeom prst="bentConnector3">
            <a:avLst>
              <a:gd name="adj1" fmla="val 50000"/>
            </a:avLst>
          </a:prstGeom>
          <a:ln w="412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3714744" y="1275912"/>
            <a:ext cx="1428917" cy="37702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chemeClr val="accent2"/>
                </a:solidFill>
                <a:latin typeface="方正清刻本悦宋简体" pitchFamily="2" charset="-122"/>
                <a:ea typeface="方正清刻本悦宋简体" pitchFamily="2" charset="-122"/>
              </a:rPr>
              <a:t>法语：青年</a:t>
            </a:r>
            <a:endParaRPr lang="en-US" altLang="zh-CN" sz="2000" b="1" dirty="0">
              <a:solidFill>
                <a:schemeClr val="accent2"/>
              </a:solidFill>
              <a:latin typeface="方正清刻本悦宋简体" pitchFamily="2" charset="-122"/>
              <a:ea typeface="方正清刻本悦宋简体" pitchFamily="2" charset="-122"/>
            </a:endParaRPr>
          </a:p>
        </p:txBody>
      </p:sp>
      <p:cxnSp>
        <p:nvCxnSpPr>
          <p:cNvPr id="10" name="肘形连接符 9"/>
          <p:cNvCxnSpPr/>
          <p:nvPr/>
        </p:nvCxnSpPr>
        <p:spPr bwMode="auto">
          <a:xfrm flipV="1">
            <a:off x="1211817" y="2714626"/>
            <a:ext cx="4646067" cy="1130528"/>
          </a:xfrm>
          <a:prstGeom prst="bentConnector3">
            <a:avLst>
              <a:gd name="adj1" fmla="val 50000"/>
            </a:avLst>
          </a:prstGeom>
          <a:ln w="412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3714744" y="2285998"/>
            <a:ext cx="2461251" cy="37702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chemeClr val="accent2"/>
                </a:solidFill>
                <a:latin typeface="方正清刻本悦宋简体" pitchFamily="2" charset="-122"/>
                <a:ea typeface="方正清刻本悦宋简体" pitchFamily="2" charset="-122"/>
              </a:rPr>
              <a:t>富兰克林（科学家）</a:t>
            </a:r>
          </a:p>
        </p:txBody>
      </p:sp>
      <p:sp>
        <p:nvSpPr>
          <p:cNvPr id="14" name="矩形 13"/>
          <p:cNvSpPr/>
          <p:nvPr/>
        </p:nvSpPr>
        <p:spPr>
          <a:xfrm>
            <a:off x="5286380" y="1428742"/>
            <a:ext cx="1369606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002060"/>
                </a:solidFill>
                <a:latin typeface="江西拙楷" pitchFamily="2" charset="-122"/>
                <a:ea typeface="江西拙楷" pitchFamily="2" charset="-122"/>
              </a:rPr>
              <a:t>启蒙运动</a:t>
            </a:r>
            <a:endParaRPr lang="en-US" altLang="zh-CN" sz="2400" b="1" dirty="0">
              <a:solidFill>
                <a:srgbClr val="002060"/>
              </a:solidFill>
              <a:latin typeface="江西拙楷" pitchFamily="2" charset="-122"/>
              <a:ea typeface="江西拙楷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57620" y="3071816"/>
            <a:ext cx="5062971" cy="1843774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</a:rPr>
              <a:t> </a:t>
            </a:r>
            <a:r>
              <a:rPr lang="zh-CN" altLang="en-US" sz="2000" b="1" dirty="0" smtClean="0">
                <a:latin typeface="仿宋" panose="02010609060101010101" charset="-122"/>
                <a:ea typeface="仿宋" panose="02010609060101010101" charset="-122"/>
              </a:rPr>
              <a:t>   </a:t>
            </a:r>
            <a:r>
              <a:rPr lang="zh-CN" altLang="en-US" sz="2000" dirty="0" smtClean="0">
                <a:latin typeface="仿宋" panose="02010609060101010101" charset="-122"/>
                <a:ea typeface="仿宋" panose="02010609060101010101" charset="-122"/>
              </a:rPr>
              <a:t>他</a:t>
            </a:r>
            <a:r>
              <a:rPr lang="zh-CN" altLang="en-US" sz="2000" dirty="0">
                <a:latin typeface="仿宋" panose="02010609060101010101" charset="-122"/>
                <a:ea typeface="仿宋" panose="02010609060101010101" charset="-122"/>
              </a:rPr>
              <a:t>从苍天处取得闪电，从</a:t>
            </a:r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</a:rPr>
              <a:t>暴君处取得民权</a:t>
            </a:r>
            <a:r>
              <a:rPr lang="zh-CN" altLang="en-US" sz="2000" dirty="0">
                <a:latin typeface="仿宋" panose="02010609060101010101" charset="-122"/>
                <a:ea typeface="仿宋" panose="02010609060101010101" charset="-122"/>
              </a:rPr>
              <a:t>。他是美国杰出的政治家、思想家和科学家，他是</a:t>
            </a:r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</a:rPr>
              <a:t>科学与民主</a:t>
            </a:r>
            <a:r>
              <a:rPr lang="zh-CN" altLang="en-US" sz="2000" dirty="0">
                <a:latin typeface="仿宋" panose="02010609060101010101" charset="-122"/>
                <a:ea typeface="仿宋" panose="02010609060101010101" charset="-122"/>
              </a:rPr>
              <a:t>的典型结合，他是著名科学家富兰克林。</a:t>
            </a:r>
          </a:p>
        </p:txBody>
      </p:sp>
      <p:sp>
        <p:nvSpPr>
          <p:cNvPr id="17" name="矩形 16"/>
          <p:cNvSpPr/>
          <p:nvPr/>
        </p:nvSpPr>
        <p:spPr>
          <a:xfrm>
            <a:off x="6215074" y="2357436"/>
            <a:ext cx="1699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2060"/>
                </a:solidFill>
                <a:latin typeface="江西拙楷" pitchFamily="2" charset="-122"/>
                <a:ea typeface="江西拙楷" pitchFamily="2" charset="-122"/>
              </a:rPr>
              <a:t>民主与科学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0" y="214296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方正卡通简体" pitchFamily="65" charset="-122"/>
                <a:ea typeface="方正卡通简体" pitchFamily="65" charset="-122"/>
              </a:rPr>
              <a:t>根据</a:t>
            </a:r>
            <a:r>
              <a:rPr lang="en-US" altLang="zh-CN" sz="2000" dirty="0" smtClean="0">
                <a:solidFill>
                  <a:srgbClr val="C00000"/>
                </a:solidFill>
                <a:latin typeface="方正卡通简体" pitchFamily="65" charset="-122"/>
                <a:ea typeface="方正卡通简体" pitchFamily="65" charset="-122"/>
              </a:rPr>
              <a:t>《</a:t>
            </a:r>
            <a:r>
              <a:rPr lang="zh-CN" altLang="en-US" sz="2000" dirty="0" smtClean="0">
                <a:solidFill>
                  <a:srgbClr val="C00000"/>
                </a:solidFill>
                <a:latin typeface="方正卡通简体" pitchFamily="65" charset="-122"/>
                <a:ea typeface="方正卡通简体" pitchFamily="65" charset="-122"/>
              </a:rPr>
              <a:t>青年杂志</a:t>
            </a:r>
            <a:r>
              <a:rPr lang="en-US" altLang="zh-CN" sz="2000" dirty="0" smtClean="0">
                <a:solidFill>
                  <a:srgbClr val="C00000"/>
                </a:solidFill>
                <a:latin typeface="方正卡通简体" pitchFamily="65" charset="-122"/>
                <a:ea typeface="方正卡通简体" pitchFamily="65" charset="-122"/>
              </a:rPr>
              <a:t>》</a:t>
            </a:r>
            <a:r>
              <a:rPr lang="zh-CN" altLang="en-US" sz="2000" dirty="0" smtClean="0">
                <a:solidFill>
                  <a:srgbClr val="C00000"/>
                </a:solidFill>
                <a:latin typeface="方正卡通简体" pitchFamily="65" charset="-122"/>
                <a:ea typeface="方正卡通简体" pitchFamily="65" charset="-122"/>
              </a:rPr>
              <a:t>（新青年）的封面与目录信息，归纳新文化运动内容是什么？</a:t>
            </a:r>
          </a:p>
        </p:txBody>
      </p:sp>
      <p:grpSp>
        <p:nvGrpSpPr>
          <p:cNvPr id="20" name="组合 21"/>
          <p:cNvGrpSpPr/>
          <p:nvPr/>
        </p:nvGrpSpPr>
        <p:grpSpPr>
          <a:xfrm>
            <a:off x="3214678" y="285734"/>
            <a:ext cx="1285884" cy="624449"/>
            <a:chOff x="6500826" y="793736"/>
            <a:chExt cx="1500198" cy="693832"/>
          </a:xfrm>
        </p:grpSpPr>
        <p:pic>
          <p:nvPicPr>
            <p:cNvPr id="21" name="图片 20" descr="印章"/>
            <p:cNvPicPr>
              <a:picLocks noChangeAspect="1"/>
            </p:cNvPicPr>
            <p:nvPr/>
          </p:nvPicPr>
          <p:blipFill>
            <a:blip r:embed="rId4" cstate="screen">
              <a:lum bright="10000" contrast="-30000"/>
            </a:blip>
            <a:stretch>
              <a:fillRect/>
            </a:stretch>
          </p:blipFill>
          <p:spPr>
            <a:xfrm rot="5400000">
              <a:off x="6904009" y="390553"/>
              <a:ext cx="693832" cy="1500197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6715140" y="865175"/>
              <a:ext cx="1285884" cy="512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400" b="1" dirty="0" smtClean="0">
                  <a:solidFill>
                    <a:prstClr val="black"/>
                  </a:solidFill>
                  <a:latin typeface="方正卡通简体" pitchFamily="65" charset="-122"/>
                  <a:ea typeface="方正卡通简体" pitchFamily="65" charset="-122"/>
                </a:rPr>
                <a:t>思考</a:t>
              </a:r>
              <a:r>
                <a:rPr lang="en-US" altLang="zh-CN" sz="2400" b="1" dirty="0" smtClean="0">
                  <a:solidFill>
                    <a:prstClr val="black"/>
                  </a:solidFill>
                  <a:latin typeface="方正卡通简体" pitchFamily="65" charset="-122"/>
                  <a:ea typeface="方正卡通简体" pitchFamily="65" charset="-122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/>
      <p:bldP spid="15" grpId="0" animBg="1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912" t="19593" r="55842" b="33514"/>
          <a:stretch>
            <a:fillRect/>
          </a:stretch>
        </p:blipFill>
        <p:spPr bwMode="auto">
          <a:xfrm>
            <a:off x="0" y="0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38" name="TextBox 37"/>
          <p:cNvSpPr txBox="1"/>
          <p:nvPr/>
        </p:nvSpPr>
        <p:spPr>
          <a:xfrm>
            <a:off x="214282" y="500048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淡古印" pitchFamily="2" charset="-122"/>
                <a:ea typeface="青鸟华光简淡古印" pitchFamily="2" charset="-122"/>
              </a:rPr>
              <a:t>北洋之思想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青鸟华光简淡古印" pitchFamily="2" charset="-122"/>
              <a:ea typeface="青鸟华光简淡古印" pitchFamily="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71604" y="528566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淡古印" pitchFamily="2" charset="-122"/>
                <a:ea typeface="青鸟华光简淡古印" pitchFamily="2" charset="-122"/>
              </a:rPr>
              <a:t>——</a:t>
            </a:r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淡古印" pitchFamily="2" charset="-122"/>
                <a:ea typeface="青鸟华光简淡古印" pitchFamily="2" charset="-122"/>
              </a:rPr>
              <a:t>新文化运动</a:t>
            </a:r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淡古印" pitchFamily="2" charset="-122"/>
                <a:ea typeface="青鸟华光简淡古印" pitchFamily="2" charset="-122"/>
              </a:rPr>
              <a:t>·</a:t>
            </a:r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淡古印" pitchFamily="2" charset="-122"/>
                <a:ea typeface="青鸟华光简淡古印" pitchFamily="2" charset="-122"/>
              </a:rPr>
              <a:t>内容</a:t>
            </a:r>
            <a:endParaRPr lang="zh-CN" alt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青鸟华光简淡古印" pitchFamily="2" charset="-122"/>
              <a:ea typeface="青鸟华光简淡古印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214296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方正卡通简体" pitchFamily="65" charset="-122"/>
                <a:ea typeface="方正卡通简体" pitchFamily="65" charset="-122"/>
              </a:rPr>
              <a:t>根据</a:t>
            </a:r>
            <a:r>
              <a:rPr lang="en-US" altLang="zh-CN" sz="2000" dirty="0" smtClean="0">
                <a:solidFill>
                  <a:srgbClr val="C00000"/>
                </a:solidFill>
                <a:latin typeface="方正卡通简体" pitchFamily="65" charset="-122"/>
                <a:ea typeface="方正卡通简体" pitchFamily="65" charset="-122"/>
              </a:rPr>
              <a:t>《</a:t>
            </a:r>
            <a:r>
              <a:rPr lang="zh-CN" altLang="en-US" sz="2000" dirty="0" smtClean="0">
                <a:solidFill>
                  <a:srgbClr val="C00000"/>
                </a:solidFill>
                <a:latin typeface="方正卡通简体" pitchFamily="65" charset="-122"/>
                <a:ea typeface="方正卡通简体" pitchFamily="65" charset="-122"/>
              </a:rPr>
              <a:t>青年杂志</a:t>
            </a:r>
            <a:r>
              <a:rPr lang="en-US" altLang="zh-CN" sz="2000" dirty="0" smtClean="0">
                <a:solidFill>
                  <a:srgbClr val="C00000"/>
                </a:solidFill>
                <a:latin typeface="方正卡通简体" pitchFamily="65" charset="-122"/>
                <a:ea typeface="方正卡通简体" pitchFamily="65" charset="-122"/>
              </a:rPr>
              <a:t>》</a:t>
            </a:r>
            <a:r>
              <a:rPr lang="zh-CN" altLang="en-US" sz="2000" dirty="0" smtClean="0">
                <a:solidFill>
                  <a:srgbClr val="C00000"/>
                </a:solidFill>
                <a:latin typeface="方正卡通简体" pitchFamily="65" charset="-122"/>
                <a:ea typeface="方正卡通简体" pitchFamily="65" charset="-122"/>
              </a:rPr>
              <a:t>（新青年）的封面与目录信息，归纳新文化运动内容是什么？</a:t>
            </a:r>
          </a:p>
        </p:txBody>
      </p:sp>
      <p:grpSp>
        <p:nvGrpSpPr>
          <p:cNvPr id="9" name="组合 21"/>
          <p:cNvGrpSpPr/>
          <p:nvPr/>
        </p:nvGrpSpPr>
        <p:grpSpPr>
          <a:xfrm>
            <a:off x="3214678" y="285734"/>
            <a:ext cx="1285884" cy="624449"/>
            <a:chOff x="6500826" y="793736"/>
            <a:chExt cx="1500198" cy="693832"/>
          </a:xfrm>
        </p:grpSpPr>
        <p:pic>
          <p:nvPicPr>
            <p:cNvPr id="10" name="图片 9" descr="印章"/>
            <p:cNvPicPr>
              <a:picLocks noChangeAspect="1"/>
            </p:cNvPicPr>
            <p:nvPr/>
          </p:nvPicPr>
          <p:blipFill>
            <a:blip r:embed="rId4" cstate="screen">
              <a:lum bright="10000" contrast="-30000"/>
            </a:blip>
            <a:stretch>
              <a:fillRect/>
            </a:stretch>
          </p:blipFill>
          <p:spPr>
            <a:xfrm rot="5400000">
              <a:off x="6904009" y="390553"/>
              <a:ext cx="693832" cy="1500197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6715140" y="865175"/>
              <a:ext cx="1285884" cy="512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400" b="1" dirty="0" smtClean="0">
                  <a:solidFill>
                    <a:prstClr val="black"/>
                  </a:solidFill>
                  <a:latin typeface="方正卡通简体" pitchFamily="65" charset="-122"/>
                  <a:ea typeface="方正卡通简体" pitchFamily="65" charset="-122"/>
                </a:rPr>
                <a:t>思考</a:t>
              </a:r>
              <a:r>
                <a:rPr lang="en-US" altLang="zh-CN" sz="2400" b="1" dirty="0" smtClean="0">
                  <a:solidFill>
                    <a:prstClr val="black"/>
                  </a:solidFill>
                  <a:latin typeface="方正卡通简体" pitchFamily="65" charset="-122"/>
                  <a:ea typeface="方正卡通简体" pitchFamily="65" charset="-122"/>
                </a:rPr>
                <a:t>2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999"/>
          <a:stretch>
            <a:fillRect/>
          </a:stretch>
        </p:blipFill>
        <p:spPr>
          <a:xfrm>
            <a:off x="71406" y="928676"/>
            <a:ext cx="2714644" cy="40005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00" r="21818" b="30695"/>
          <a:stretch>
            <a:fillRect/>
          </a:stretch>
        </p:blipFill>
        <p:spPr>
          <a:xfrm>
            <a:off x="2928926" y="928676"/>
            <a:ext cx="3357586" cy="40005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" r="22359" b="22550"/>
          <a:stretch>
            <a:fillRect/>
          </a:stretch>
        </p:blipFill>
        <p:spPr>
          <a:xfrm>
            <a:off x="6429388" y="928676"/>
            <a:ext cx="2571736" cy="40005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1673489" y="1142990"/>
            <a:ext cx="255305" cy="1571636"/>
          </a:xfrm>
          <a:prstGeom prst="roundRect">
            <a:avLst/>
          </a:prstGeom>
          <a:noFill/>
          <a:ln w="28575" cmpd="sng">
            <a:solidFill>
              <a:srgbClr val="C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zh-CN" altLang="zh-CN">
              <a:solidFill>
                <a:srgbClr val="C0504D"/>
              </a:solidFill>
            </a:endParaRPr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1244861" y="1071552"/>
            <a:ext cx="326743" cy="571504"/>
          </a:xfrm>
          <a:prstGeom prst="roundRect">
            <a:avLst/>
          </a:prstGeom>
          <a:noFill/>
          <a:ln w="28575" cmpd="sng">
            <a:solidFill>
              <a:srgbClr val="C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zh-CN" altLang="zh-CN">
              <a:solidFill>
                <a:srgbClr val="C0504D"/>
              </a:solidFill>
            </a:endParaRPr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5500694" y="1785932"/>
            <a:ext cx="326743" cy="468000"/>
          </a:xfrm>
          <a:prstGeom prst="roundRect">
            <a:avLst/>
          </a:prstGeom>
          <a:noFill/>
          <a:ln w="28575" cmpd="sng">
            <a:solidFill>
              <a:srgbClr val="C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zh-CN" altLang="zh-CN">
              <a:solidFill>
                <a:srgbClr val="C0504D"/>
              </a:solidFill>
            </a:endParaRPr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4357687" y="1357304"/>
            <a:ext cx="285752" cy="928694"/>
          </a:xfrm>
          <a:prstGeom prst="roundRect">
            <a:avLst/>
          </a:prstGeom>
          <a:noFill/>
          <a:ln w="28575" cmpd="sng">
            <a:solidFill>
              <a:srgbClr val="C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zh-CN" altLang="zh-CN">
              <a:solidFill>
                <a:srgbClr val="C0504D"/>
              </a:solidFill>
            </a:endParaRPr>
          </a:p>
        </p:txBody>
      </p:sp>
      <p:sp>
        <p:nvSpPr>
          <p:cNvPr id="22" name="Oval 10"/>
          <p:cNvSpPr>
            <a:spLocks noChangeArrowheads="1"/>
          </p:cNvSpPr>
          <p:nvPr/>
        </p:nvSpPr>
        <p:spPr bwMode="auto">
          <a:xfrm>
            <a:off x="3602315" y="1428742"/>
            <a:ext cx="255305" cy="1404000"/>
          </a:xfrm>
          <a:prstGeom prst="roundRect">
            <a:avLst/>
          </a:prstGeom>
          <a:noFill/>
          <a:ln w="28575" cmpd="sng">
            <a:solidFill>
              <a:srgbClr val="C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zh-CN" altLang="zh-CN">
              <a:solidFill>
                <a:srgbClr val="C0504D"/>
              </a:solidFill>
            </a:endParaRPr>
          </a:p>
        </p:txBody>
      </p:sp>
      <p:sp>
        <p:nvSpPr>
          <p:cNvPr id="23" name="Oval 10"/>
          <p:cNvSpPr>
            <a:spLocks noChangeArrowheads="1"/>
          </p:cNvSpPr>
          <p:nvPr/>
        </p:nvSpPr>
        <p:spPr bwMode="auto">
          <a:xfrm>
            <a:off x="8429652" y="1285866"/>
            <a:ext cx="285752" cy="928694"/>
          </a:xfrm>
          <a:prstGeom prst="roundRect">
            <a:avLst/>
          </a:prstGeom>
          <a:noFill/>
          <a:ln w="28575" cmpd="sng">
            <a:solidFill>
              <a:srgbClr val="C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zh-CN" altLang="zh-CN">
              <a:solidFill>
                <a:srgbClr val="C0504D"/>
              </a:solidFill>
            </a:endParaRPr>
          </a:p>
        </p:txBody>
      </p:sp>
      <p:sp>
        <p:nvSpPr>
          <p:cNvPr id="24" name="Oval 10"/>
          <p:cNvSpPr>
            <a:spLocks noChangeArrowheads="1"/>
          </p:cNvSpPr>
          <p:nvPr/>
        </p:nvSpPr>
        <p:spPr bwMode="auto">
          <a:xfrm>
            <a:off x="8072462" y="2143122"/>
            <a:ext cx="285752" cy="785818"/>
          </a:xfrm>
          <a:prstGeom prst="roundRect">
            <a:avLst/>
          </a:prstGeom>
          <a:noFill/>
          <a:ln w="28575" cmpd="sng">
            <a:solidFill>
              <a:srgbClr val="C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zh-CN" altLang="zh-CN">
              <a:solidFill>
                <a:srgbClr val="C0504D"/>
              </a:solidFill>
            </a:endParaRPr>
          </a:p>
        </p:txBody>
      </p:sp>
      <p:sp>
        <p:nvSpPr>
          <p:cNvPr id="25" name="Oval 10"/>
          <p:cNvSpPr>
            <a:spLocks noChangeArrowheads="1"/>
          </p:cNvSpPr>
          <p:nvPr/>
        </p:nvSpPr>
        <p:spPr bwMode="auto">
          <a:xfrm>
            <a:off x="7786710" y="1643056"/>
            <a:ext cx="285752" cy="785818"/>
          </a:xfrm>
          <a:prstGeom prst="roundRect">
            <a:avLst/>
          </a:prstGeom>
          <a:noFill/>
          <a:ln w="28575" cmpd="sng">
            <a:solidFill>
              <a:srgbClr val="C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zh-CN" altLang="zh-CN">
              <a:solidFill>
                <a:srgbClr val="C0504D"/>
              </a:solidFill>
            </a:endParaRPr>
          </a:p>
        </p:txBody>
      </p:sp>
      <p:sp>
        <p:nvSpPr>
          <p:cNvPr id="26" name="Oval 10"/>
          <p:cNvSpPr>
            <a:spLocks noChangeArrowheads="1"/>
          </p:cNvSpPr>
          <p:nvPr/>
        </p:nvSpPr>
        <p:spPr bwMode="auto">
          <a:xfrm>
            <a:off x="7429520" y="1285866"/>
            <a:ext cx="357190" cy="1000132"/>
          </a:xfrm>
          <a:prstGeom prst="roundRect">
            <a:avLst/>
          </a:prstGeom>
          <a:noFill/>
          <a:ln w="28575" cmpd="sng">
            <a:solidFill>
              <a:srgbClr val="C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zh-CN" altLang="zh-CN">
              <a:solidFill>
                <a:srgbClr val="C0504D"/>
              </a:solidFill>
            </a:endParaRPr>
          </a:p>
        </p:txBody>
      </p:sp>
      <p:sp>
        <p:nvSpPr>
          <p:cNvPr id="27" name="Oval 10"/>
          <p:cNvSpPr>
            <a:spLocks noChangeArrowheads="1"/>
          </p:cNvSpPr>
          <p:nvPr/>
        </p:nvSpPr>
        <p:spPr bwMode="auto">
          <a:xfrm>
            <a:off x="1928794" y="1071552"/>
            <a:ext cx="357190" cy="1000132"/>
          </a:xfrm>
          <a:prstGeom prst="roundRect">
            <a:avLst/>
          </a:prstGeom>
          <a:noFill/>
          <a:ln w="28575" cmpd="sng">
            <a:solidFill>
              <a:srgbClr val="C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zh-CN" altLang="zh-CN">
              <a:solidFill>
                <a:srgbClr val="C0504D"/>
              </a:solidFill>
            </a:endParaRPr>
          </a:p>
        </p:txBody>
      </p:sp>
      <p:sp>
        <p:nvSpPr>
          <p:cNvPr id="28" name="Oval 10"/>
          <p:cNvSpPr>
            <a:spLocks noChangeArrowheads="1"/>
          </p:cNvSpPr>
          <p:nvPr/>
        </p:nvSpPr>
        <p:spPr bwMode="auto">
          <a:xfrm>
            <a:off x="500034" y="1071552"/>
            <a:ext cx="357190" cy="928694"/>
          </a:xfrm>
          <a:prstGeom prst="roundRect">
            <a:avLst/>
          </a:prstGeom>
          <a:noFill/>
          <a:ln w="28575" cmpd="sng">
            <a:solidFill>
              <a:srgbClr val="C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pPr algn="ctr"/>
            <a:endParaRPr lang="zh-CN" altLang="zh-CN">
              <a:solidFill>
                <a:srgbClr val="C0504D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57158" y="3714758"/>
            <a:ext cx="230543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002060"/>
                </a:solidFill>
                <a:latin typeface="江西拙楷" pitchFamily="2" charset="-122"/>
                <a:ea typeface="江西拙楷" pitchFamily="2" charset="-122"/>
              </a:rPr>
              <a:t>提倡民主</a:t>
            </a:r>
            <a:r>
              <a:rPr lang="zh-CN" altLang="en-US" sz="2400" b="1" dirty="0">
                <a:solidFill>
                  <a:srgbClr val="002060"/>
                </a:solidFill>
                <a:latin typeface="江西拙楷" pitchFamily="2" charset="-122"/>
                <a:ea typeface="江西拙楷" pitchFamily="2" charset="-122"/>
              </a:rPr>
              <a:t>与科学</a:t>
            </a:r>
          </a:p>
        </p:txBody>
      </p:sp>
      <p:sp>
        <p:nvSpPr>
          <p:cNvPr id="31" name="矩形 30"/>
          <p:cNvSpPr/>
          <p:nvPr/>
        </p:nvSpPr>
        <p:spPr>
          <a:xfrm>
            <a:off x="357158" y="4143386"/>
            <a:ext cx="230543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002060"/>
                </a:solidFill>
                <a:latin typeface="江西拙楷" pitchFamily="2" charset="-122"/>
                <a:ea typeface="江西拙楷" pitchFamily="2" charset="-122"/>
              </a:rPr>
              <a:t>反对专制与愚昧</a:t>
            </a:r>
            <a:endParaRPr lang="zh-CN" altLang="en-US" sz="2400" b="1" dirty="0">
              <a:solidFill>
                <a:srgbClr val="002060"/>
              </a:solidFill>
              <a:latin typeface="江西拙楷" pitchFamily="2" charset="-122"/>
              <a:ea typeface="江西拙楷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481007" y="3714758"/>
            <a:ext cx="169950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002060"/>
                </a:solidFill>
                <a:latin typeface="江西拙楷" pitchFamily="2" charset="-122"/>
                <a:ea typeface="江西拙楷" pitchFamily="2" charset="-122"/>
              </a:rPr>
              <a:t>提倡新道德</a:t>
            </a:r>
            <a:endParaRPr lang="zh-CN" altLang="en-US" sz="2400" b="1" dirty="0">
              <a:solidFill>
                <a:srgbClr val="002060"/>
              </a:solidFill>
              <a:latin typeface="江西拙楷" pitchFamily="2" charset="-122"/>
              <a:ea typeface="江西拙楷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481007" y="4143386"/>
            <a:ext cx="169950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002060"/>
                </a:solidFill>
                <a:latin typeface="江西拙楷" pitchFamily="2" charset="-122"/>
                <a:ea typeface="江西拙楷" pitchFamily="2" charset="-122"/>
              </a:rPr>
              <a:t>反对旧道德</a:t>
            </a:r>
            <a:endParaRPr lang="zh-CN" altLang="en-US" sz="2400" b="1" dirty="0">
              <a:solidFill>
                <a:srgbClr val="002060"/>
              </a:solidFill>
              <a:latin typeface="江西拙楷" pitchFamily="2" charset="-122"/>
              <a:ea typeface="江西拙楷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643702" y="3714758"/>
            <a:ext cx="169950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002060"/>
                </a:solidFill>
                <a:latin typeface="江西拙楷" pitchFamily="2" charset="-122"/>
                <a:ea typeface="江西拙楷" pitchFamily="2" charset="-122"/>
              </a:rPr>
              <a:t>提倡白话文</a:t>
            </a:r>
            <a:endParaRPr lang="zh-CN" altLang="en-US" sz="2400" b="1" dirty="0">
              <a:solidFill>
                <a:srgbClr val="002060"/>
              </a:solidFill>
              <a:latin typeface="江西拙楷" pitchFamily="2" charset="-122"/>
              <a:ea typeface="江西拙楷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643702" y="4143386"/>
            <a:ext cx="169950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002060"/>
                </a:solidFill>
                <a:latin typeface="江西拙楷" pitchFamily="2" charset="-122"/>
                <a:ea typeface="江西拙楷" pitchFamily="2" charset="-122"/>
              </a:rPr>
              <a:t>反对文言文</a:t>
            </a:r>
            <a:endParaRPr lang="zh-CN" altLang="en-US" sz="2400" b="1" dirty="0">
              <a:solidFill>
                <a:srgbClr val="002060"/>
              </a:solidFill>
              <a:latin typeface="江西拙楷" pitchFamily="2" charset="-122"/>
              <a:ea typeface="江西拙楷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57158" y="4610415"/>
            <a:ext cx="807249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002060"/>
                </a:solidFill>
                <a:latin typeface="江西拙楷" pitchFamily="2" charset="-122"/>
                <a:ea typeface="江西拙楷" pitchFamily="2" charset="-122"/>
              </a:rPr>
              <a:t>打  倒  孔  家  店</a:t>
            </a:r>
            <a:endParaRPr lang="zh-CN" altLang="en-US" sz="2400" b="1" dirty="0">
              <a:solidFill>
                <a:srgbClr val="002060"/>
              </a:solidFill>
              <a:latin typeface="江西拙楷" pitchFamily="2" charset="-122"/>
              <a:ea typeface="江西拙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  <p:bldP spid="24" grpId="0" animBg="1" autoUpdateAnimBg="0"/>
      <p:bldP spid="25" grpId="0" animBg="1" autoUpdateAnimBg="0"/>
      <p:bldP spid="26" grpId="0" animBg="1" autoUpdateAnimBg="0"/>
      <p:bldP spid="27" grpId="0" animBg="1" autoUpdateAnimBg="0"/>
      <p:bldP spid="28" grpId="0" animBg="1" autoUpdateAnimBg="0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视频水印大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3345" y="1362075"/>
            <a:ext cx="4864100" cy="673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1604" y="528566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淡古印" pitchFamily="2" charset="-122"/>
                <a:ea typeface="青鸟华光简淡古印" pitchFamily="2" charset="-122"/>
              </a:rPr>
              <a:t>——</a:t>
            </a:r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淡古印" pitchFamily="2" charset="-122"/>
                <a:ea typeface="青鸟华光简淡古印" pitchFamily="2" charset="-122"/>
              </a:rPr>
              <a:t>新文化运动</a:t>
            </a:r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淡古印" pitchFamily="2" charset="-122"/>
                <a:ea typeface="青鸟华光简淡古印" pitchFamily="2" charset="-122"/>
              </a:rPr>
              <a:t>·</a:t>
            </a:r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淡古印" pitchFamily="2" charset="-122"/>
                <a:ea typeface="青鸟华光简淡古印" pitchFamily="2" charset="-122"/>
              </a:rPr>
              <a:t>内容</a:t>
            </a:r>
            <a:endParaRPr lang="zh-CN" alt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青鸟华光简淡古印" pitchFamily="2" charset="-122"/>
              <a:ea typeface="青鸟华光简淡古印" pitchFamily="2" charset="-122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912" t="19593" r="55842" b="33514"/>
          <a:stretch>
            <a:fillRect/>
          </a:stretch>
        </p:blipFill>
        <p:spPr bwMode="auto">
          <a:xfrm>
            <a:off x="0" y="0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214282" y="500048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淡古印" pitchFamily="2" charset="-122"/>
                <a:ea typeface="青鸟华光简淡古印" pitchFamily="2" charset="-122"/>
              </a:rPr>
              <a:t>北洋之思想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青鸟华光简淡古印" pitchFamily="2" charset="-122"/>
              <a:ea typeface="青鸟华光简淡古印" pitchFamily="2" charset="-122"/>
            </a:endParaRPr>
          </a:p>
        </p:txBody>
      </p:sp>
      <p:pic>
        <p:nvPicPr>
          <p:cNvPr id="69634" name="Picture 2" descr="https://timgsa.baidu.com/timg?image&amp;quality=80&amp;size=b9999_10000&amp;sec=1606652940221&amp;di=28a5abedaa974b7d230e157f2eef9d74&amp;imgtype=0&amp;src=http%3A%2F%2F5b0988e595225.cdn.sohucs.com%2Fimages%2F20181013%2Fea4bb1c416494126b99390c65e2eb95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3501162" cy="5143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0" y="214296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方正卡通简体" pitchFamily="65" charset="-122"/>
                <a:ea typeface="方正卡通简体" pitchFamily="65" charset="-122"/>
              </a:rPr>
              <a:t>根据</a:t>
            </a:r>
            <a:r>
              <a:rPr lang="en-US" altLang="zh-CN" sz="2000" dirty="0" smtClean="0">
                <a:solidFill>
                  <a:srgbClr val="C00000"/>
                </a:solidFill>
                <a:latin typeface="方正卡通简体" pitchFamily="65" charset="-122"/>
                <a:ea typeface="方正卡通简体" pitchFamily="65" charset="-122"/>
              </a:rPr>
              <a:t>《</a:t>
            </a:r>
            <a:r>
              <a:rPr lang="zh-CN" altLang="en-US" sz="2000" dirty="0" smtClean="0">
                <a:solidFill>
                  <a:srgbClr val="C00000"/>
                </a:solidFill>
                <a:latin typeface="方正卡通简体" pitchFamily="65" charset="-122"/>
                <a:ea typeface="方正卡通简体" pitchFamily="65" charset="-122"/>
              </a:rPr>
              <a:t>青年杂志</a:t>
            </a:r>
            <a:r>
              <a:rPr lang="en-US" altLang="zh-CN" sz="2000" dirty="0" smtClean="0">
                <a:solidFill>
                  <a:srgbClr val="C00000"/>
                </a:solidFill>
                <a:latin typeface="方正卡通简体" pitchFamily="65" charset="-122"/>
                <a:ea typeface="方正卡通简体" pitchFamily="65" charset="-122"/>
              </a:rPr>
              <a:t>》</a:t>
            </a:r>
            <a:r>
              <a:rPr lang="zh-CN" altLang="en-US" sz="2000" dirty="0" smtClean="0">
                <a:solidFill>
                  <a:srgbClr val="C00000"/>
                </a:solidFill>
                <a:latin typeface="方正卡通简体" pitchFamily="65" charset="-122"/>
                <a:ea typeface="方正卡通简体" pitchFamily="65" charset="-122"/>
              </a:rPr>
              <a:t>（新青年）的封面与目录信息，归纳新文化运动内容是什么？</a:t>
            </a:r>
          </a:p>
        </p:txBody>
      </p:sp>
      <p:grpSp>
        <p:nvGrpSpPr>
          <p:cNvPr id="9" name="组合 21"/>
          <p:cNvGrpSpPr/>
          <p:nvPr/>
        </p:nvGrpSpPr>
        <p:grpSpPr>
          <a:xfrm>
            <a:off x="3214678" y="285734"/>
            <a:ext cx="1285884" cy="624449"/>
            <a:chOff x="6500826" y="793736"/>
            <a:chExt cx="1500198" cy="693832"/>
          </a:xfrm>
        </p:grpSpPr>
        <p:pic>
          <p:nvPicPr>
            <p:cNvPr id="10" name="图片 9" descr="印章"/>
            <p:cNvPicPr>
              <a:picLocks noChangeAspect="1"/>
            </p:cNvPicPr>
            <p:nvPr/>
          </p:nvPicPr>
          <p:blipFill>
            <a:blip r:embed="rId5" cstate="screen">
              <a:lum bright="10000" contrast="-30000"/>
            </a:blip>
            <a:stretch>
              <a:fillRect/>
            </a:stretch>
          </p:blipFill>
          <p:spPr>
            <a:xfrm rot="5400000">
              <a:off x="6904009" y="390553"/>
              <a:ext cx="693832" cy="1500197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6715140" y="865175"/>
              <a:ext cx="1285884" cy="512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400" b="1" dirty="0" smtClean="0">
                  <a:solidFill>
                    <a:prstClr val="black"/>
                  </a:solidFill>
                  <a:latin typeface="方正卡通简体" pitchFamily="65" charset="-122"/>
                  <a:ea typeface="方正卡通简体" pitchFamily="65" charset="-122"/>
                </a:rPr>
                <a:t>思考</a:t>
              </a:r>
              <a:r>
                <a:rPr lang="en-US" altLang="zh-CN" sz="2400" b="1" dirty="0" smtClean="0">
                  <a:solidFill>
                    <a:prstClr val="black"/>
                  </a:solidFill>
                  <a:latin typeface="方正卡通简体" pitchFamily="65" charset="-122"/>
                  <a:ea typeface="方正卡通简体" pitchFamily="65" charset="-122"/>
                </a:rPr>
                <a:t>2</a:t>
              </a:r>
            </a:p>
          </p:txBody>
        </p:sp>
      </p:grpSp>
      <p:cxnSp>
        <p:nvCxnSpPr>
          <p:cNvPr id="12" name="肘形连接符 11"/>
          <p:cNvCxnSpPr/>
          <p:nvPr/>
        </p:nvCxnSpPr>
        <p:spPr bwMode="auto">
          <a:xfrm>
            <a:off x="857224" y="3929072"/>
            <a:ext cx="3500462" cy="785818"/>
          </a:xfrm>
          <a:prstGeom prst="bentConnector3">
            <a:avLst>
              <a:gd name="adj1" fmla="val 50000"/>
            </a:avLst>
          </a:prstGeom>
          <a:ln w="412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3500430" y="4286262"/>
            <a:ext cx="912750" cy="37702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 smtClean="0">
                <a:solidFill>
                  <a:schemeClr val="accent2"/>
                </a:solidFill>
                <a:latin typeface="方正清刻本悦宋简体" pitchFamily="2" charset="-122"/>
                <a:ea typeface="方正清刻本悦宋简体" pitchFamily="2" charset="-122"/>
              </a:rPr>
              <a:t>马克思</a:t>
            </a:r>
            <a:endParaRPr lang="en-US" altLang="zh-CN" sz="2000" b="1" dirty="0">
              <a:solidFill>
                <a:schemeClr val="accent2"/>
              </a:solidFill>
              <a:latin typeface="方正清刻本悦宋简体" pitchFamily="2" charset="-122"/>
              <a:ea typeface="方正清刻本悦宋简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29124" y="4429138"/>
            <a:ext cx="1350370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002060"/>
                </a:solidFill>
                <a:latin typeface="江西拙楷" pitchFamily="2" charset="-122"/>
                <a:ea typeface="江西拙楷" pitchFamily="2" charset="-122"/>
              </a:rPr>
              <a:t>共产主义</a:t>
            </a:r>
            <a:endParaRPr lang="en-US" altLang="zh-CN" sz="2400" b="1" dirty="0">
              <a:solidFill>
                <a:srgbClr val="002060"/>
              </a:solidFill>
              <a:latin typeface="江西拙楷" pitchFamily="2" charset="-122"/>
              <a:ea typeface="江西拙楷" pitchFamily="2" charset="-122"/>
            </a:endParaRPr>
          </a:p>
        </p:txBody>
      </p:sp>
      <p:pic>
        <p:nvPicPr>
          <p:cNvPr id="16" name="Picture 2" descr="https://timgsa.baidu.com/timg?image&amp;quality=80&amp;size=b9999_10000&amp;sec=1606652940221&amp;di=28a5abedaa974b7d230e157f2eef9d74&amp;imgtype=0&amp;src=http%3A%2F%2F5b0988e595225.cdn.sohucs.com%2Fimages%2F20181013%2Fea4bb1c416494126b99390c65e2eb953.jpeg"/>
          <p:cNvPicPr>
            <a:picLocks noChangeAspect="1" noChangeArrowheads="1"/>
          </p:cNvPicPr>
          <p:nvPr/>
        </p:nvPicPr>
        <p:blipFill>
          <a:blip r:embed="rId4" cstate="print"/>
          <a:srcRect l="25475" t="44590" r="24001" b="35833"/>
          <a:stretch>
            <a:fillRect/>
          </a:stretch>
        </p:blipFill>
        <p:spPr bwMode="auto">
          <a:xfrm>
            <a:off x="0" y="214296"/>
            <a:ext cx="6400425" cy="3643320"/>
          </a:xfrm>
          <a:prstGeom prst="rect">
            <a:avLst/>
          </a:prstGeom>
          <a:noFill/>
        </p:spPr>
      </p:pic>
      <p:pic>
        <p:nvPicPr>
          <p:cNvPr id="69636" name="Picture 4" descr="https://timgsa.baidu.com/timg?image&amp;quality=80&amp;size=b9999_10000&amp;sec=1606664250767&amp;di=cb3c77375e0e654c9929ad675797c592&amp;imgtype=0&amp;src=http%3A%2F%2Fhbimg.b0.upaiyun.com%2F45b8353d073eed772362e88fc31505dd2ed7fc12b0b2-UeJKG1_fw65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-136525"/>
            <a:ext cx="34925" cy="68262"/>
          </a:xfrm>
          <a:prstGeom prst="rect">
            <a:avLst/>
          </a:prstGeom>
          <a:noFill/>
        </p:spPr>
      </p:pic>
      <p:pic>
        <p:nvPicPr>
          <p:cNvPr id="69639" name="Picture 7" descr="C:\Users\Lenovo\Desktop\timg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9EA3B7"/>
              </a:clrFrom>
              <a:clrTo>
                <a:srgbClr val="9EA3B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858467"/>
            <a:ext cx="3571868" cy="4285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912" t="19593" r="55842" b="33514"/>
          <a:stretch>
            <a:fillRect/>
          </a:stretch>
        </p:blipFill>
        <p:spPr bwMode="auto">
          <a:xfrm>
            <a:off x="0" y="0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214282" y="500048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淡古印" pitchFamily="2" charset="-122"/>
                <a:ea typeface="青鸟华光简淡古印" pitchFamily="2" charset="-122"/>
              </a:rPr>
              <a:t>北洋之思想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青鸟华光简淡古印" pitchFamily="2" charset="-122"/>
              <a:ea typeface="青鸟华光简淡古印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528566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淡古印" pitchFamily="2" charset="-122"/>
                <a:ea typeface="青鸟华光简淡古印" pitchFamily="2" charset="-122"/>
              </a:rPr>
              <a:t>——</a:t>
            </a:r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淡古印" pitchFamily="2" charset="-122"/>
                <a:ea typeface="青鸟华光简淡古印" pitchFamily="2" charset="-122"/>
              </a:rPr>
              <a:t>新文化运动</a:t>
            </a:r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淡古印" pitchFamily="2" charset="-122"/>
                <a:ea typeface="青鸟华光简淡古印" pitchFamily="2" charset="-122"/>
              </a:rPr>
              <a:t>·</a:t>
            </a:r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淡古印" pitchFamily="2" charset="-122"/>
                <a:ea typeface="青鸟华光简淡古印" pitchFamily="2" charset="-122"/>
              </a:rPr>
              <a:t>内容</a:t>
            </a:r>
            <a:endParaRPr lang="zh-CN" alt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青鸟华光简淡古印" pitchFamily="2" charset="-122"/>
              <a:ea typeface="青鸟华光简淡古印" pitchFamily="2" charset="-122"/>
            </a:endParaRPr>
          </a:p>
        </p:txBody>
      </p:sp>
      <p:pic>
        <p:nvPicPr>
          <p:cNvPr id="7" name="Picture 2" descr="C:\Users\Lenovo\Desktop\1840-1949\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</a:blip>
          <a:srcRect l="36659" t="4065" r="41481" b="86858"/>
          <a:stretch>
            <a:fillRect/>
          </a:stretch>
        </p:blipFill>
        <p:spPr bwMode="auto">
          <a:xfrm rot="16200000">
            <a:off x="908019" y="3021035"/>
            <a:ext cx="1214446" cy="3030483"/>
          </a:xfrm>
          <a:prstGeom prst="rect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00034" y="1357304"/>
            <a:ext cx="2572543" cy="21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800">
                <a:solidFill>
                  <a:srgbClr val="1802B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rgbClr val="1802B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rgbClr val="1802B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rgbClr val="1802B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rgbClr val="1802B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802B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802B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802B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802B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江西拙楷" pitchFamily="2" charset="-122"/>
                <a:ea typeface="江西拙楷" pitchFamily="2" charset="-122"/>
              </a:rPr>
              <a:t>1.</a:t>
            </a:r>
            <a:r>
              <a:rPr kumimoji="1"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江西拙楷" pitchFamily="2" charset="-122"/>
                <a:ea typeface="江西拙楷" pitchFamily="2" charset="-122"/>
              </a:rPr>
              <a:t>兴起标志：</a:t>
            </a:r>
          </a:p>
          <a:p>
            <a:pPr>
              <a:spcBef>
                <a:spcPct val="50000"/>
              </a:spcBef>
            </a:pPr>
            <a:r>
              <a:rPr kumimoji="1" lang="en-US" altLang="zh-CN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江西拙楷" pitchFamily="2" charset="-122"/>
                <a:ea typeface="江西拙楷" pitchFamily="2" charset="-122"/>
              </a:rPr>
              <a:t>2.</a:t>
            </a:r>
            <a:r>
              <a:rPr kumimoji="1"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江西拙楷" pitchFamily="2" charset="-122"/>
                <a:ea typeface="江西拙楷" pitchFamily="2" charset="-122"/>
              </a:rPr>
              <a:t>代表人物：</a:t>
            </a:r>
          </a:p>
          <a:p>
            <a:pPr>
              <a:spcBef>
                <a:spcPct val="50000"/>
              </a:spcBef>
            </a:pPr>
            <a:r>
              <a:rPr kumimoji="1"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江西拙楷" pitchFamily="2" charset="-122"/>
                <a:ea typeface="江西拙楷" pitchFamily="2" charset="-122"/>
              </a:rPr>
              <a:t>3.</a:t>
            </a:r>
            <a:r>
              <a:rPr kumimoji="1"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江西拙楷" pitchFamily="2" charset="-122"/>
                <a:ea typeface="江西拙楷" pitchFamily="2" charset="-122"/>
              </a:rPr>
              <a:t>主要阵地</a:t>
            </a:r>
            <a:r>
              <a:rPr kumimoji="1" lang="zh-CN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江西拙楷" pitchFamily="2" charset="-122"/>
                <a:ea typeface="江西拙楷" pitchFamily="2" charset="-122"/>
              </a:rPr>
              <a:t>：</a:t>
            </a:r>
            <a:endParaRPr kumimoji="1" lang="en-US" altLang="zh-CN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江西拙楷" pitchFamily="2" charset="-122"/>
              <a:ea typeface="江西拙楷" pitchFamily="2" charset="-122"/>
            </a:endParaRPr>
          </a:p>
          <a:p>
            <a:pPr>
              <a:spcBef>
                <a:spcPct val="50000"/>
              </a:spcBef>
            </a:pPr>
            <a:r>
              <a:rPr kumimoji="1"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江西拙楷" pitchFamily="2" charset="-122"/>
                <a:ea typeface="江西拙楷" pitchFamily="2" charset="-122"/>
              </a:rPr>
              <a:t>4.</a:t>
            </a:r>
            <a:r>
              <a:rPr kumimoji="1" lang="zh-CN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江西拙楷" pitchFamily="2" charset="-122"/>
                <a:ea typeface="江西拙楷" pitchFamily="2" charset="-122"/>
              </a:rPr>
              <a:t>主要内容：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285984" y="1357304"/>
            <a:ext cx="5371601" cy="320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2800">
                <a:solidFill>
                  <a:srgbClr val="1802B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rgbClr val="1802B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rgbClr val="1802B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rgbClr val="1802B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rgbClr val="1802B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802B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802B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802B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802B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400" dirty="0" smtClean="0">
                <a:solidFill>
                  <a:srgbClr val="000000"/>
                </a:solidFill>
                <a:latin typeface="方正清刻本悦宋简体" pitchFamily="2" charset="-122"/>
                <a:ea typeface="方正清刻本悦宋简体" pitchFamily="2" charset="-122"/>
              </a:rPr>
              <a:t>1915</a:t>
            </a:r>
            <a:r>
              <a:rPr kumimoji="1" lang="zh-CN" altLang="en-US" sz="2400" dirty="0">
                <a:solidFill>
                  <a:srgbClr val="000000"/>
                </a:solidFill>
                <a:latin typeface="方正清刻本悦宋简体" pitchFamily="2" charset="-122"/>
                <a:ea typeface="方正清刻本悦宋简体" pitchFamily="2" charset="-122"/>
              </a:rPr>
              <a:t>年  陈独秀在上海创办</a:t>
            </a:r>
            <a:r>
              <a:rPr kumimoji="1" lang="en-US" altLang="zh-CN" sz="2400" dirty="0">
                <a:solidFill>
                  <a:srgbClr val="000000"/>
                </a:solidFill>
                <a:latin typeface="方正清刻本悦宋简体" pitchFamily="2" charset="-122"/>
                <a:ea typeface="方正清刻本悦宋简体" pitchFamily="2" charset="-122"/>
              </a:rPr>
              <a:t>《</a:t>
            </a:r>
            <a:r>
              <a:rPr kumimoji="1" lang="zh-CN" altLang="en-US" sz="2400" dirty="0">
                <a:solidFill>
                  <a:srgbClr val="000000"/>
                </a:solidFill>
                <a:latin typeface="方正清刻本悦宋简体" pitchFamily="2" charset="-122"/>
                <a:ea typeface="方正清刻本悦宋简体" pitchFamily="2" charset="-122"/>
              </a:rPr>
              <a:t>新青年</a:t>
            </a:r>
            <a:r>
              <a:rPr kumimoji="1" lang="en-US" altLang="zh-CN" sz="2400" dirty="0">
                <a:solidFill>
                  <a:srgbClr val="000000"/>
                </a:solidFill>
                <a:latin typeface="方正清刻本悦宋简体" pitchFamily="2" charset="-122"/>
                <a:ea typeface="方正清刻本悦宋简体" pitchFamily="2" charset="-122"/>
              </a:rPr>
              <a:t>》</a:t>
            </a:r>
          </a:p>
          <a:p>
            <a:pPr>
              <a:spcBef>
                <a:spcPct val="50000"/>
              </a:spcBef>
            </a:pPr>
            <a:r>
              <a:rPr kumimoji="1" lang="zh-CN" altLang="en-US" sz="2400" dirty="0">
                <a:solidFill>
                  <a:srgbClr val="000000"/>
                </a:solidFill>
                <a:latin typeface="方正清刻本悦宋简体" pitchFamily="2" charset="-122"/>
                <a:ea typeface="方正清刻本悦宋简体" pitchFamily="2" charset="-122"/>
              </a:rPr>
              <a:t>陈独</a:t>
            </a:r>
            <a:r>
              <a:rPr kumimoji="1" lang="zh-CN" altLang="en-US" sz="2400" dirty="0" smtClean="0">
                <a:solidFill>
                  <a:srgbClr val="000000"/>
                </a:solidFill>
                <a:latin typeface="方正清刻本悦宋简体" pitchFamily="2" charset="-122"/>
                <a:ea typeface="方正清刻本悦宋简体" pitchFamily="2" charset="-122"/>
              </a:rPr>
              <a:t>秀、胡适、李</a:t>
            </a:r>
            <a:r>
              <a:rPr kumimoji="1" lang="zh-CN" altLang="en-US" sz="2400" dirty="0">
                <a:solidFill>
                  <a:srgbClr val="000000"/>
                </a:solidFill>
                <a:latin typeface="方正清刻本悦宋简体" pitchFamily="2" charset="-122"/>
                <a:ea typeface="方正清刻本悦宋简体" pitchFamily="2" charset="-122"/>
              </a:rPr>
              <a:t>大</a:t>
            </a:r>
            <a:r>
              <a:rPr kumimoji="1" lang="zh-CN" altLang="en-US" sz="2400" dirty="0" smtClean="0">
                <a:solidFill>
                  <a:srgbClr val="000000"/>
                </a:solidFill>
                <a:latin typeface="方正清刻本悦宋简体" pitchFamily="2" charset="-122"/>
                <a:ea typeface="方正清刻本悦宋简体" pitchFamily="2" charset="-122"/>
              </a:rPr>
              <a:t>钊、鲁</a:t>
            </a:r>
            <a:r>
              <a:rPr kumimoji="1" lang="zh-CN" altLang="en-US" sz="2400" dirty="0">
                <a:solidFill>
                  <a:srgbClr val="000000"/>
                </a:solidFill>
                <a:latin typeface="方正清刻本悦宋简体" pitchFamily="2" charset="-122"/>
                <a:ea typeface="方正清刻本悦宋简体" pitchFamily="2" charset="-122"/>
              </a:rPr>
              <a:t>迅 </a:t>
            </a:r>
          </a:p>
          <a:p>
            <a:pPr>
              <a:spcBef>
                <a:spcPct val="50000"/>
              </a:spcBef>
            </a:pPr>
            <a:r>
              <a:rPr kumimoji="1" lang="zh-CN" altLang="en-US" sz="2400" dirty="0" smtClean="0">
                <a:solidFill>
                  <a:srgbClr val="000000"/>
                </a:solidFill>
                <a:latin typeface="方正清刻本悦宋简体" pitchFamily="2" charset="-122"/>
                <a:ea typeface="方正清刻本悦宋简体" pitchFamily="2" charset="-122"/>
              </a:rPr>
              <a:t>北京大学和</a:t>
            </a:r>
            <a:r>
              <a:rPr kumimoji="1" lang="en-US" altLang="zh-CN" sz="2400" dirty="0" smtClean="0">
                <a:solidFill>
                  <a:srgbClr val="000000"/>
                </a:solidFill>
                <a:latin typeface="方正清刻本悦宋简体" pitchFamily="2" charset="-122"/>
                <a:ea typeface="方正清刻本悦宋简体" pitchFamily="2" charset="-122"/>
              </a:rPr>
              <a:t>《</a:t>
            </a:r>
            <a:r>
              <a:rPr kumimoji="1" lang="zh-CN" altLang="en-US" sz="2400" dirty="0" smtClean="0">
                <a:solidFill>
                  <a:srgbClr val="000000"/>
                </a:solidFill>
                <a:latin typeface="方正清刻本悦宋简体" pitchFamily="2" charset="-122"/>
                <a:ea typeface="方正清刻本悦宋简体" pitchFamily="2" charset="-122"/>
              </a:rPr>
              <a:t>新青年</a:t>
            </a:r>
            <a:r>
              <a:rPr kumimoji="1" lang="en-US" altLang="zh-CN" sz="2400" dirty="0" smtClean="0">
                <a:solidFill>
                  <a:srgbClr val="000000"/>
                </a:solidFill>
                <a:latin typeface="方正清刻本悦宋简体" pitchFamily="2" charset="-122"/>
                <a:ea typeface="方正清刻本悦宋简体" pitchFamily="2" charset="-122"/>
              </a:rPr>
              <a:t>》</a:t>
            </a:r>
          </a:p>
          <a:p>
            <a:pPr>
              <a:spcBef>
                <a:spcPct val="50000"/>
              </a:spcBef>
            </a:pPr>
            <a:r>
              <a:rPr kumimoji="1" lang="zh-CN" altLang="en-US" sz="2400" dirty="0" smtClean="0">
                <a:solidFill>
                  <a:srgbClr val="000000"/>
                </a:solidFill>
                <a:latin typeface="方正清刻本悦宋简体" pitchFamily="2" charset="-122"/>
                <a:ea typeface="方正清刻本悦宋简体" pitchFamily="2" charset="-122"/>
              </a:rPr>
              <a:t>提倡</a:t>
            </a:r>
            <a:r>
              <a:rPr kumimoji="1" lang="zh-CN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刻本悦宋简体" pitchFamily="2" charset="-122"/>
                <a:ea typeface="方正清刻本悦宋简体" pitchFamily="2" charset="-122"/>
              </a:rPr>
              <a:t>民主</a:t>
            </a:r>
            <a:r>
              <a:rPr kumimoji="1" lang="zh-CN" altLang="en-US" sz="2400" dirty="0">
                <a:solidFill>
                  <a:srgbClr val="000000"/>
                </a:solidFill>
                <a:latin typeface="方正清刻本悦宋简体" pitchFamily="2" charset="-122"/>
                <a:ea typeface="方正清刻本悦宋简体" pitchFamily="2" charset="-122"/>
              </a:rPr>
              <a:t>、</a:t>
            </a:r>
            <a:r>
              <a:rPr kumimoji="1" lang="zh-CN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刻本悦宋简体" pitchFamily="2" charset="-122"/>
                <a:ea typeface="方正清刻本悦宋简体" pitchFamily="2" charset="-122"/>
              </a:rPr>
              <a:t>科学</a:t>
            </a:r>
            <a:r>
              <a:rPr kumimoji="1" lang="zh-CN" altLang="en-US" sz="2400" dirty="0" smtClean="0">
                <a:solidFill>
                  <a:srgbClr val="000000"/>
                </a:solidFill>
                <a:latin typeface="方正清刻本悦宋简体" pitchFamily="2" charset="-122"/>
                <a:ea typeface="方正清刻本悦宋简体" pitchFamily="2" charset="-122"/>
              </a:rPr>
              <a:t>、新道德、白话文</a:t>
            </a:r>
            <a:endParaRPr kumimoji="1" lang="en-US" altLang="zh-CN" sz="2400" dirty="0" smtClean="0">
              <a:solidFill>
                <a:srgbClr val="000000"/>
              </a:solidFill>
              <a:latin typeface="方正清刻本悦宋简体" pitchFamily="2" charset="-122"/>
              <a:ea typeface="方正清刻本悦宋简体" pitchFamily="2" charset="-122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2400" dirty="0" smtClean="0">
                <a:solidFill>
                  <a:srgbClr val="000000"/>
                </a:solidFill>
                <a:latin typeface="方正清刻本悦宋简体" pitchFamily="2" charset="-122"/>
                <a:ea typeface="方正清刻本悦宋简体" pitchFamily="2" charset="-122"/>
              </a:rPr>
              <a:t>发对专制、愚昧、旧道德、文言文</a:t>
            </a:r>
            <a:endParaRPr kumimoji="1" lang="en-US" altLang="zh-CN" sz="2400" dirty="0" smtClean="0">
              <a:solidFill>
                <a:srgbClr val="000000"/>
              </a:solidFill>
              <a:latin typeface="方正清刻本悦宋简体" pitchFamily="2" charset="-122"/>
              <a:ea typeface="方正清刻本悦宋简体" pitchFamily="2" charset="-122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2400" dirty="0" smtClean="0">
                <a:solidFill>
                  <a:srgbClr val="000000"/>
                </a:solidFill>
                <a:latin typeface="方正清刻本悦宋简体" pitchFamily="2" charset="-122"/>
                <a:ea typeface="方正清刻本悦宋简体" pitchFamily="2" charset="-122"/>
              </a:rPr>
              <a:t>后期宣传</a:t>
            </a:r>
            <a:r>
              <a:rPr kumimoji="1" lang="zh-CN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刻本悦宋简体" pitchFamily="2" charset="-122"/>
                <a:ea typeface="方正清刻本悦宋简体" pitchFamily="2" charset="-122"/>
              </a:rPr>
              <a:t>马克思主义</a:t>
            </a:r>
            <a:endParaRPr kumimoji="1" lang="en-US" altLang="zh-CN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清刻本悦宋简体" pitchFamily="2" charset="-122"/>
              <a:ea typeface="方正清刻本悦宋简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6"/>
          <p:cNvSpPr txBox="1">
            <a:spLocks noChangeArrowheads="1"/>
          </p:cNvSpPr>
          <p:nvPr/>
        </p:nvSpPr>
        <p:spPr bwMode="auto">
          <a:xfrm>
            <a:off x="1786604" y="1582561"/>
            <a:ext cx="6571609" cy="37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dirty="0" smtClean="0">
                <a:solidFill>
                  <a:srgbClr val="292929"/>
                </a:solidFill>
                <a:latin typeface="方正清刻本悦宋简体" pitchFamily="2" charset="-122"/>
                <a:ea typeface="方正清刻本悦宋简体" pitchFamily="2" charset="-122"/>
              </a:rPr>
              <a:t>猛烈地冲击了</a:t>
            </a:r>
            <a:r>
              <a:rPr lang="zh-CN" altLang="en-US" sz="2000" dirty="0" smtClean="0">
                <a:solidFill>
                  <a:srgbClr val="C00000"/>
                </a:solidFill>
                <a:latin typeface="方正清刻本悦宋简体" pitchFamily="2" charset="-122"/>
                <a:ea typeface="方正清刻本悦宋简体" pitchFamily="2" charset="-122"/>
              </a:rPr>
              <a:t>封建思想，</a:t>
            </a:r>
            <a:r>
              <a:rPr lang="zh-CN" altLang="en-US" sz="2000" dirty="0" smtClean="0">
                <a:solidFill>
                  <a:srgbClr val="292929"/>
                </a:solidFill>
                <a:latin typeface="方正清刻本悦宋简体" pitchFamily="2" charset="-122"/>
                <a:ea typeface="方正清刻本悦宋简体" pitchFamily="2" charset="-122"/>
              </a:rPr>
              <a:t>动摇军阀专制统治基础</a:t>
            </a:r>
          </a:p>
        </p:txBody>
      </p:sp>
      <p:sp>
        <p:nvSpPr>
          <p:cNvPr id="55" name="TextBox 5"/>
          <p:cNvSpPr txBox="1">
            <a:spLocks noChangeArrowheads="1"/>
          </p:cNvSpPr>
          <p:nvPr/>
        </p:nvSpPr>
        <p:spPr bwMode="auto">
          <a:xfrm>
            <a:off x="2149747" y="4026072"/>
            <a:ext cx="4884611" cy="37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dirty="0" smtClean="0">
                <a:solidFill>
                  <a:srgbClr val="FF0000"/>
                </a:solidFill>
                <a:latin typeface="江西拙楷" pitchFamily="2" charset="-122"/>
                <a:ea typeface="江西拙楷" pitchFamily="2" charset="-122"/>
              </a:rPr>
              <a:t>看不见（</a:t>
            </a:r>
            <a:r>
              <a:rPr lang="zh-CN" altLang="en-US" sz="2000" dirty="0" smtClean="0">
                <a:solidFill>
                  <a:srgbClr val="2929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“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不识字</a:t>
            </a:r>
            <a:r>
              <a:rPr lang="zh-CN" altLang="en-US" sz="2000" dirty="0" smtClean="0">
                <a:solidFill>
                  <a:srgbClr val="2929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”、 “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听不懂</a:t>
            </a:r>
            <a:r>
              <a:rPr lang="zh-CN" altLang="en-US" sz="2000" dirty="0" smtClean="0">
                <a:solidFill>
                  <a:srgbClr val="2929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</a:t>
            </a:r>
            <a:r>
              <a:rPr lang="zh-CN" altLang="en-US" sz="2000" dirty="0" smtClean="0">
                <a:solidFill>
                  <a:srgbClr val="FF0000"/>
                </a:solidFill>
                <a:latin typeface="江西拙楷" pitchFamily="2" charset="-122"/>
                <a:ea typeface="江西拙楷" pitchFamily="2" charset="-122"/>
              </a:rPr>
              <a:t>）</a:t>
            </a:r>
            <a:endParaRPr lang="en-US" altLang="zh-CN" sz="2000" dirty="0">
              <a:solidFill>
                <a:srgbClr val="FF0000"/>
              </a:solidFill>
              <a:latin typeface="江西拙楷" pitchFamily="2" charset="-122"/>
              <a:ea typeface="江西拙楷" pitchFamily="2" charset="-122"/>
            </a:endParaRPr>
          </a:p>
        </p:txBody>
      </p:sp>
      <p:sp>
        <p:nvSpPr>
          <p:cNvPr id="52" name="TextBox 5"/>
          <p:cNvSpPr txBox="1">
            <a:spLocks noChangeArrowheads="1"/>
          </p:cNvSpPr>
          <p:nvPr/>
        </p:nvSpPr>
        <p:spPr bwMode="auto">
          <a:xfrm>
            <a:off x="1740663" y="3097378"/>
            <a:ext cx="4884611" cy="37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dirty="0" smtClean="0">
                <a:solidFill>
                  <a:srgbClr val="FF0000"/>
                </a:solidFill>
                <a:latin typeface="江西拙楷" pitchFamily="2" charset="-122"/>
                <a:ea typeface="江西拙楷" pitchFamily="2" charset="-122"/>
              </a:rPr>
              <a:t>想多看（</a:t>
            </a:r>
            <a:r>
              <a:rPr lang="zh-CN" altLang="en-US" sz="2000" dirty="0" smtClean="0">
                <a:solidFill>
                  <a:srgbClr val="2929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“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良师益友</a:t>
            </a:r>
            <a:r>
              <a:rPr lang="zh-CN" altLang="en-US" sz="2000" dirty="0" smtClean="0">
                <a:solidFill>
                  <a:srgbClr val="2929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、 “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多多益善</a:t>
            </a:r>
            <a:r>
              <a:rPr lang="zh-CN" altLang="en-US" sz="2000" dirty="0" smtClean="0">
                <a:solidFill>
                  <a:srgbClr val="2929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</a:t>
            </a:r>
            <a:r>
              <a:rPr lang="zh-CN" altLang="en-US" sz="2000" dirty="0" smtClean="0">
                <a:solidFill>
                  <a:srgbClr val="FF0000"/>
                </a:solidFill>
                <a:latin typeface="江西拙楷" pitchFamily="2" charset="-122"/>
                <a:ea typeface="江西拙楷" pitchFamily="2" charset="-122"/>
              </a:rPr>
              <a:t>）</a:t>
            </a:r>
            <a:endParaRPr lang="en-US" altLang="zh-CN" sz="2000" dirty="0">
              <a:solidFill>
                <a:srgbClr val="FF0000"/>
              </a:solidFill>
              <a:latin typeface="江西拙楷" pitchFamily="2" charset="-122"/>
              <a:ea typeface="江西拙楷" pitchFamily="2" charset="-122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912" t="19593" r="55842" b="33514"/>
          <a:stretch>
            <a:fillRect/>
          </a:stretch>
        </p:blipFill>
        <p:spPr bwMode="auto">
          <a:xfrm>
            <a:off x="0" y="0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214282" y="500048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淡古印" pitchFamily="2" charset="-122"/>
                <a:ea typeface="青鸟华光简淡古印" pitchFamily="2" charset="-122"/>
              </a:rPr>
              <a:t>北洋之思想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青鸟华光简淡古印" pitchFamily="2" charset="-122"/>
              <a:ea typeface="青鸟华光简淡古印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528566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淡古印" pitchFamily="2" charset="-122"/>
                <a:ea typeface="青鸟华光简淡古印" pitchFamily="2" charset="-122"/>
              </a:rPr>
              <a:t>——</a:t>
            </a:r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淡古印" pitchFamily="2" charset="-122"/>
                <a:ea typeface="青鸟华光简淡古印" pitchFamily="2" charset="-122"/>
              </a:rPr>
              <a:t>新文化运动</a:t>
            </a:r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淡古印" pitchFamily="2" charset="-122"/>
                <a:ea typeface="青鸟华光简淡古印" pitchFamily="2" charset="-122"/>
              </a:rPr>
              <a:t>·</a:t>
            </a:r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淡古印" pitchFamily="2" charset="-122"/>
                <a:ea typeface="青鸟华光简淡古印" pitchFamily="2" charset="-122"/>
              </a:rPr>
              <a:t>影响</a:t>
            </a:r>
            <a:endParaRPr lang="zh-CN" alt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青鸟华光简淡古印" pitchFamily="2" charset="-122"/>
              <a:ea typeface="青鸟华光简淡古印" pitchFamily="2" charset="-122"/>
            </a:endParaRPr>
          </a:p>
        </p:txBody>
      </p:sp>
      <p:sp>
        <p:nvSpPr>
          <p:cNvPr id="23" name="Freeform 8"/>
          <p:cNvSpPr/>
          <p:nvPr/>
        </p:nvSpPr>
        <p:spPr bwMode="auto">
          <a:xfrm>
            <a:off x="1475029" y="1515892"/>
            <a:ext cx="203518" cy="234461"/>
          </a:xfrm>
          <a:custGeom>
            <a:avLst/>
            <a:gdLst>
              <a:gd name="T0" fmla="*/ 274 w 274"/>
              <a:gd name="T1" fmla="*/ 158 h 317"/>
              <a:gd name="T2" fmla="*/ 137 w 274"/>
              <a:gd name="T3" fmla="*/ 238 h 317"/>
              <a:gd name="T4" fmla="*/ 0 w 274"/>
              <a:gd name="T5" fmla="*/ 317 h 317"/>
              <a:gd name="T6" fmla="*/ 0 w 274"/>
              <a:gd name="T7" fmla="*/ 158 h 317"/>
              <a:gd name="T8" fmla="*/ 0 w 274"/>
              <a:gd name="T9" fmla="*/ 0 h 317"/>
              <a:gd name="T10" fmla="*/ 137 w 274"/>
              <a:gd name="T11" fmla="*/ 79 h 317"/>
              <a:gd name="T12" fmla="*/ 274 w 274"/>
              <a:gd name="T13" fmla="*/ 158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4" h="317">
                <a:moveTo>
                  <a:pt x="274" y="158"/>
                </a:moveTo>
                <a:lnTo>
                  <a:pt x="137" y="238"/>
                </a:lnTo>
                <a:lnTo>
                  <a:pt x="0" y="317"/>
                </a:lnTo>
                <a:lnTo>
                  <a:pt x="0" y="158"/>
                </a:lnTo>
                <a:lnTo>
                  <a:pt x="0" y="0"/>
                </a:lnTo>
                <a:lnTo>
                  <a:pt x="137" y="79"/>
                </a:lnTo>
                <a:lnTo>
                  <a:pt x="274" y="158"/>
                </a:lnTo>
                <a:close/>
              </a:path>
            </a:pathLst>
          </a:custGeom>
          <a:solidFill>
            <a:srgbClr val="00A7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79" tIns="34289" rIns="68579" bIns="34289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7DA7"/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  <p:sp>
        <p:nvSpPr>
          <p:cNvPr id="24" name="Freeform 8"/>
          <p:cNvSpPr/>
          <p:nvPr/>
        </p:nvSpPr>
        <p:spPr bwMode="auto">
          <a:xfrm>
            <a:off x="1457162" y="3360274"/>
            <a:ext cx="203518" cy="234461"/>
          </a:xfrm>
          <a:custGeom>
            <a:avLst/>
            <a:gdLst>
              <a:gd name="T0" fmla="*/ 274 w 274"/>
              <a:gd name="T1" fmla="*/ 158 h 317"/>
              <a:gd name="T2" fmla="*/ 137 w 274"/>
              <a:gd name="T3" fmla="*/ 238 h 317"/>
              <a:gd name="T4" fmla="*/ 0 w 274"/>
              <a:gd name="T5" fmla="*/ 317 h 317"/>
              <a:gd name="T6" fmla="*/ 0 w 274"/>
              <a:gd name="T7" fmla="*/ 158 h 317"/>
              <a:gd name="T8" fmla="*/ 0 w 274"/>
              <a:gd name="T9" fmla="*/ 0 h 317"/>
              <a:gd name="T10" fmla="*/ 137 w 274"/>
              <a:gd name="T11" fmla="*/ 79 h 317"/>
              <a:gd name="T12" fmla="*/ 274 w 274"/>
              <a:gd name="T13" fmla="*/ 158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4" h="317">
                <a:moveTo>
                  <a:pt x="274" y="158"/>
                </a:moveTo>
                <a:lnTo>
                  <a:pt x="137" y="238"/>
                </a:lnTo>
                <a:lnTo>
                  <a:pt x="0" y="317"/>
                </a:lnTo>
                <a:lnTo>
                  <a:pt x="0" y="158"/>
                </a:lnTo>
                <a:lnTo>
                  <a:pt x="0" y="0"/>
                </a:lnTo>
                <a:lnTo>
                  <a:pt x="137" y="79"/>
                </a:lnTo>
                <a:lnTo>
                  <a:pt x="274" y="158"/>
                </a:lnTo>
                <a:close/>
              </a:path>
            </a:pathLst>
          </a:custGeom>
          <a:solidFill>
            <a:srgbClr val="00A7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79" tIns="34289" rIns="68579" bIns="34289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7DA7"/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  <p:sp>
        <p:nvSpPr>
          <p:cNvPr id="25" name="Freeform 8"/>
          <p:cNvSpPr/>
          <p:nvPr/>
        </p:nvSpPr>
        <p:spPr bwMode="auto">
          <a:xfrm>
            <a:off x="1868153" y="2424622"/>
            <a:ext cx="203517" cy="234462"/>
          </a:xfrm>
          <a:custGeom>
            <a:avLst/>
            <a:gdLst>
              <a:gd name="T0" fmla="*/ 274 w 274"/>
              <a:gd name="T1" fmla="*/ 158 h 317"/>
              <a:gd name="T2" fmla="*/ 137 w 274"/>
              <a:gd name="T3" fmla="*/ 238 h 317"/>
              <a:gd name="T4" fmla="*/ 0 w 274"/>
              <a:gd name="T5" fmla="*/ 317 h 317"/>
              <a:gd name="T6" fmla="*/ 0 w 274"/>
              <a:gd name="T7" fmla="*/ 158 h 317"/>
              <a:gd name="T8" fmla="*/ 0 w 274"/>
              <a:gd name="T9" fmla="*/ 0 h 317"/>
              <a:gd name="T10" fmla="*/ 137 w 274"/>
              <a:gd name="T11" fmla="*/ 79 h 317"/>
              <a:gd name="T12" fmla="*/ 274 w 274"/>
              <a:gd name="T13" fmla="*/ 158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4" h="317">
                <a:moveTo>
                  <a:pt x="274" y="158"/>
                </a:moveTo>
                <a:lnTo>
                  <a:pt x="137" y="238"/>
                </a:lnTo>
                <a:lnTo>
                  <a:pt x="0" y="317"/>
                </a:lnTo>
                <a:lnTo>
                  <a:pt x="0" y="158"/>
                </a:lnTo>
                <a:lnTo>
                  <a:pt x="0" y="0"/>
                </a:lnTo>
                <a:lnTo>
                  <a:pt x="137" y="79"/>
                </a:lnTo>
                <a:lnTo>
                  <a:pt x="274" y="158"/>
                </a:lnTo>
                <a:close/>
              </a:path>
            </a:pathLst>
          </a:custGeom>
          <a:solidFill>
            <a:srgbClr val="00A7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79" tIns="34289" rIns="68579" bIns="34289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7DA7"/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  <p:sp>
        <p:nvSpPr>
          <p:cNvPr id="26" name="Oval 6"/>
          <p:cNvSpPr>
            <a:spLocks noChangeArrowheads="1"/>
          </p:cNvSpPr>
          <p:nvPr/>
        </p:nvSpPr>
        <p:spPr bwMode="auto">
          <a:xfrm>
            <a:off x="462102" y="1180335"/>
            <a:ext cx="885467" cy="864475"/>
          </a:xfrm>
          <a:prstGeom prst="ellipse">
            <a:avLst/>
          </a:prstGeom>
          <a:solidFill>
            <a:srgbClr val="DFDFE1"/>
          </a:solidFill>
          <a:ln>
            <a:solidFill>
              <a:schemeClr val="accent5">
                <a:lumMod val="50000"/>
              </a:schemeClr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79" tIns="34289" rIns="68579" bIns="3428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solidFill>
                  <a:schemeClr val="tx1"/>
                </a:solidFill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" name="Oval 7"/>
          <p:cNvSpPr>
            <a:spLocks noChangeArrowheads="1"/>
          </p:cNvSpPr>
          <p:nvPr/>
        </p:nvSpPr>
        <p:spPr bwMode="auto">
          <a:xfrm>
            <a:off x="536106" y="1254402"/>
            <a:ext cx="737459" cy="719834"/>
          </a:xfrm>
          <a:prstGeom prst="ellipse">
            <a:avLst/>
          </a:prstGeom>
          <a:solidFill>
            <a:srgbClr val="00A7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79" tIns="34289" rIns="68579" bIns="3428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TextBox 18"/>
          <p:cNvSpPr txBox="1">
            <a:spLocks noChangeArrowheads="1"/>
          </p:cNvSpPr>
          <p:nvPr/>
        </p:nvSpPr>
        <p:spPr bwMode="auto">
          <a:xfrm>
            <a:off x="485147" y="1299751"/>
            <a:ext cx="812324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北洋军阀</a:t>
            </a:r>
            <a:endParaRPr lang="en-US" altLang="zh-CN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Oval 6"/>
          <p:cNvSpPr>
            <a:spLocks noChangeArrowheads="1"/>
          </p:cNvSpPr>
          <p:nvPr/>
        </p:nvSpPr>
        <p:spPr bwMode="auto">
          <a:xfrm>
            <a:off x="458069" y="3055299"/>
            <a:ext cx="885467" cy="864475"/>
          </a:xfrm>
          <a:prstGeom prst="ellipse">
            <a:avLst/>
          </a:prstGeom>
          <a:solidFill>
            <a:srgbClr val="DFDFE1"/>
          </a:solidFill>
          <a:ln>
            <a:solidFill>
              <a:schemeClr val="accent6">
                <a:lumMod val="50000"/>
              </a:schemeClr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79" tIns="34289" rIns="68579" bIns="3428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" name="Oval 7"/>
          <p:cNvSpPr>
            <a:spLocks noChangeArrowheads="1"/>
          </p:cNvSpPr>
          <p:nvPr/>
        </p:nvSpPr>
        <p:spPr bwMode="auto">
          <a:xfrm>
            <a:off x="526243" y="3127617"/>
            <a:ext cx="737459" cy="71983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79" tIns="34289" rIns="68579" bIns="3428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" name="TextBox 21"/>
          <p:cNvSpPr txBox="1">
            <a:spLocks noChangeArrowheads="1"/>
          </p:cNvSpPr>
          <p:nvPr/>
        </p:nvSpPr>
        <p:spPr bwMode="auto">
          <a:xfrm>
            <a:off x="480320" y="3181025"/>
            <a:ext cx="812324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青年学生</a:t>
            </a:r>
            <a:endParaRPr lang="en-US" altLang="zh-CN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Oval 6"/>
          <p:cNvSpPr>
            <a:spLocks noChangeArrowheads="1"/>
          </p:cNvSpPr>
          <p:nvPr/>
        </p:nvSpPr>
        <p:spPr bwMode="auto">
          <a:xfrm>
            <a:off x="855375" y="2114033"/>
            <a:ext cx="885466" cy="864475"/>
          </a:xfrm>
          <a:prstGeom prst="ellipse">
            <a:avLst/>
          </a:prstGeom>
          <a:solidFill>
            <a:srgbClr val="DFDFE1"/>
          </a:solidFill>
          <a:ln>
            <a:solidFill>
              <a:schemeClr val="accent3">
                <a:lumMod val="50000"/>
              </a:schemeClr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79" tIns="34289" rIns="68579" bIns="3428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928743" y="2190039"/>
            <a:ext cx="737459" cy="71983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lIns="68579" tIns="34289" rIns="68579" bIns="3428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" name="TextBox 24"/>
          <p:cNvSpPr txBox="1">
            <a:spLocks noChangeArrowheads="1"/>
          </p:cNvSpPr>
          <p:nvPr/>
        </p:nvSpPr>
        <p:spPr bwMode="auto">
          <a:xfrm>
            <a:off x="891309" y="2249549"/>
            <a:ext cx="812324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传统文人</a:t>
            </a:r>
            <a:endParaRPr lang="en-US" altLang="zh-CN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Freeform 8"/>
          <p:cNvSpPr/>
          <p:nvPr/>
        </p:nvSpPr>
        <p:spPr bwMode="auto">
          <a:xfrm>
            <a:off x="1811737" y="4314208"/>
            <a:ext cx="203518" cy="234461"/>
          </a:xfrm>
          <a:custGeom>
            <a:avLst/>
            <a:gdLst>
              <a:gd name="T0" fmla="*/ 274 w 274"/>
              <a:gd name="T1" fmla="*/ 158 h 317"/>
              <a:gd name="T2" fmla="*/ 137 w 274"/>
              <a:gd name="T3" fmla="*/ 238 h 317"/>
              <a:gd name="T4" fmla="*/ 0 w 274"/>
              <a:gd name="T5" fmla="*/ 317 h 317"/>
              <a:gd name="T6" fmla="*/ 0 w 274"/>
              <a:gd name="T7" fmla="*/ 158 h 317"/>
              <a:gd name="T8" fmla="*/ 0 w 274"/>
              <a:gd name="T9" fmla="*/ 0 h 317"/>
              <a:gd name="T10" fmla="*/ 137 w 274"/>
              <a:gd name="T11" fmla="*/ 79 h 317"/>
              <a:gd name="T12" fmla="*/ 274 w 274"/>
              <a:gd name="T13" fmla="*/ 158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4" h="317">
                <a:moveTo>
                  <a:pt x="274" y="158"/>
                </a:moveTo>
                <a:lnTo>
                  <a:pt x="137" y="238"/>
                </a:lnTo>
                <a:lnTo>
                  <a:pt x="0" y="317"/>
                </a:lnTo>
                <a:lnTo>
                  <a:pt x="0" y="158"/>
                </a:lnTo>
                <a:lnTo>
                  <a:pt x="0" y="0"/>
                </a:lnTo>
                <a:lnTo>
                  <a:pt x="137" y="79"/>
                </a:lnTo>
                <a:lnTo>
                  <a:pt x="274" y="158"/>
                </a:lnTo>
                <a:close/>
              </a:path>
            </a:pathLst>
          </a:custGeom>
          <a:solidFill>
            <a:srgbClr val="00A7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79" tIns="34289" rIns="68579" bIns="34289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7DA7"/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  <p:sp>
        <p:nvSpPr>
          <p:cNvPr id="36" name="Oval 6"/>
          <p:cNvSpPr>
            <a:spLocks noChangeArrowheads="1"/>
          </p:cNvSpPr>
          <p:nvPr/>
        </p:nvSpPr>
        <p:spPr bwMode="auto">
          <a:xfrm>
            <a:off x="818313" y="3993291"/>
            <a:ext cx="885467" cy="864475"/>
          </a:xfrm>
          <a:prstGeom prst="ellipse">
            <a:avLst/>
          </a:prstGeom>
          <a:solidFill>
            <a:srgbClr val="DFDFE1"/>
          </a:solidFill>
          <a:ln>
            <a:solidFill>
              <a:schemeClr val="accent4">
                <a:lumMod val="75000"/>
              </a:schemeClr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79" tIns="34289" rIns="68579" bIns="3428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" name="Oval 7"/>
          <p:cNvSpPr>
            <a:spLocks noChangeArrowheads="1"/>
          </p:cNvSpPr>
          <p:nvPr/>
        </p:nvSpPr>
        <p:spPr bwMode="auto">
          <a:xfrm>
            <a:off x="891689" y="4066667"/>
            <a:ext cx="737459" cy="71983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txBody>
          <a:bodyPr lIns="68579" tIns="34289" rIns="68579" bIns="34289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" name="TextBox 21"/>
          <p:cNvSpPr txBox="1">
            <a:spLocks noChangeArrowheads="1"/>
          </p:cNvSpPr>
          <p:nvPr/>
        </p:nvSpPr>
        <p:spPr bwMode="auto">
          <a:xfrm>
            <a:off x="848357" y="4119815"/>
            <a:ext cx="812324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下层群众</a:t>
            </a:r>
            <a:endParaRPr lang="en-US" altLang="zh-CN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39" name="矩形 21"/>
          <p:cNvSpPr>
            <a:spLocks noChangeArrowheads="1"/>
          </p:cNvSpPr>
          <p:nvPr/>
        </p:nvSpPr>
        <p:spPr bwMode="auto">
          <a:xfrm>
            <a:off x="3286116" y="480214"/>
            <a:ext cx="5386980" cy="377024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dirty="0" smtClean="0">
                <a:solidFill>
                  <a:srgbClr val="C00000"/>
                </a:solidFill>
                <a:latin typeface="方正卡通简体" pitchFamily="65" charset="-122"/>
                <a:ea typeface="方正卡通简体" pitchFamily="65" charset="-122"/>
                <a:sym typeface="微软雅黑" panose="020B0503020204020204" pitchFamily="34" charset="-122"/>
              </a:rPr>
              <a:t>如果你是</a:t>
            </a:r>
            <a:r>
              <a:rPr lang="en-US" altLang="zh-CN" sz="2000" u="sng" dirty="0" smtClean="0">
                <a:solidFill>
                  <a:srgbClr val="C00000"/>
                </a:solidFill>
                <a:latin typeface="方正卡通简体" pitchFamily="65" charset="-122"/>
                <a:ea typeface="方正卡通简体" pitchFamily="65" charset="-122"/>
                <a:sym typeface="微软雅黑" panose="020B0503020204020204" pitchFamily="34" charset="-122"/>
              </a:rPr>
              <a:t>             </a:t>
            </a:r>
            <a:r>
              <a:rPr lang="zh-CN" altLang="en-US" sz="2000" dirty="0" smtClean="0">
                <a:solidFill>
                  <a:srgbClr val="C00000"/>
                </a:solidFill>
                <a:latin typeface="方正卡通简体" pitchFamily="65" charset="-122"/>
                <a:ea typeface="方正卡通简体" pitchFamily="65" charset="-122"/>
                <a:sym typeface="微软雅黑" panose="020B0503020204020204" pitchFamily="34" charset="-122"/>
              </a:rPr>
              <a:t>你看杂志态度如何？为什么？</a:t>
            </a:r>
          </a:p>
        </p:txBody>
      </p:sp>
      <p:grpSp>
        <p:nvGrpSpPr>
          <p:cNvPr id="40" name="组合 21"/>
          <p:cNvGrpSpPr/>
          <p:nvPr/>
        </p:nvGrpSpPr>
        <p:grpSpPr>
          <a:xfrm>
            <a:off x="1571605" y="383431"/>
            <a:ext cx="1785949" cy="902435"/>
            <a:chOff x="6500827" y="793736"/>
            <a:chExt cx="1500197" cy="1002705"/>
          </a:xfrm>
        </p:grpSpPr>
        <p:pic>
          <p:nvPicPr>
            <p:cNvPr id="41" name="图片 40" descr="印章"/>
            <p:cNvPicPr>
              <a:picLocks noChangeAspect="1"/>
            </p:cNvPicPr>
            <p:nvPr/>
          </p:nvPicPr>
          <p:blipFill>
            <a:blip r:embed="rId3" cstate="screen">
              <a:lum bright="10000" contrast="-30000"/>
            </a:blip>
            <a:stretch>
              <a:fillRect/>
            </a:stretch>
          </p:blipFill>
          <p:spPr>
            <a:xfrm rot="5400000">
              <a:off x="6904010" y="390553"/>
              <a:ext cx="693832" cy="1500197"/>
            </a:xfrm>
            <a:prstGeom prst="rect">
              <a:avLst/>
            </a:prstGeom>
          </p:spPr>
        </p:pic>
        <p:sp>
          <p:nvSpPr>
            <p:cNvPr id="42" name="矩形 41"/>
            <p:cNvSpPr/>
            <p:nvPr/>
          </p:nvSpPr>
          <p:spPr>
            <a:xfrm>
              <a:off x="6620842" y="873112"/>
              <a:ext cx="1285884" cy="923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400" b="1" dirty="0" smtClean="0">
                  <a:solidFill>
                    <a:prstClr val="black"/>
                  </a:solidFill>
                  <a:latin typeface="方正卡通简体" pitchFamily="65" charset="-122"/>
                  <a:ea typeface="方正卡通简体" pitchFamily="65" charset="-122"/>
                </a:rPr>
                <a:t>角色体验</a:t>
              </a:r>
              <a:endParaRPr lang="en-US" altLang="zh-CN" sz="2400" b="1" dirty="0" smtClean="0">
                <a:solidFill>
                  <a:prstClr val="black"/>
                </a:solidFill>
                <a:latin typeface="方正卡通简体" pitchFamily="65" charset="-122"/>
                <a:ea typeface="方正卡通简体" pitchFamily="65" charset="-122"/>
              </a:endParaRPr>
            </a:p>
          </p:txBody>
        </p:sp>
      </p:grpSp>
      <p:sp>
        <p:nvSpPr>
          <p:cNvPr id="43" name="Line 9"/>
          <p:cNvSpPr>
            <a:spLocks noChangeShapeType="1"/>
          </p:cNvSpPr>
          <p:nvPr/>
        </p:nvSpPr>
        <p:spPr bwMode="auto">
          <a:xfrm>
            <a:off x="1766373" y="1544475"/>
            <a:ext cx="7099658" cy="0"/>
          </a:xfrm>
          <a:prstGeom prst="line">
            <a:avLst/>
          </a:prstGeom>
          <a:noFill/>
          <a:ln w="13" cmpd="sng">
            <a:solidFill>
              <a:srgbClr val="2E2C2C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8579" tIns="34289" rIns="68579" bIns="34289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srgbClr val="007DA7"/>
              </a:solidFill>
              <a:latin typeface="方正清刻本悦宋简体" pitchFamily="2" charset="-122"/>
              <a:ea typeface="方正清刻本悦宋简体" pitchFamily="2" charset="-122"/>
            </a:endParaRPr>
          </a:p>
        </p:txBody>
      </p:sp>
      <p:sp>
        <p:nvSpPr>
          <p:cNvPr id="44" name="TextBox 5"/>
          <p:cNvSpPr txBox="1">
            <a:spLocks noChangeArrowheads="1"/>
          </p:cNvSpPr>
          <p:nvPr/>
        </p:nvSpPr>
        <p:spPr bwMode="auto">
          <a:xfrm>
            <a:off x="1792556" y="1199329"/>
            <a:ext cx="4884611" cy="37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FF0000"/>
                </a:solidFill>
                <a:latin typeface="江西拙楷" pitchFamily="2" charset="-122"/>
                <a:ea typeface="江西拙楷" pitchFamily="2" charset="-122"/>
              </a:rPr>
              <a:t>不想</a:t>
            </a:r>
            <a:r>
              <a:rPr lang="zh-CN" altLang="en-US" sz="2000" dirty="0" smtClean="0">
                <a:solidFill>
                  <a:srgbClr val="FF0000"/>
                </a:solidFill>
                <a:latin typeface="江西拙楷" pitchFamily="2" charset="-122"/>
                <a:ea typeface="江西拙楷" pitchFamily="2" charset="-122"/>
              </a:rPr>
              <a:t>看（</a:t>
            </a:r>
            <a:r>
              <a:rPr lang="zh-CN" altLang="en-US" sz="2000" dirty="0" smtClean="0">
                <a:solidFill>
                  <a:srgbClr val="2929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“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异端邪说</a:t>
            </a:r>
            <a:r>
              <a:rPr lang="zh-CN" altLang="en-US" sz="2000" dirty="0" smtClean="0">
                <a:solidFill>
                  <a:srgbClr val="2929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”、“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洪水猛兽</a:t>
            </a:r>
            <a:r>
              <a:rPr lang="zh-CN" altLang="en-US" sz="2000" dirty="0" smtClean="0">
                <a:solidFill>
                  <a:srgbClr val="2929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dirty="0" smtClean="0">
                <a:solidFill>
                  <a:srgbClr val="FF0000"/>
                </a:solidFill>
                <a:latin typeface="江西拙楷" pitchFamily="2" charset="-122"/>
                <a:ea typeface="江西拙楷" pitchFamily="2" charset="-122"/>
              </a:rPr>
              <a:t>）</a:t>
            </a:r>
            <a:endParaRPr lang="en-US" altLang="zh-CN" sz="2000" dirty="0" smtClean="0">
              <a:solidFill>
                <a:srgbClr val="FF0000"/>
              </a:solidFill>
              <a:latin typeface="江西拙楷" pitchFamily="2" charset="-122"/>
              <a:ea typeface="江西拙楷" pitchFamily="2" charset="-122"/>
            </a:endParaRPr>
          </a:p>
        </p:txBody>
      </p:sp>
      <p:sp>
        <p:nvSpPr>
          <p:cNvPr id="46" name="Line 9"/>
          <p:cNvSpPr>
            <a:spLocks noChangeShapeType="1"/>
          </p:cNvSpPr>
          <p:nvPr/>
        </p:nvSpPr>
        <p:spPr bwMode="auto">
          <a:xfrm>
            <a:off x="2330126" y="2513830"/>
            <a:ext cx="6552000" cy="0"/>
          </a:xfrm>
          <a:prstGeom prst="line">
            <a:avLst/>
          </a:prstGeom>
          <a:noFill/>
          <a:ln w="13" cmpd="sng">
            <a:solidFill>
              <a:srgbClr val="2E2C2C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8579" tIns="34289" rIns="68579" bIns="34289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srgbClr val="007DA7"/>
              </a:solidFill>
              <a:latin typeface="方正清刻本悦宋简体" pitchFamily="2" charset="-122"/>
              <a:ea typeface="方正清刻本悦宋简体" pitchFamily="2" charset="-122"/>
            </a:endParaRPr>
          </a:p>
        </p:txBody>
      </p:sp>
      <p:sp>
        <p:nvSpPr>
          <p:cNvPr id="47" name="TextBox 5"/>
          <p:cNvSpPr txBox="1">
            <a:spLocks noChangeArrowheads="1"/>
          </p:cNvSpPr>
          <p:nvPr/>
        </p:nvSpPr>
        <p:spPr bwMode="auto">
          <a:xfrm>
            <a:off x="2356309" y="2168684"/>
            <a:ext cx="4884611" cy="37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dirty="0" smtClean="0">
                <a:solidFill>
                  <a:srgbClr val="FF0000"/>
                </a:solidFill>
                <a:latin typeface="江西拙楷" pitchFamily="2" charset="-122"/>
                <a:ea typeface="江西拙楷" pitchFamily="2" charset="-122"/>
              </a:rPr>
              <a:t>看不起（</a:t>
            </a:r>
            <a:r>
              <a:rPr lang="zh-CN" altLang="en-US" sz="2000" dirty="0" smtClean="0">
                <a:solidFill>
                  <a:srgbClr val="2929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“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众叛亲离</a:t>
            </a:r>
            <a:r>
              <a:rPr lang="zh-CN" altLang="en-US" sz="2000" dirty="0" smtClean="0">
                <a:solidFill>
                  <a:srgbClr val="2929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”、“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人头畜鸣</a:t>
            </a:r>
            <a:r>
              <a:rPr lang="zh-CN" altLang="en-US" sz="2000" dirty="0" smtClean="0">
                <a:solidFill>
                  <a:srgbClr val="2929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</a:t>
            </a:r>
            <a:r>
              <a:rPr lang="zh-CN" altLang="en-US" sz="2000" dirty="0" smtClean="0">
                <a:solidFill>
                  <a:srgbClr val="FF0000"/>
                </a:solidFill>
                <a:latin typeface="江西拙楷" pitchFamily="2" charset="-122"/>
                <a:ea typeface="江西拙楷" pitchFamily="2" charset="-122"/>
              </a:rPr>
              <a:t>）</a:t>
            </a:r>
            <a:endParaRPr lang="en-US" altLang="zh-CN" sz="2000" dirty="0">
              <a:solidFill>
                <a:srgbClr val="FF0000"/>
              </a:solidFill>
              <a:latin typeface="江西拙楷" pitchFamily="2" charset="-122"/>
              <a:ea typeface="江西拙楷" pitchFamily="2" charset="-122"/>
            </a:endParaRPr>
          </a:p>
        </p:txBody>
      </p:sp>
      <p:sp>
        <p:nvSpPr>
          <p:cNvPr id="48" name="TextBox 6"/>
          <p:cNvSpPr txBox="1">
            <a:spLocks noChangeArrowheads="1"/>
          </p:cNvSpPr>
          <p:nvPr/>
        </p:nvSpPr>
        <p:spPr bwMode="auto">
          <a:xfrm>
            <a:off x="2350357" y="2551916"/>
            <a:ext cx="6571609" cy="37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dirty="0" smtClean="0">
                <a:solidFill>
                  <a:srgbClr val="292929"/>
                </a:solidFill>
                <a:latin typeface="方正清刻本悦宋简体" pitchFamily="2" charset="-122"/>
                <a:ea typeface="方正清刻本悦宋简体" pitchFamily="2" charset="-122"/>
              </a:rPr>
              <a:t>批判传统儒学，反对文言文，提倡民主科学与文学革命</a:t>
            </a:r>
          </a:p>
        </p:txBody>
      </p:sp>
      <p:sp>
        <p:nvSpPr>
          <p:cNvPr id="51" name="Line 9"/>
          <p:cNvSpPr>
            <a:spLocks noChangeShapeType="1"/>
          </p:cNvSpPr>
          <p:nvPr/>
        </p:nvSpPr>
        <p:spPr bwMode="auto">
          <a:xfrm>
            <a:off x="1714480" y="3442524"/>
            <a:ext cx="7128000" cy="0"/>
          </a:xfrm>
          <a:prstGeom prst="line">
            <a:avLst/>
          </a:prstGeom>
          <a:noFill/>
          <a:ln w="13" cmpd="sng">
            <a:solidFill>
              <a:srgbClr val="2E2C2C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8579" tIns="34289" rIns="68579" bIns="34289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srgbClr val="007DA7"/>
              </a:solidFill>
              <a:latin typeface="方正清刻本悦宋简体" pitchFamily="2" charset="-122"/>
              <a:ea typeface="方正清刻本悦宋简体" pitchFamily="2" charset="-122"/>
            </a:endParaRPr>
          </a:p>
        </p:txBody>
      </p:sp>
      <p:sp>
        <p:nvSpPr>
          <p:cNvPr id="53" name="TextBox 6"/>
          <p:cNvSpPr txBox="1">
            <a:spLocks noChangeArrowheads="1"/>
          </p:cNvSpPr>
          <p:nvPr/>
        </p:nvSpPr>
        <p:spPr bwMode="auto">
          <a:xfrm>
            <a:off x="1734711" y="3480610"/>
            <a:ext cx="6571609" cy="37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dirty="0" smtClean="0">
                <a:solidFill>
                  <a:srgbClr val="292929"/>
                </a:solidFill>
                <a:latin typeface="方正清刻本悦宋简体" pitchFamily="2" charset="-122"/>
                <a:ea typeface="方正清刻本悦宋简体" pitchFamily="2" charset="-122"/>
              </a:rPr>
              <a:t>传播新文化，新道德，推动思想解放</a:t>
            </a:r>
          </a:p>
        </p:txBody>
      </p:sp>
      <p:sp>
        <p:nvSpPr>
          <p:cNvPr id="54" name="Line 9"/>
          <p:cNvSpPr>
            <a:spLocks noChangeShapeType="1"/>
          </p:cNvSpPr>
          <p:nvPr/>
        </p:nvSpPr>
        <p:spPr bwMode="auto">
          <a:xfrm>
            <a:off x="2123564" y="4371218"/>
            <a:ext cx="6696000" cy="0"/>
          </a:xfrm>
          <a:prstGeom prst="line">
            <a:avLst/>
          </a:prstGeom>
          <a:noFill/>
          <a:ln w="13" cmpd="sng">
            <a:solidFill>
              <a:srgbClr val="2E2C2C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8579" tIns="34289" rIns="68579" bIns="34289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srgbClr val="007DA7"/>
              </a:solidFill>
              <a:latin typeface="方正清刻本悦宋简体" pitchFamily="2" charset="-122"/>
              <a:ea typeface="方正清刻本悦宋简体" pitchFamily="2" charset="-122"/>
            </a:endParaRPr>
          </a:p>
        </p:txBody>
      </p:sp>
      <p:sp>
        <p:nvSpPr>
          <p:cNvPr id="56" name="TextBox 6"/>
          <p:cNvSpPr txBox="1">
            <a:spLocks noChangeArrowheads="1"/>
          </p:cNvSpPr>
          <p:nvPr/>
        </p:nvSpPr>
        <p:spPr bwMode="auto">
          <a:xfrm>
            <a:off x="2143795" y="4409304"/>
            <a:ext cx="6571609" cy="37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dirty="0" smtClean="0">
                <a:solidFill>
                  <a:srgbClr val="292929"/>
                </a:solidFill>
                <a:latin typeface="方正清刻本悦宋简体" pitchFamily="2" charset="-122"/>
                <a:ea typeface="方正清刻本悦宋简体" pitchFamily="2" charset="-122"/>
              </a:rPr>
              <a:t>局限于青年知识分子，缺乏广泛的群众基础</a:t>
            </a:r>
          </a:p>
        </p:txBody>
      </p:sp>
      <p:sp>
        <p:nvSpPr>
          <p:cNvPr id="61" name="TextBox 14"/>
          <p:cNvSpPr txBox="1">
            <a:spLocks noChangeArrowheads="1"/>
          </p:cNvSpPr>
          <p:nvPr/>
        </p:nvSpPr>
        <p:spPr bwMode="auto">
          <a:xfrm>
            <a:off x="5214942" y="2714626"/>
            <a:ext cx="3643306" cy="10525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对西方文化和传统文化的看待存在绝对主义的倾向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Box 14"/>
          <p:cNvSpPr txBox="1">
            <a:spLocks noChangeArrowheads="1"/>
          </p:cNvSpPr>
          <p:nvPr/>
        </p:nvSpPr>
        <p:spPr bwMode="auto">
          <a:xfrm>
            <a:off x="5214942" y="999154"/>
            <a:ext cx="3643338" cy="5724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思想</a:t>
            </a:r>
            <a:r>
              <a:rPr lang="zh-CN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解放</a:t>
            </a:r>
            <a:endParaRPr lang="zh-CN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14"/>
          <p:cNvSpPr txBox="1">
            <a:spLocks noChangeArrowheads="1"/>
          </p:cNvSpPr>
          <p:nvPr/>
        </p:nvSpPr>
        <p:spPr bwMode="auto">
          <a:xfrm>
            <a:off x="5214942" y="1571618"/>
            <a:ext cx="3643306" cy="5724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青年</a:t>
            </a:r>
            <a:r>
              <a:rPr lang="zh-CN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觉醒</a:t>
            </a:r>
            <a:endParaRPr lang="zh-CN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14"/>
          <p:cNvSpPr txBox="1">
            <a:spLocks noChangeArrowheads="1"/>
          </p:cNvSpPr>
          <p:nvPr/>
        </p:nvSpPr>
        <p:spPr bwMode="auto">
          <a:xfrm>
            <a:off x="5214939" y="2143122"/>
            <a:ext cx="3643341" cy="5724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文化</a:t>
            </a:r>
            <a:r>
              <a:rPr lang="zh-CN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转型</a:t>
            </a:r>
            <a:endParaRPr lang="zh-CN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Box 14"/>
          <p:cNvSpPr txBox="1">
            <a:spLocks noChangeArrowheads="1"/>
          </p:cNvSpPr>
          <p:nvPr/>
        </p:nvSpPr>
        <p:spPr bwMode="auto">
          <a:xfrm>
            <a:off x="5214942" y="3714758"/>
            <a:ext cx="3643306" cy="10525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局限于青年知识分子，</a:t>
            </a:r>
            <a:endParaRPr lang="en-US" altLang="zh-CN" sz="24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缺乏广泛的群众基础 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8891E-6 -4.44444E-6 L -0.07458 -4.44444E-6 " pathEditMode="relative" rAng="0" ptsTypes="AA">
                                      <p:cBhvr>
                                        <p:cTn id="28" dur="500" spd="-99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088E-6 2.96296E-6 L -0.07458 2.96296E-6 " pathEditMode="relative" rAng="0" ptsTypes="AA">
                                      <p:cBhvr>
                                        <p:cTn id="46" dur="500" spd="-99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8891E-6 -3.7037E-7 L -0.07458 -3.7037E-7 " pathEditMode="relative" rAng="0" ptsTypes="AA">
                                      <p:cBhvr>
                                        <p:cTn id="64" dur="500" spd="-99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8891E-6 -3.7037E-7 L -0.07458 -3.7037E-7 " pathEditMode="relative" rAng="0" ptsTypes="AA">
                                      <p:cBhvr>
                                        <p:cTn id="82" dur="500" spd="-99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utoUpdateAnimBg="0"/>
      <p:bldP spid="55" grpId="0" autoUpdateAnimBg="0"/>
      <p:bldP spid="52" grpId="0" autoUpdateAnimBg="0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 autoUpdateAnimBg="0"/>
      <p:bldP spid="27" grpId="0" animBg="1" autoUpdateAnimBg="0"/>
      <p:bldP spid="28" grpId="0" autoUpdateAnimBg="0"/>
      <p:bldP spid="29" grpId="0" animBg="1" autoUpdateAnimBg="0"/>
      <p:bldP spid="30" grpId="0" animBg="1" autoUpdateAnimBg="0"/>
      <p:bldP spid="31" grpId="0" autoUpdateAnimBg="0"/>
      <p:bldP spid="32" grpId="0" animBg="1" autoUpdateAnimBg="0"/>
      <p:bldP spid="33" grpId="0" animBg="1" autoUpdateAnimBg="0"/>
      <p:bldP spid="34" grpId="0" autoUpdateAnimBg="0"/>
      <p:bldP spid="35" grpId="0" animBg="1"/>
      <p:bldP spid="35" grpId="1" animBg="1"/>
      <p:bldP spid="36" grpId="0" animBg="1" autoUpdateAnimBg="0"/>
      <p:bldP spid="37" grpId="0" animBg="1" autoUpdateAnimBg="0"/>
      <p:bldP spid="38" grpId="0" autoUpdateAnimBg="0"/>
      <p:bldP spid="39" grpId="0" animBg="1"/>
      <p:bldP spid="43" grpId="0" animBg="1"/>
      <p:bldP spid="44" grpId="0" autoUpdateAnimBg="0"/>
      <p:bldP spid="46" grpId="0" animBg="1"/>
      <p:bldP spid="47" grpId="0" autoUpdateAnimBg="0"/>
      <p:bldP spid="48" grpId="0" autoUpdateAnimBg="0"/>
      <p:bldP spid="51" grpId="0" animBg="1"/>
      <p:bldP spid="53" grpId="0" autoUpdateAnimBg="0"/>
      <p:bldP spid="54" grpId="0" animBg="1"/>
      <p:bldP spid="56" grpId="0" autoUpdateAnimBg="0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457"/>
          <a:stretch>
            <a:fillRect/>
          </a:stretch>
        </p:blipFill>
        <p:spPr bwMode="auto">
          <a:xfrm>
            <a:off x="3943389" y="1928808"/>
            <a:ext cx="1620834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57620" y="363666"/>
            <a:ext cx="5072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方正卡通简体" pitchFamily="65" charset="-122"/>
                <a:ea typeface="方正卡通简体" pitchFamily="65" charset="-122"/>
              </a:rPr>
              <a:t>梳理民族资本主义从产生到北洋政府时期的发展情况</a:t>
            </a:r>
            <a:r>
              <a:rPr lang="en-US" altLang="zh-CN" sz="2000" dirty="0">
                <a:solidFill>
                  <a:srgbClr val="C00000"/>
                </a:solidFill>
                <a:latin typeface="方正卡通简体" pitchFamily="65" charset="-122"/>
                <a:ea typeface="方正卡通简体" pitchFamily="65" charset="-122"/>
              </a:rPr>
              <a:t>.</a:t>
            </a:r>
            <a:endParaRPr lang="zh-CN" altLang="en-US" sz="2000" dirty="0" smtClean="0">
              <a:solidFill>
                <a:srgbClr val="C00000"/>
              </a:solidFill>
              <a:latin typeface="方正卡通简体" pitchFamily="65" charset="-122"/>
              <a:ea typeface="方正卡通简体" pitchFamily="65" charset="-122"/>
            </a:endParaRPr>
          </a:p>
        </p:txBody>
      </p:sp>
      <p:grpSp>
        <p:nvGrpSpPr>
          <p:cNvPr id="5" name="组合 21"/>
          <p:cNvGrpSpPr/>
          <p:nvPr/>
        </p:nvGrpSpPr>
        <p:grpSpPr>
          <a:xfrm>
            <a:off x="2500298" y="272320"/>
            <a:ext cx="1285884" cy="624449"/>
            <a:chOff x="6500826" y="793736"/>
            <a:chExt cx="1500198" cy="693832"/>
          </a:xfrm>
        </p:grpSpPr>
        <p:pic>
          <p:nvPicPr>
            <p:cNvPr id="6" name="图片 5" descr="印章"/>
            <p:cNvPicPr>
              <a:picLocks noChangeAspect="1"/>
            </p:cNvPicPr>
            <p:nvPr/>
          </p:nvPicPr>
          <p:blipFill>
            <a:blip r:embed="rId3" cstate="screen">
              <a:lum bright="10000" contrast="-30000"/>
            </a:blip>
            <a:stretch>
              <a:fillRect/>
            </a:stretch>
          </p:blipFill>
          <p:spPr>
            <a:xfrm rot="5400000">
              <a:off x="6904009" y="390553"/>
              <a:ext cx="693832" cy="1500197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6715140" y="865175"/>
              <a:ext cx="1285884" cy="512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400" b="1" dirty="0" smtClean="0">
                  <a:solidFill>
                    <a:prstClr val="black"/>
                  </a:solidFill>
                  <a:latin typeface="方正卡通简体" pitchFamily="65" charset="-122"/>
                  <a:ea typeface="方正卡通简体" pitchFamily="65" charset="-122"/>
                </a:rPr>
                <a:t>思考</a:t>
              </a:r>
              <a:r>
                <a:rPr lang="en-US" altLang="zh-CN" sz="2400" b="1" dirty="0" smtClean="0">
                  <a:solidFill>
                    <a:prstClr val="black"/>
                  </a:solidFill>
                  <a:latin typeface="方正卡通简体" pitchFamily="65" charset="-122"/>
                  <a:ea typeface="方正卡通简体" pitchFamily="65" charset="-122"/>
                </a:rPr>
                <a:t>3</a:t>
              </a:r>
            </a:p>
          </p:txBody>
        </p:sp>
      </p:grpSp>
      <p:grpSp>
        <p:nvGrpSpPr>
          <p:cNvPr id="22" name="Group 28"/>
          <p:cNvGrpSpPr/>
          <p:nvPr/>
        </p:nvGrpSpPr>
        <p:grpSpPr bwMode="auto">
          <a:xfrm>
            <a:off x="3974343" y="1142990"/>
            <a:ext cx="4526747" cy="2211854"/>
            <a:chOff x="266" y="1904"/>
            <a:chExt cx="3802" cy="1747"/>
          </a:xfrm>
        </p:grpSpPr>
        <p:grpSp>
          <p:nvGrpSpPr>
            <p:cNvPr id="46" name="Group 17"/>
            <p:cNvGrpSpPr/>
            <p:nvPr/>
          </p:nvGrpSpPr>
          <p:grpSpPr bwMode="auto">
            <a:xfrm>
              <a:off x="288" y="2019"/>
              <a:ext cx="3780" cy="1632"/>
              <a:chOff x="288" y="2128"/>
              <a:chExt cx="3588" cy="1632"/>
            </a:xfrm>
          </p:grpSpPr>
          <p:sp>
            <p:nvSpPr>
              <p:cNvPr id="50" name="Line 15"/>
              <p:cNvSpPr>
                <a:spLocks noChangeShapeType="1"/>
              </p:cNvSpPr>
              <p:nvPr/>
            </p:nvSpPr>
            <p:spPr bwMode="auto">
              <a:xfrm>
                <a:off x="288" y="3760"/>
                <a:ext cx="35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Line 16"/>
              <p:cNvSpPr>
                <a:spLocks noChangeShapeType="1"/>
              </p:cNvSpPr>
              <p:nvPr/>
            </p:nvSpPr>
            <p:spPr bwMode="auto">
              <a:xfrm flipV="1">
                <a:off x="288" y="2128"/>
                <a:ext cx="0" cy="16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7" name="Text Box 19"/>
            <p:cNvSpPr txBox="1">
              <a:spLocks noChangeArrowheads="1"/>
            </p:cNvSpPr>
            <p:nvPr/>
          </p:nvSpPr>
          <p:spPr bwMode="auto">
            <a:xfrm>
              <a:off x="266" y="1904"/>
              <a:ext cx="438" cy="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600" dirty="0">
                  <a:latin typeface="江西拙楷" pitchFamily="2" charset="-122"/>
                  <a:ea typeface="江西拙楷" pitchFamily="2" charset="-122"/>
                </a:rPr>
                <a:t>发展</a:t>
              </a:r>
            </a:p>
            <a:p>
              <a:r>
                <a:rPr lang="zh-CN" altLang="en-US" sz="1600" dirty="0">
                  <a:latin typeface="江西拙楷" pitchFamily="2" charset="-122"/>
                  <a:ea typeface="江西拙楷" pitchFamily="2" charset="-122"/>
                </a:rPr>
                <a:t>状况</a:t>
              </a:r>
            </a:p>
          </p:txBody>
        </p:sp>
      </p:grp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3657637" y="3286130"/>
            <a:ext cx="11464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方正清刻本悦宋简体" pitchFamily="2" charset="-122"/>
                <a:ea typeface="方正清刻本悦宋简体" pitchFamily="2" charset="-122"/>
              </a:rPr>
              <a:t>19C60</a:t>
            </a:r>
            <a:r>
              <a:rPr lang="zh-CN" altLang="en-US" b="1" dirty="0">
                <a:latin typeface="方正清刻本悦宋简体" pitchFamily="2" charset="-122"/>
                <a:ea typeface="方正清刻本悦宋简体" pitchFamily="2" charset="-122"/>
              </a:rPr>
              <a:t>、</a:t>
            </a:r>
            <a:r>
              <a:rPr lang="en-US" altLang="zh-CN" b="1" dirty="0" smtClean="0">
                <a:latin typeface="方正清刻本悦宋简体" pitchFamily="2" charset="-122"/>
                <a:ea typeface="方正清刻本悦宋简体" pitchFamily="2" charset="-122"/>
              </a:rPr>
              <a:t>70</a:t>
            </a:r>
            <a:endParaRPr lang="en-US" altLang="zh-CN" b="1" dirty="0">
              <a:latin typeface="方正清刻本悦宋简体" pitchFamily="2" charset="-122"/>
              <a:ea typeface="方正清刻本悦宋简体" pitchFamily="2" charset="-122"/>
            </a:endParaRPr>
          </a:p>
        </p:txBody>
      </p:sp>
      <p:sp>
        <p:nvSpPr>
          <p:cNvPr id="43" name="Text Box 29"/>
          <p:cNvSpPr txBox="1">
            <a:spLocks noChangeArrowheads="1"/>
          </p:cNvSpPr>
          <p:nvPr/>
        </p:nvSpPr>
        <p:spPr bwMode="auto">
          <a:xfrm>
            <a:off x="4872075" y="3556152"/>
            <a:ext cx="10054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江西拙楷" pitchFamily="2" charset="-122"/>
                <a:ea typeface="江西拙楷" pitchFamily="2" charset="-122"/>
              </a:rPr>
              <a:t>甲午战后</a:t>
            </a:r>
          </a:p>
        </p:txBody>
      </p:sp>
      <p:sp>
        <p:nvSpPr>
          <p:cNvPr id="44" name="Line 33"/>
          <p:cNvSpPr>
            <a:spLocks noChangeShapeType="1"/>
          </p:cNvSpPr>
          <p:nvPr/>
        </p:nvSpPr>
        <p:spPr bwMode="auto">
          <a:xfrm>
            <a:off x="5515025" y="2857502"/>
            <a:ext cx="0" cy="486178"/>
          </a:xfrm>
          <a:prstGeom prst="line">
            <a:avLst/>
          </a:prstGeom>
          <a:noFill/>
          <a:ln w="38100">
            <a:solidFill>
              <a:srgbClr val="C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方正清刻本悦宋简体" pitchFamily="2" charset="-122"/>
              <a:ea typeface="方正清刻本悦宋简体" pitchFamily="2" charset="-122"/>
            </a:endParaRPr>
          </a:p>
        </p:txBody>
      </p:sp>
      <p:sp>
        <p:nvSpPr>
          <p:cNvPr id="45" name="Text Box 39"/>
          <p:cNvSpPr txBox="1">
            <a:spLocks noChangeArrowheads="1"/>
          </p:cNvSpPr>
          <p:nvPr/>
        </p:nvSpPr>
        <p:spPr bwMode="auto">
          <a:xfrm>
            <a:off x="5076863" y="3282678"/>
            <a:ext cx="5725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方正清刻本悦宋简体" pitchFamily="2" charset="-122"/>
                <a:ea typeface="方正清刻本悦宋简体" pitchFamily="2" charset="-122"/>
              </a:rPr>
              <a:t>1895</a:t>
            </a:r>
          </a:p>
        </p:txBody>
      </p:sp>
      <p:sp>
        <p:nvSpPr>
          <p:cNvPr id="38" name="Text Box 30"/>
          <p:cNvSpPr txBox="1">
            <a:spLocks noChangeArrowheads="1"/>
          </p:cNvSpPr>
          <p:nvPr/>
        </p:nvSpPr>
        <p:spPr bwMode="auto">
          <a:xfrm>
            <a:off x="6509886" y="3558611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江西拙楷" pitchFamily="2" charset="-122"/>
                <a:ea typeface="江西拙楷" pitchFamily="2" charset="-122"/>
              </a:rPr>
              <a:t>民国初年</a:t>
            </a:r>
          </a:p>
          <a:p>
            <a:r>
              <a:rPr lang="zh-CN" altLang="en-US" sz="1600" dirty="0">
                <a:latin typeface="江西拙楷" pitchFamily="2" charset="-122"/>
                <a:ea typeface="江西拙楷" pitchFamily="2" charset="-122"/>
              </a:rPr>
              <a:t>一战期间</a:t>
            </a:r>
          </a:p>
        </p:txBody>
      </p:sp>
      <p:sp>
        <p:nvSpPr>
          <p:cNvPr id="39" name="Line 34"/>
          <p:cNvSpPr>
            <a:spLocks noChangeShapeType="1"/>
          </p:cNvSpPr>
          <p:nvPr/>
        </p:nvSpPr>
        <p:spPr bwMode="auto">
          <a:xfrm>
            <a:off x="6586575" y="2564806"/>
            <a:ext cx="0" cy="790038"/>
          </a:xfrm>
          <a:prstGeom prst="line">
            <a:avLst/>
          </a:prstGeom>
          <a:noFill/>
          <a:ln w="38100">
            <a:solidFill>
              <a:srgbClr val="C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方正清刻本悦宋简体" pitchFamily="2" charset="-122"/>
              <a:ea typeface="方正清刻本悦宋简体" pitchFamily="2" charset="-122"/>
            </a:endParaRPr>
          </a:p>
        </p:txBody>
      </p:sp>
      <p:sp>
        <p:nvSpPr>
          <p:cNvPr id="40" name="Line 35"/>
          <p:cNvSpPr>
            <a:spLocks noChangeShapeType="1"/>
          </p:cNvSpPr>
          <p:nvPr/>
        </p:nvSpPr>
        <p:spPr bwMode="auto">
          <a:xfrm>
            <a:off x="7372413" y="2071684"/>
            <a:ext cx="0" cy="1154671"/>
          </a:xfrm>
          <a:prstGeom prst="line">
            <a:avLst/>
          </a:prstGeom>
          <a:noFill/>
          <a:ln w="38100">
            <a:solidFill>
              <a:srgbClr val="C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方正清刻本悦宋简体" pitchFamily="2" charset="-122"/>
              <a:ea typeface="方正清刻本悦宋简体" pitchFamily="2" charset="-122"/>
            </a:endParaRP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6291322" y="3273623"/>
            <a:ext cx="5549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方正清刻本悦宋简体" pitchFamily="2" charset="-122"/>
                <a:ea typeface="方正清刻本悦宋简体" pitchFamily="2" charset="-122"/>
              </a:rPr>
              <a:t>1912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7077140" y="3273623"/>
            <a:ext cx="5533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方正清刻本悦宋简体" pitchFamily="2" charset="-122"/>
                <a:ea typeface="方正清刻本悦宋简体" pitchFamily="2" charset="-122"/>
              </a:rPr>
              <a:t>1919</a:t>
            </a:r>
          </a:p>
        </p:txBody>
      </p:sp>
      <p:sp>
        <p:nvSpPr>
          <p:cNvPr id="34" name="Line 36"/>
          <p:cNvSpPr>
            <a:spLocks noChangeShapeType="1"/>
          </p:cNvSpPr>
          <p:nvPr/>
        </p:nvSpPr>
        <p:spPr bwMode="auto">
          <a:xfrm>
            <a:off x="8015355" y="2500312"/>
            <a:ext cx="0" cy="790038"/>
          </a:xfrm>
          <a:prstGeom prst="line">
            <a:avLst/>
          </a:prstGeom>
          <a:noFill/>
          <a:ln w="38100">
            <a:solidFill>
              <a:srgbClr val="C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方正清刻本悦宋简体" pitchFamily="2" charset="-122"/>
              <a:ea typeface="方正清刻本悦宋简体" pitchFamily="2" charset="-122"/>
            </a:endParaRPr>
          </a:p>
        </p:txBody>
      </p:sp>
      <p:sp>
        <p:nvSpPr>
          <p:cNvPr id="36" name="Text Box 42"/>
          <p:cNvSpPr txBox="1">
            <a:spLocks noChangeArrowheads="1"/>
          </p:cNvSpPr>
          <p:nvPr/>
        </p:nvSpPr>
        <p:spPr bwMode="auto">
          <a:xfrm>
            <a:off x="7801041" y="3273988"/>
            <a:ext cx="5757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方正清刻本悦宋简体" pitchFamily="2" charset="-122"/>
                <a:ea typeface="方正清刻本悦宋简体" pitchFamily="2" charset="-122"/>
              </a:rPr>
              <a:t>1927</a:t>
            </a:r>
          </a:p>
        </p:txBody>
      </p:sp>
      <p:sp>
        <p:nvSpPr>
          <p:cNvPr id="60" name="Text Box 29"/>
          <p:cNvSpPr txBox="1">
            <a:spLocks noChangeArrowheads="1"/>
          </p:cNvSpPr>
          <p:nvPr/>
        </p:nvSpPr>
        <p:spPr bwMode="auto">
          <a:xfrm>
            <a:off x="3776982" y="3571882"/>
            <a:ext cx="5950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latin typeface="江西拙楷" pitchFamily="2" charset="-122"/>
                <a:ea typeface="江西拙楷" pitchFamily="2" charset="-122"/>
              </a:rPr>
              <a:t>产生</a:t>
            </a:r>
            <a:endParaRPr lang="zh-CN" altLang="en-US" sz="1600" dirty="0">
              <a:latin typeface="江西拙楷" pitchFamily="2" charset="-122"/>
              <a:ea typeface="江西拙楷" pitchFamily="2" charset="-122"/>
            </a:endParaRPr>
          </a:p>
        </p:txBody>
      </p:sp>
      <p:sp>
        <p:nvSpPr>
          <p:cNvPr id="62" name="Text Box 51"/>
          <p:cNvSpPr txBox="1">
            <a:spLocks noChangeArrowheads="1"/>
          </p:cNvSpPr>
          <p:nvPr/>
        </p:nvSpPr>
        <p:spPr bwMode="auto">
          <a:xfrm rot="20451120">
            <a:off x="4057687" y="2647940"/>
            <a:ext cx="1257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C00000"/>
                </a:solidFill>
                <a:latin typeface="江西拙楷" pitchFamily="2" charset="-122"/>
                <a:ea typeface="江西拙楷" pitchFamily="2" charset="-122"/>
              </a:rPr>
              <a:t>开始兴起</a:t>
            </a: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342" t="29158" r="35515" b="36824"/>
          <a:stretch>
            <a:fillRect/>
          </a:stretch>
        </p:blipFill>
        <p:spPr bwMode="auto">
          <a:xfrm>
            <a:off x="5515025" y="2357436"/>
            <a:ext cx="107157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" name="Text Box 52"/>
          <p:cNvSpPr txBox="1">
            <a:spLocks noChangeArrowheads="1"/>
          </p:cNvSpPr>
          <p:nvPr/>
        </p:nvSpPr>
        <p:spPr bwMode="auto">
          <a:xfrm rot="20532541">
            <a:off x="5321292" y="2220421"/>
            <a:ext cx="14989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C00000"/>
                </a:solidFill>
                <a:latin typeface="江西拙楷" pitchFamily="2" charset="-122"/>
                <a:ea typeface="江西拙楷" pitchFamily="2" charset="-122"/>
              </a:rPr>
              <a:t>初步发展</a:t>
            </a:r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85" r="16343" b="56263"/>
          <a:stretch>
            <a:fillRect/>
          </a:stretch>
        </p:blipFill>
        <p:spPr bwMode="auto">
          <a:xfrm>
            <a:off x="6586595" y="1928808"/>
            <a:ext cx="78581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Text Box 53"/>
          <p:cNvSpPr txBox="1">
            <a:spLocks noChangeArrowheads="1"/>
          </p:cNvSpPr>
          <p:nvPr/>
        </p:nvSpPr>
        <p:spPr bwMode="auto">
          <a:xfrm rot="20133538">
            <a:off x="6293245" y="1847019"/>
            <a:ext cx="11245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</a:pPr>
            <a:r>
              <a:rPr lang="zh-CN" altLang="en-US" b="1" dirty="0">
                <a:solidFill>
                  <a:srgbClr val="C00000"/>
                </a:solidFill>
                <a:latin typeface="江西拙楷" pitchFamily="2" charset="-122"/>
                <a:ea typeface="江西拙楷" pitchFamily="2" charset="-122"/>
              </a:rPr>
              <a:t>短暂春天</a:t>
            </a:r>
          </a:p>
        </p:txBody>
      </p:sp>
      <p:sp>
        <p:nvSpPr>
          <p:cNvPr id="69" name="Freeform 23"/>
          <p:cNvSpPr>
            <a:spLocks noChangeArrowheads="1"/>
          </p:cNvSpPr>
          <p:nvPr/>
        </p:nvSpPr>
        <p:spPr bwMode="auto">
          <a:xfrm>
            <a:off x="7372417" y="1960874"/>
            <a:ext cx="642938" cy="468000"/>
          </a:xfrm>
          <a:custGeom>
            <a:avLst/>
            <a:gdLst>
              <a:gd name="T0" fmla="*/ 0 w 912"/>
              <a:gd name="T1" fmla="*/ 0 h 432"/>
              <a:gd name="T2" fmla="*/ 240 w 912"/>
              <a:gd name="T3" fmla="*/ 96 h 432"/>
              <a:gd name="T4" fmla="*/ 432 w 912"/>
              <a:gd name="T5" fmla="*/ 240 h 432"/>
              <a:gd name="T6" fmla="*/ 576 w 912"/>
              <a:gd name="T7" fmla="*/ 336 h 432"/>
              <a:gd name="T8" fmla="*/ 672 w 912"/>
              <a:gd name="T9" fmla="*/ 384 h 432"/>
              <a:gd name="T10" fmla="*/ 912 w 912"/>
              <a:gd name="T11" fmla="*/ 43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2" h="432">
                <a:moveTo>
                  <a:pt x="0" y="0"/>
                </a:moveTo>
                <a:cubicBezTo>
                  <a:pt x="84" y="28"/>
                  <a:pt x="168" y="56"/>
                  <a:pt x="240" y="96"/>
                </a:cubicBezTo>
                <a:cubicBezTo>
                  <a:pt x="312" y="136"/>
                  <a:pt x="376" y="200"/>
                  <a:pt x="432" y="240"/>
                </a:cubicBezTo>
                <a:cubicBezTo>
                  <a:pt x="488" y="280"/>
                  <a:pt x="536" y="312"/>
                  <a:pt x="576" y="336"/>
                </a:cubicBezTo>
                <a:cubicBezTo>
                  <a:pt x="616" y="360"/>
                  <a:pt x="616" y="368"/>
                  <a:pt x="672" y="384"/>
                </a:cubicBezTo>
                <a:cubicBezTo>
                  <a:pt x="728" y="400"/>
                  <a:pt x="872" y="424"/>
                  <a:pt x="912" y="432"/>
                </a:cubicBezTo>
              </a:path>
            </a:pathLst>
          </a:custGeom>
          <a:noFill/>
          <a:ln w="349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" name="Text Box 54"/>
          <p:cNvSpPr txBox="1">
            <a:spLocks noChangeArrowheads="1"/>
          </p:cNvSpPr>
          <p:nvPr/>
        </p:nvSpPr>
        <p:spPr bwMode="auto">
          <a:xfrm rot="2050131">
            <a:off x="7547478" y="2021997"/>
            <a:ext cx="7786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chemeClr val="accent4">
                    <a:lumMod val="50000"/>
                  </a:schemeClr>
                </a:solidFill>
                <a:latin typeface="江西拙楷" pitchFamily="2" charset="-122"/>
                <a:ea typeface="江西拙楷" pitchFamily="2" charset="-122"/>
              </a:rPr>
              <a:t>萧条</a:t>
            </a:r>
          </a:p>
        </p:txBody>
      </p:sp>
      <p:grpSp>
        <p:nvGrpSpPr>
          <p:cNvPr id="82" name="组合 81"/>
          <p:cNvGrpSpPr/>
          <p:nvPr/>
        </p:nvGrpSpPr>
        <p:grpSpPr>
          <a:xfrm>
            <a:off x="0" y="928676"/>
            <a:ext cx="3714710" cy="3959222"/>
            <a:chOff x="0" y="928676"/>
            <a:chExt cx="3714710" cy="3959222"/>
          </a:xfrm>
        </p:grpSpPr>
        <p:pic>
          <p:nvPicPr>
            <p:cNvPr id="1028" name="Picture 4" descr="https://nimg.ws.126.net/?url=http%3A%2F%2Fdingyue.ws.126.net%2F2020%2F0517%2Fab77a871j00qag2uf002ac000hs00vgc.jpg&amp;thumbnail=650x2147483647&amp;quality=80&amp;type=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5366" t="50180" r="45121" b="27483"/>
            <a:stretch>
              <a:fillRect/>
            </a:stretch>
          </p:blipFill>
          <p:spPr bwMode="auto">
            <a:xfrm>
              <a:off x="357158" y="928676"/>
              <a:ext cx="2000264" cy="2000264"/>
            </a:xfrm>
            <a:prstGeom prst="rect">
              <a:avLst/>
            </a:prstGeom>
            <a:noFill/>
          </p:spPr>
        </p:pic>
        <p:pic>
          <p:nvPicPr>
            <p:cNvPr id="72" name="Picture 4" descr="https://nimg.ws.126.net/?url=http%3A%2F%2Fdingyue.ws.126.net%2F2020%2F0517%2Fab77a871j00qag2uf002ac000hs00vgc.jpg&amp;thumbnail=650x2147483647&amp;quality=80&amp;type=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5122" t="72517" r="31951" b="6990"/>
            <a:stretch>
              <a:fillRect/>
            </a:stretch>
          </p:blipFill>
          <p:spPr bwMode="auto">
            <a:xfrm>
              <a:off x="0" y="3000378"/>
              <a:ext cx="1714512" cy="1887520"/>
            </a:xfrm>
            <a:prstGeom prst="rect">
              <a:avLst/>
            </a:prstGeom>
            <a:noFill/>
          </p:spPr>
        </p:pic>
        <p:pic>
          <p:nvPicPr>
            <p:cNvPr id="73" name="Picture 4" descr="https://nimg.ws.126.net/?url=http%3A%2F%2Fdingyue.ws.126.net%2F2020%2F0517%2Fab77a871j00qag2uf002ac000hs00vgc.jpg&amp;thumbnail=650x2147483647&amp;quality=80&amp;type=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5854" t="75637" b="6990"/>
            <a:stretch>
              <a:fillRect/>
            </a:stretch>
          </p:blipFill>
          <p:spPr bwMode="auto">
            <a:xfrm>
              <a:off x="1571604" y="2500312"/>
              <a:ext cx="2143106" cy="1928826"/>
            </a:xfrm>
            <a:prstGeom prst="rect">
              <a:avLst/>
            </a:prstGeom>
            <a:noFill/>
          </p:spPr>
        </p:pic>
      </p:grpSp>
      <p:pic>
        <p:nvPicPr>
          <p:cNvPr id="74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912" t="19593" r="55842" b="33514"/>
          <a:stretch>
            <a:fillRect/>
          </a:stretch>
        </p:blipFill>
        <p:spPr bwMode="auto">
          <a:xfrm>
            <a:off x="0" y="0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75" name="TextBox 74"/>
          <p:cNvSpPr txBox="1"/>
          <p:nvPr/>
        </p:nvSpPr>
        <p:spPr>
          <a:xfrm>
            <a:off x="214282" y="500048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淡古印" pitchFamily="2" charset="-122"/>
                <a:ea typeface="青鸟华光简淡古印" pitchFamily="2" charset="-122"/>
              </a:rPr>
              <a:t>北洋之经济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青鸟华光简淡古印" pitchFamily="2" charset="-122"/>
              <a:ea typeface="青鸟华光简淡古印" pitchFamily="2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4536250" y="4184715"/>
            <a:ext cx="4607750" cy="958785"/>
            <a:chOff x="2571737" y="1827279"/>
            <a:chExt cx="4607750" cy="958785"/>
          </a:xfrm>
        </p:grpSpPr>
        <p:grpSp>
          <p:nvGrpSpPr>
            <p:cNvPr id="77" name="组合 3"/>
            <p:cNvGrpSpPr/>
            <p:nvPr/>
          </p:nvGrpSpPr>
          <p:grpSpPr>
            <a:xfrm>
              <a:off x="2571737" y="1827279"/>
              <a:ext cx="4500595" cy="815908"/>
              <a:chOff x="5729061" y="2928938"/>
              <a:chExt cx="4057913" cy="651892"/>
            </a:xfrm>
          </p:grpSpPr>
          <p:sp>
            <p:nvSpPr>
              <p:cNvPr id="80" name="矩形 79"/>
              <p:cNvSpPr/>
              <p:nvPr/>
            </p:nvSpPr>
            <p:spPr>
              <a:xfrm>
                <a:off x="5857884" y="2928938"/>
                <a:ext cx="3929090" cy="53773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5729061" y="3010057"/>
                <a:ext cx="3643338" cy="570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 b="1" dirty="0" smtClean="0">
                    <a:solidFill>
                      <a:schemeClr val="accent5">
                        <a:lumMod val="50000"/>
                      </a:schemeClr>
                    </a:solidFill>
                    <a:latin typeface="江西拙楷" pitchFamily="2" charset="-122"/>
                    <a:ea typeface="江西拙楷" pitchFamily="2" charset="-122"/>
                  </a:rPr>
                  <a:t>社会存在决定社会意识</a:t>
                </a:r>
                <a:endParaRPr lang="zh-CN" altLang="en-US" sz="2400" b="1" dirty="0">
                  <a:solidFill>
                    <a:schemeClr val="accent5">
                      <a:lumMod val="50000"/>
                    </a:schemeClr>
                  </a:solidFill>
                  <a:latin typeface="江西拙楷" pitchFamily="2" charset="-122"/>
                  <a:ea typeface="江西拙楷" pitchFamily="2" charset="-122"/>
                </a:endParaRPr>
              </a:p>
            </p:txBody>
          </p:sp>
        </p:grpSp>
        <p:sp>
          <p:nvSpPr>
            <p:cNvPr id="78" name="流程图: 离页连接符 77"/>
            <p:cNvSpPr/>
            <p:nvPr/>
          </p:nvSpPr>
          <p:spPr>
            <a:xfrm rot="5400000">
              <a:off x="6322231" y="2035965"/>
              <a:ext cx="714380" cy="785818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393669" y="2035965"/>
              <a:ext cx="785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C00000"/>
                  </a:solidFill>
                  <a:latin typeface="青鸟华光简淡古印" pitchFamily="2" charset="-122"/>
                  <a:ea typeface="青鸟华光简淡古印" pitchFamily="2" charset="-122"/>
                </a:rPr>
                <a:t>唯物史观</a:t>
              </a:r>
              <a:endParaRPr lang="zh-CN" altLang="en-US" sz="2000" b="1" dirty="0">
                <a:solidFill>
                  <a:srgbClr val="C00000"/>
                </a:solidFill>
                <a:latin typeface="青鸟华光简淡古印" pitchFamily="2" charset="-122"/>
                <a:ea typeface="青鸟华光简淡古印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43" grpId="0"/>
      <p:bldP spid="44" grpId="0" animBg="1"/>
      <p:bldP spid="45" grpId="0"/>
      <p:bldP spid="38" grpId="0"/>
      <p:bldP spid="39" grpId="0" animBg="1"/>
      <p:bldP spid="40" grpId="0" animBg="1"/>
      <p:bldP spid="41" grpId="0"/>
      <p:bldP spid="42" grpId="0"/>
      <p:bldP spid="34" grpId="0" animBg="1"/>
      <p:bldP spid="36" grpId="0"/>
      <p:bldP spid="60" grpId="0"/>
      <p:bldP spid="62" grpId="0"/>
      <p:bldP spid="65" grpId="0"/>
      <p:bldP spid="68" grpId="0"/>
      <p:bldP spid="69" grpId="0" animBg="1"/>
      <p:bldP spid="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4357685" y="0"/>
            <a:ext cx="5000661" cy="5143500"/>
            <a:chOff x="-2214579" y="1143008"/>
            <a:chExt cx="5000661" cy="5143500"/>
          </a:xfrm>
        </p:grpSpPr>
        <p:pic>
          <p:nvPicPr>
            <p:cNvPr id="49" name="Picture 4" descr="https://nimg.ws.126.net/?url=http%3A%2F%2Fdingyue.ws.126.net%2F2020%2F0517%2Fab77a871j00qag2uf002ac000hs00vgc.jpg&amp;thumbnail=650x2147483647&amp;quality=80&amp;type=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5366" t="50180" r="45121" b="33688"/>
            <a:stretch>
              <a:fillRect/>
            </a:stretch>
          </p:blipFill>
          <p:spPr bwMode="auto">
            <a:xfrm>
              <a:off x="214314" y="1143008"/>
              <a:ext cx="2571768" cy="1857370"/>
            </a:xfrm>
            <a:prstGeom prst="rect">
              <a:avLst/>
            </a:prstGeom>
            <a:noFill/>
          </p:spPr>
        </p:pic>
        <p:pic>
          <p:nvPicPr>
            <p:cNvPr id="52" name="Picture 4" descr="https://nimg.ws.126.net/?url=http%3A%2F%2Fdingyue.ws.126.net%2F2020%2F0517%2Fab77a871j00qag2uf002ac000hs00vgc.jpg&amp;thumbnail=650x2147483647&amp;quality=80&amp;type=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5122" t="72517" r="31951" b="14162"/>
            <a:stretch>
              <a:fillRect/>
            </a:stretch>
          </p:blipFill>
          <p:spPr bwMode="auto">
            <a:xfrm>
              <a:off x="575168" y="4857766"/>
              <a:ext cx="1996567" cy="1428742"/>
            </a:xfrm>
            <a:prstGeom prst="rect">
              <a:avLst/>
            </a:prstGeom>
            <a:noFill/>
          </p:spPr>
        </p:pic>
        <p:pic>
          <p:nvPicPr>
            <p:cNvPr id="53" name="Picture 4" descr="https://nimg.ws.126.net/?url=http%3A%2F%2Fdingyue.ws.126.net%2F2020%2F0517%2Fab77a871j00qag2uf002ac000hs00vgc.jpg&amp;thumbnail=650x2147483647&amp;quality=80&amp;type=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5854" t="75637" b="14068"/>
            <a:stretch>
              <a:fillRect/>
            </a:stretch>
          </p:blipFill>
          <p:spPr bwMode="auto">
            <a:xfrm>
              <a:off x="-2214579" y="2071684"/>
              <a:ext cx="2678883" cy="1428760"/>
            </a:xfrm>
            <a:prstGeom prst="rect">
              <a:avLst/>
            </a:prstGeom>
            <a:noFill/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457"/>
          <a:stretch>
            <a:fillRect/>
          </a:stretch>
        </p:blipFill>
        <p:spPr bwMode="auto">
          <a:xfrm>
            <a:off x="3943389" y="2143122"/>
            <a:ext cx="1620834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28"/>
          <p:cNvGrpSpPr/>
          <p:nvPr/>
        </p:nvGrpSpPr>
        <p:grpSpPr bwMode="auto">
          <a:xfrm>
            <a:off x="3974343" y="1357304"/>
            <a:ext cx="4526747" cy="2211854"/>
            <a:chOff x="266" y="1904"/>
            <a:chExt cx="3802" cy="1747"/>
          </a:xfrm>
        </p:grpSpPr>
        <p:grpSp>
          <p:nvGrpSpPr>
            <p:cNvPr id="5" name="Group 17"/>
            <p:cNvGrpSpPr/>
            <p:nvPr/>
          </p:nvGrpSpPr>
          <p:grpSpPr bwMode="auto">
            <a:xfrm>
              <a:off x="288" y="2019"/>
              <a:ext cx="3780" cy="1632"/>
              <a:chOff x="288" y="2128"/>
              <a:chExt cx="3588" cy="1632"/>
            </a:xfrm>
          </p:grpSpPr>
          <p:sp>
            <p:nvSpPr>
              <p:cNvPr id="50" name="Line 15"/>
              <p:cNvSpPr>
                <a:spLocks noChangeShapeType="1"/>
              </p:cNvSpPr>
              <p:nvPr/>
            </p:nvSpPr>
            <p:spPr bwMode="auto">
              <a:xfrm>
                <a:off x="288" y="3760"/>
                <a:ext cx="35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Line 16"/>
              <p:cNvSpPr>
                <a:spLocks noChangeShapeType="1"/>
              </p:cNvSpPr>
              <p:nvPr/>
            </p:nvSpPr>
            <p:spPr bwMode="auto">
              <a:xfrm flipV="1">
                <a:off x="288" y="2128"/>
                <a:ext cx="0" cy="16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7" name="Text Box 19"/>
            <p:cNvSpPr txBox="1">
              <a:spLocks noChangeArrowheads="1"/>
            </p:cNvSpPr>
            <p:nvPr/>
          </p:nvSpPr>
          <p:spPr bwMode="auto">
            <a:xfrm>
              <a:off x="266" y="1904"/>
              <a:ext cx="438" cy="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600" dirty="0">
                  <a:latin typeface="江西拙楷" pitchFamily="2" charset="-122"/>
                  <a:ea typeface="江西拙楷" pitchFamily="2" charset="-122"/>
                </a:rPr>
                <a:t>发展</a:t>
              </a:r>
            </a:p>
            <a:p>
              <a:r>
                <a:rPr lang="zh-CN" altLang="en-US" sz="1600" dirty="0">
                  <a:latin typeface="江西拙楷" pitchFamily="2" charset="-122"/>
                  <a:ea typeface="江西拙楷" pitchFamily="2" charset="-122"/>
                </a:rPr>
                <a:t>状况</a:t>
              </a:r>
            </a:p>
          </p:txBody>
        </p:sp>
      </p:grp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3657637" y="3500444"/>
            <a:ext cx="11464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方正清刻本悦宋简体" pitchFamily="2" charset="-122"/>
                <a:ea typeface="方正清刻本悦宋简体" pitchFamily="2" charset="-122"/>
              </a:rPr>
              <a:t>19C60</a:t>
            </a:r>
            <a:r>
              <a:rPr lang="zh-CN" altLang="en-US" b="1" dirty="0">
                <a:latin typeface="方正清刻本悦宋简体" pitchFamily="2" charset="-122"/>
                <a:ea typeface="方正清刻本悦宋简体" pitchFamily="2" charset="-122"/>
              </a:rPr>
              <a:t>、</a:t>
            </a:r>
            <a:r>
              <a:rPr lang="en-US" altLang="zh-CN" b="1" dirty="0" smtClean="0">
                <a:latin typeface="方正清刻本悦宋简体" pitchFamily="2" charset="-122"/>
                <a:ea typeface="方正清刻本悦宋简体" pitchFamily="2" charset="-122"/>
              </a:rPr>
              <a:t>70</a:t>
            </a:r>
            <a:endParaRPr lang="en-US" altLang="zh-CN" b="1" dirty="0">
              <a:latin typeface="方正清刻本悦宋简体" pitchFamily="2" charset="-122"/>
              <a:ea typeface="方正清刻本悦宋简体" pitchFamily="2" charset="-122"/>
            </a:endParaRPr>
          </a:p>
        </p:txBody>
      </p:sp>
      <p:sp>
        <p:nvSpPr>
          <p:cNvPr id="43" name="Text Box 29"/>
          <p:cNvSpPr txBox="1">
            <a:spLocks noChangeArrowheads="1"/>
          </p:cNvSpPr>
          <p:nvPr/>
        </p:nvSpPr>
        <p:spPr bwMode="auto">
          <a:xfrm>
            <a:off x="4872075" y="3770466"/>
            <a:ext cx="10054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江西拙楷" pitchFamily="2" charset="-122"/>
                <a:ea typeface="江西拙楷" pitchFamily="2" charset="-122"/>
              </a:rPr>
              <a:t>甲午战后</a:t>
            </a:r>
          </a:p>
        </p:txBody>
      </p:sp>
      <p:sp>
        <p:nvSpPr>
          <p:cNvPr id="44" name="Line 33"/>
          <p:cNvSpPr>
            <a:spLocks noChangeShapeType="1"/>
          </p:cNvSpPr>
          <p:nvPr/>
        </p:nvSpPr>
        <p:spPr bwMode="auto">
          <a:xfrm>
            <a:off x="5515025" y="3071816"/>
            <a:ext cx="0" cy="486178"/>
          </a:xfrm>
          <a:prstGeom prst="line">
            <a:avLst/>
          </a:prstGeom>
          <a:noFill/>
          <a:ln w="38100">
            <a:solidFill>
              <a:srgbClr val="C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方正清刻本悦宋简体" pitchFamily="2" charset="-122"/>
              <a:ea typeface="方正清刻本悦宋简体" pitchFamily="2" charset="-122"/>
            </a:endParaRPr>
          </a:p>
        </p:txBody>
      </p:sp>
      <p:sp>
        <p:nvSpPr>
          <p:cNvPr id="45" name="Text Box 39"/>
          <p:cNvSpPr txBox="1">
            <a:spLocks noChangeArrowheads="1"/>
          </p:cNvSpPr>
          <p:nvPr/>
        </p:nvSpPr>
        <p:spPr bwMode="auto">
          <a:xfrm>
            <a:off x="5076863" y="3496992"/>
            <a:ext cx="5725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方正清刻本悦宋简体" pitchFamily="2" charset="-122"/>
                <a:ea typeface="方正清刻本悦宋简体" pitchFamily="2" charset="-122"/>
              </a:rPr>
              <a:t>1895</a:t>
            </a:r>
          </a:p>
        </p:txBody>
      </p:sp>
      <p:sp>
        <p:nvSpPr>
          <p:cNvPr id="38" name="Text Box 30"/>
          <p:cNvSpPr txBox="1">
            <a:spLocks noChangeArrowheads="1"/>
          </p:cNvSpPr>
          <p:nvPr/>
        </p:nvSpPr>
        <p:spPr bwMode="auto">
          <a:xfrm>
            <a:off x="6509886" y="3772925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江西拙楷" pitchFamily="2" charset="-122"/>
                <a:ea typeface="江西拙楷" pitchFamily="2" charset="-122"/>
              </a:rPr>
              <a:t>民国初年</a:t>
            </a:r>
          </a:p>
          <a:p>
            <a:r>
              <a:rPr lang="zh-CN" altLang="en-US" sz="1600" dirty="0">
                <a:latin typeface="江西拙楷" pitchFamily="2" charset="-122"/>
                <a:ea typeface="江西拙楷" pitchFamily="2" charset="-122"/>
              </a:rPr>
              <a:t>一战期间</a:t>
            </a:r>
          </a:p>
        </p:txBody>
      </p:sp>
      <p:sp>
        <p:nvSpPr>
          <p:cNvPr id="39" name="Line 34"/>
          <p:cNvSpPr>
            <a:spLocks noChangeShapeType="1"/>
          </p:cNvSpPr>
          <p:nvPr/>
        </p:nvSpPr>
        <p:spPr bwMode="auto">
          <a:xfrm>
            <a:off x="6586575" y="2779120"/>
            <a:ext cx="0" cy="790038"/>
          </a:xfrm>
          <a:prstGeom prst="line">
            <a:avLst/>
          </a:prstGeom>
          <a:noFill/>
          <a:ln w="38100">
            <a:solidFill>
              <a:srgbClr val="C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方正清刻本悦宋简体" pitchFamily="2" charset="-122"/>
              <a:ea typeface="方正清刻本悦宋简体" pitchFamily="2" charset="-122"/>
            </a:endParaRPr>
          </a:p>
        </p:txBody>
      </p:sp>
      <p:sp>
        <p:nvSpPr>
          <p:cNvPr id="40" name="Line 35"/>
          <p:cNvSpPr>
            <a:spLocks noChangeShapeType="1"/>
          </p:cNvSpPr>
          <p:nvPr/>
        </p:nvSpPr>
        <p:spPr bwMode="auto">
          <a:xfrm>
            <a:off x="7372413" y="2285998"/>
            <a:ext cx="0" cy="1154671"/>
          </a:xfrm>
          <a:prstGeom prst="line">
            <a:avLst/>
          </a:prstGeom>
          <a:noFill/>
          <a:ln w="38100">
            <a:solidFill>
              <a:srgbClr val="C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方正清刻本悦宋简体" pitchFamily="2" charset="-122"/>
              <a:ea typeface="方正清刻本悦宋简体" pitchFamily="2" charset="-122"/>
            </a:endParaRP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6291322" y="3487937"/>
            <a:ext cx="5549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方正清刻本悦宋简体" pitchFamily="2" charset="-122"/>
                <a:ea typeface="方正清刻本悦宋简体" pitchFamily="2" charset="-122"/>
              </a:rPr>
              <a:t>1912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7077140" y="3487937"/>
            <a:ext cx="5533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方正清刻本悦宋简体" pitchFamily="2" charset="-122"/>
                <a:ea typeface="方正清刻本悦宋简体" pitchFamily="2" charset="-122"/>
              </a:rPr>
              <a:t>1919</a:t>
            </a:r>
          </a:p>
        </p:txBody>
      </p:sp>
      <p:sp>
        <p:nvSpPr>
          <p:cNvPr id="34" name="Line 36"/>
          <p:cNvSpPr>
            <a:spLocks noChangeShapeType="1"/>
          </p:cNvSpPr>
          <p:nvPr/>
        </p:nvSpPr>
        <p:spPr bwMode="auto">
          <a:xfrm>
            <a:off x="8015355" y="2714626"/>
            <a:ext cx="0" cy="790038"/>
          </a:xfrm>
          <a:prstGeom prst="line">
            <a:avLst/>
          </a:prstGeom>
          <a:noFill/>
          <a:ln w="38100">
            <a:solidFill>
              <a:srgbClr val="C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方正清刻本悦宋简体" pitchFamily="2" charset="-122"/>
              <a:ea typeface="方正清刻本悦宋简体" pitchFamily="2" charset="-122"/>
            </a:endParaRPr>
          </a:p>
        </p:txBody>
      </p:sp>
      <p:sp>
        <p:nvSpPr>
          <p:cNvPr id="36" name="Text Box 42"/>
          <p:cNvSpPr txBox="1">
            <a:spLocks noChangeArrowheads="1"/>
          </p:cNvSpPr>
          <p:nvPr/>
        </p:nvSpPr>
        <p:spPr bwMode="auto">
          <a:xfrm>
            <a:off x="7801041" y="3488302"/>
            <a:ext cx="5757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方正清刻本悦宋简体" pitchFamily="2" charset="-122"/>
                <a:ea typeface="方正清刻本悦宋简体" pitchFamily="2" charset="-122"/>
              </a:rPr>
              <a:t>1927</a:t>
            </a:r>
          </a:p>
        </p:txBody>
      </p:sp>
      <p:sp>
        <p:nvSpPr>
          <p:cNvPr id="60" name="Text Box 29"/>
          <p:cNvSpPr txBox="1">
            <a:spLocks noChangeArrowheads="1"/>
          </p:cNvSpPr>
          <p:nvPr/>
        </p:nvSpPr>
        <p:spPr bwMode="auto">
          <a:xfrm>
            <a:off x="3776982" y="3786196"/>
            <a:ext cx="5950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latin typeface="江西拙楷" pitchFamily="2" charset="-122"/>
                <a:ea typeface="江西拙楷" pitchFamily="2" charset="-122"/>
              </a:rPr>
              <a:t>产生</a:t>
            </a:r>
            <a:endParaRPr lang="zh-CN" altLang="en-US" sz="1600" dirty="0">
              <a:latin typeface="江西拙楷" pitchFamily="2" charset="-122"/>
              <a:ea typeface="江西拙楷" pitchFamily="2" charset="-122"/>
            </a:endParaRPr>
          </a:p>
        </p:txBody>
      </p:sp>
      <p:sp>
        <p:nvSpPr>
          <p:cNvPr id="62" name="Text Box 51"/>
          <p:cNvSpPr txBox="1">
            <a:spLocks noChangeArrowheads="1"/>
          </p:cNvSpPr>
          <p:nvPr/>
        </p:nvSpPr>
        <p:spPr bwMode="auto">
          <a:xfrm rot="20451120">
            <a:off x="4057687" y="2862254"/>
            <a:ext cx="1257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C00000"/>
                </a:solidFill>
                <a:latin typeface="江西拙楷" pitchFamily="2" charset="-122"/>
                <a:ea typeface="江西拙楷" pitchFamily="2" charset="-122"/>
              </a:rPr>
              <a:t>开始兴起</a:t>
            </a: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342" t="29158" r="35515" b="36824"/>
          <a:stretch>
            <a:fillRect/>
          </a:stretch>
        </p:blipFill>
        <p:spPr bwMode="auto">
          <a:xfrm>
            <a:off x="5515025" y="2571750"/>
            <a:ext cx="107157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" name="Text Box 52"/>
          <p:cNvSpPr txBox="1">
            <a:spLocks noChangeArrowheads="1"/>
          </p:cNvSpPr>
          <p:nvPr/>
        </p:nvSpPr>
        <p:spPr bwMode="auto">
          <a:xfrm rot="20532541">
            <a:off x="5321292" y="2434735"/>
            <a:ext cx="14989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C00000"/>
                </a:solidFill>
                <a:latin typeface="江西拙楷" pitchFamily="2" charset="-122"/>
                <a:ea typeface="江西拙楷" pitchFamily="2" charset="-122"/>
              </a:rPr>
              <a:t>初步发展</a:t>
            </a:r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85" r="16343" b="56263"/>
          <a:stretch>
            <a:fillRect/>
          </a:stretch>
        </p:blipFill>
        <p:spPr bwMode="auto">
          <a:xfrm>
            <a:off x="6586595" y="2143122"/>
            <a:ext cx="78581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Text Box 53"/>
          <p:cNvSpPr txBox="1">
            <a:spLocks noChangeArrowheads="1"/>
          </p:cNvSpPr>
          <p:nvPr/>
        </p:nvSpPr>
        <p:spPr bwMode="auto">
          <a:xfrm>
            <a:off x="6556326" y="1762778"/>
            <a:ext cx="1730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</a:pPr>
            <a:r>
              <a:rPr lang="zh-CN" altLang="en-US" sz="2800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江西拙楷" pitchFamily="2" charset="-122"/>
                <a:ea typeface="江西拙楷" pitchFamily="2" charset="-122"/>
              </a:rPr>
              <a:t>短暂春天</a:t>
            </a:r>
          </a:p>
        </p:txBody>
      </p:sp>
      <p:sp>
        <p:nvSpPr>
          <p:cNvPr id="69" name="Freeform 23"/>
          <p:cNvSpPr>
            <a:spLocks noChangeArrowheads="1"/>
          </p:cNvSpPr>
          <p:nvPr/>
        </p:nvSpPr>
        <p:spPr bwMode="auto">
          <a:xfrm>
            <a:off x="7372417" y="2175188"/>
            <a:ext cx="642938" cy="468000"/>
          </a:xfrm>
          <a:custGeom>
            <a:avLst/>
            <a:gdLst>
              <a:gd name="T0" fmla="*/ 0 w 912"/>
              <a:gd name="T1" fmla="*/ 0 h 432"/>
              <a:gd name="T2" fmla="*/ 240 w 912"/>
              <a:gd name="T3" fmla="*/ 96 h 432"/>
              <a:gd name="T4" fmla="*/ 432 w 912"/>
              <a:gd name="T5" fmla="*/ 240 h 432"/>
              <a:gd name="T6" fmla="*/ 576 w 912"/>
              <a:gd name="T7" fmla="*/ 336 h 432"/>
              <a:gd name="T8" fmla="*/ 672 w 912"/>
              <a:gd name="T9" fmla="*/ 384 h 432"/>
              <a:gd name="T10" fmla="*/ 912 w 912"/>
              <a:gd name="T11" fmla="*/ 43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2" h="432">
                <a:moveTo>
                  <a:pt x="0" y="0"/>
                </a:moveTo>
                <a:cubicBezTo>
                  <a:pt x="84" y="28"/>
                  <a:pt x="168" y="56"/>
                  <a:pt x="240" y="96"/>
                </a:cubicBezTo>
                <a:cubicBezTo>
                  <a:pt x="312" y="136"/>
                  <a:pt x="376" y="200"/>
                  <a:pt x="432" y="240"/>
                </a:cubicBezTo>
                <a:cubicBezTo>
                  <a:pt x="488" y="280"/>
                  <a:pt x="536" y="312"/>
                  <a:pt x="576" y="336"/>
                </a:cubicBezTo>
                <a:cubicBezTo>
                  <a:pt x="616" y="360"/>
                  <a:pt x="616" y="368"/>
                  <a:pt x="672" y="384"/>
                </a:cubicBezTo>
                <a:cubicBezTo>
                  <a:pt x="728" y="400"/>
                  <a:pt x="872" y="424"/>
                  <a:pt x="912" y="432"/>
                </a:cubicBezTo>
              </a:path>
            </a:pathLst>
          </a:custGeom>
          <a:noFill/>
          <a:ln w="349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0" name="Text Box 54"/>
          <p:cNvSpPr txBox="1">
            <a:spLocks noChangeArrowheads="1"/>
          </p:cNvSpPr>
          <p:nvPr/>
        </p:nvSpPr>
        <p:spPr bwMode="auto">
          <a:xfrm rot="2050131">
            <a:off x="7547478" y="2236311"/>
            <a:ext cx="7786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chemeClr val="accent4">
                    <a:lumMod val="50000"/>
                  </a:schemeClr>
                </a:solidFill>
                <a:latin typeface="江西拙楷" pitchFamily="2" charset="-122"/>
                <a:ea typeface="江西拙楷" pitchFamily="2" charset="-122"/>
              </a:rPr>
              <a:t>萧条</a:t>
            </a:r>
          </a:p>
        </p:txBody>
      </p:sp>
      <p:sp>
        <p:nvSpPr>
          <p:cNvPr id="35" name="矩形 34"/>
          <p:cNvSpPr/>
          <p:nvPr/>
        </p:nvSpPr>
        <p:spPr>
          <a:xfrm>
            <a:off x="357158" y="928676"/>
            <a:ext cx="4882307" cy="3797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sz="2000" dirty="0" smtClean="0">
                <a:solidFill>
                  <a:srgbClr val="C00000"/>
                </a:solidFill>
                <a:latin typeface="江西拙楷" pitchFamily="2" charset="-122"/>
                <a:ea typeface="江西拙楷" pitchFamily="2" charset="-122"/>
              </a:rPr>
              <a:t>原因</a:t>
            </a:r>
            <a:r>
              <a:rPr lang="en-US" altLang="zh-CN" sz="2000" dirty="0" smtClean="0">
                <a:solidFill>
                  <a:srgbClr val="C00000"/>
                </a:solidFill>
                <a:latin typeface="江西拙楷" pitchFamily="2" charset="-122"/>
                <a:ea typeface="江西拙楷" pitchFamily="2" charset="-122"/>
              </a:rPr>
              <a:t>:</a:t>
            </a:r>
            <a:endParaRPr lang="en-US" altLang="zh-CN" sz="2000" dirty="0" smtClean="0">
              <a:latin typeface="江西拙楷" pitchFamily="2" charset="-122"/>
              <a:ea typeface="江西拙楷" pitchFamily="2" charset="-122"/>
            </a:endParaRPr>
          </a:p>
          <a:p>
            <a:pPr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 smtClean="0">
                <a:latin typeface="方正清刻本悦宋简体" pitchFamily="2" charset="-122"/>
                <a:ea typeface="方正清刻本悦宋简体" pitchFamily="2" charset="-122"/>
              </a:rPr>
              <a:t>民国建立</a:t>
            </a:r>
            <a:r>
              <a:rPr lang="en-US" altLang="zh-CN" dirty="0" smtClean="0">
                <a:latin typeface="方正清刻本悦宋简体" pitchFamily="2" charset="-122"/>
                <a:ea typeface="方正清刻本悦宋简体" pitchFamily="2" charset="-122"/>
              </a:rPr>
              <a:t>,</a:t>
            </a:r>
            <a:r>
              <a:rPr lang="zh-CN" altLang="en-US" dirty="0" smtClean="0">
                <a:latin typeface="方正清刻本悦宋简体" pitchFamily="2" charset="-122"/>
                <a:ea typeface="方正清刻本悦宋简体" pitchFamily="2" charset="-122"/>
              </a:rPr>
              <a:t>政府鼓励实业</a:t>
            </a:r>
            <a:endParaRPr lang="en-US" altLang="zh-CN" dirty="0" smtClean="0">
              <a:latin typeface="方正清刻本悦宋简体" pitchFamily="2" charset="-122"/>
              <a:ea typeface="方正清刻本悦宋简体" pitchFamily="2" charset="-122"/>
            </a:endParaRPr>
          </a:p>
          <a:p>
            <a:pPr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 smtClean="0">
                <a:latin typeface="方正清刻本悦宋简体" pitchFamily="2" charset="-122"/>
                <a:ea typeface="方正清刻本悦宋简体" pitchFamily="2" charset="-122"/>
              </a:rPr>
              <a:t>一战期间</a:t>
            </a:r>
            <a:r>
              <a:rPr lang="en-US" altLang="zh-CN" dirty="0" smtClean="0">
                <a:latin typeface="方正清刻本悦宋简体" pitchFamily="2" charset="-122"/>
                <a:ea typeface="方正清刻本悦宋简体" pitchFamily="2" charset="-122"/>
              </a:rPr>
              <a:t>,</a:t>
            </a:r>
            <a:r>
              <a:rPr lang="zh-CN" altLang="en-US" dirty="0" smtClean="0">
                <a:latin typeface="方正清刻本悦宋简体" pitchFamily="2" charset="-122"/>
                <a:ea typeface="方正清刻本悦宋简体" pitchFamily="2" charset="-122"/>
              </a:rPr>
              <a:t>列强无暇东顾</a:t>
            </a:r>
            <a:endParaRPr lang="en-US" altLang="zh-CN" dirty="0" smtClean="0">
              <a:latin typeface="方正清刻本悦宋简体" pitchFamily="2" charset="-122"/>
              <a:ea typeface="方正清刻本悦宋简体" pitchFamily="2" charset="-122"/>
            </a:endParaRPr>
          </a:p>
          <a:p>
            <a:pPr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 smtClean="0">
                <a:latin typeface="方正清刻本悦宋简体" pitchFamily="2" charset="-122"/>
                <a:ea typeface="方正清刻本悦宋简体" pitchFamily="2" charset="-122"/>
              </a:rPr>
              <a:t>提倡国货</a:t>
            </a:r>
            <a:r>
              <a:rPr lang="en-US" altLang="zh-CN" dirty="0" smtClean="0">
                <a:latin typeface="方正清刻本悦宋简体" pitchFamily="2" charset="-122"/>
                <a:ea typeface="方正清刻本悦宋简体" pitchFamily="2" charset="-122"/>
              </a:rPr>
              <a:t>,</a:t>
            </a:r>
            <a:r>
              <a:rPr lang="zh-CN" altLang="en-US" dirty="0" smtClean="0">
                <a:latin typeface="方正清刻本悦宋简体" pitchFamily="2" charset="-122"/>
                <a:ea typeface="方正清刻本悦宋简体" pitchFamily="2" charset="-122"/>
              </a:rPr>
              <a:t>群众反帝爱国</a:t>
            </a:r>
            <a:endParaRPr lang="en-US" altLang="zh-CN" dirty="0" smtClean="0">
              <a:latin typeface="方正清刻本悦宋简体" pitchFamily="2" charset="-122"/>
              <a:ea typeface="方正清刻本悦宋简体" pitchFamily="2" charset="-122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lang="en-US" altLang="zh-CN" sz="1050" dirty="0">
              <a:solidFill>
                <a:srgbClr val="C00000"/>
              </a:solidFill>
              <a:latin typeface="江西拙楷" pitchFamily="2" charset="-122"/>
              <a:ea typeface="江西拙楷" pitchFamily="2" charset="-122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sz="2000" dirty="0" smtClean="0">
                <a:solidFill>
                  <a:srgbClr val="C00000"/>
                </a:solidFill>
                <a:latin typeface="江西拙楷" pitchFamily="2" charset="-122"/>
                <a:ea typeface="江西拙楷" pitchFamily="2" charset="-122"/>
              </a:rPr>
              <a:t>特点</a:t>
            </a:r>
            <a:r>
              <a:rPr lang="en-US" altLang="zh-CN" sz="2000" dirty="0" smtClean="0">
                <a:solidFill>
                  <a:srgbClr val="C00000"/>
                </a:solidFill>
                <a:latin typeface="江西拙楷" pitchFamily="2" charset="-122"/>
                <a:ea typeface="江西拙楷" pitchFamily="2" charset="-122"/>
              </a:rPr>
              <a:t>: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dirty="0" smtClean="0">
                <a:latin typeface="方正清刻本悦宋简体" pitchFamily="2" charset="-122"/>
                <a:ea typeface="方正清刻本悦宋简体" pitchFamily="2" charset="-122"/>
              </a:rPr>
              <a:t>行业</a:t>
            </a:r>
            <a:r>
              <a:rPr lang="zh-CN" altLang="en-US" dirty="0">
                <a:latin typeface="方正清刻本悦宋简体" pitchFamily="2" charset="-122"/>
                <a:ea typeface="方正清刻本悦宋简体" pitchFamily="2" charset="-122"/>
              </a:rPr>
              <a:t>不均衡</a:t>
            </a:r>
            <a:r>
              <a:rPr lang="en-US" altLang="zh-CN" dirty="0">
                <a:latin typeface="方正清刻本悦宋简体" pitchFamily="2" charset="-122"/>
                <a:ea typeface="方正清刻本悦宋简体" pitchFamily="2" charset="-122"/>
              </a:rPr>
              <a:t>——</a:t>
            </a:r>
            <a:r>
              <a:rPr lang="zh-CN" altLang="en-US" dirty="0">
                <a:latin typeface="方正清刻本悦宋简体" pitchFamily="2" charset="-122"/>
                <a:ea typeface="方正清刻本悦宋简体" pitchFamily="2" charset="-122"/>
              </a:rPr>
              <a:t>侧重轻工业</a:t>
            </a:r>
            <a:endParaRPr lang="en-US" altLang="zh-CN" dirty="0">
              <a:latin typeface="方正清刻本悦宋简体" pitchFamily="2" charset="-122"/>
              <a:ea typeface="方正清刻本悦宋简体" pitchFamily="2" charset="-122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dirty="0" smtClean="0">
                <a:latin typeface="方正清刻本悦宋简体" pitchFamily="2" charset="-122"/>
                <a:ea typeface="方正清刻本悦宋简体" pitchFamily="2" charset="-122"/>
              </a:rPr>
              <a:t>分布</a:t>
            </a:r>
            <a:r>
              <a:rPr lang="zh-CN" altLang="en-US" dirty="0">
                <a:latin typeface="方正清刻本悦宋简体" pitchFamily="2" charset="-122"/>
                <a:ea typeface="方正清刻本悦宋简体" pitchFamily="2" charset="-122"/>
              </a:rPr>
              <a:t>不均衡</a:t>
            </a:r>
            <a:r>
              <a:rPr lang="en-US" altLang="zh-CN" dirty="0">
                <a:latin typeface="方正清刻本悦宋简体" pitchFamily="2" charset="-122"/>
                <a:ea typeface="方正清刻本悦宋简体" pitchFamily="2" charset="-122"/>
              </a:rPr>
              <a:t>——</a:t>
            </a:r>
            <a:r>
              <a:rPr lang="zh-CN" altLang="en-US" dirty="0">
                <a:latin typeface="方正清刻本悦宋简体" pitchFamily="2" charset="-122"/>
                <a:ea typeface="方正清刻本悦宋简体" pitchFamily="2" charset="-122"/>
              </a:rPr>
              <a:t>多在沿海</a:t>
            </a:r>
            <a:endParaRPr lang="en-US" altLang="zh-CN" dirty="0">
              <a:latin typeface="方正清刻本悦宋简体" pitchFamily="2" charset="-122"/>
              <a:ea typeface="方正清刻本悦宋简体" pitchFamily="2" charset="-122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lang="en-US" altLang="zh-CN" sz="2000" dirty="0">
              <a:solidFill>
                <a:srgbClr val="C00000"/>
              </a:solidFill>
              <a:latin typeface="江西拙楷" pitchFamily="2" charset="-122"/>
              <a:ea typeface="江西拙楷" pitchFamily="2" charset="-122"/>
            </a:endParaRPr>
          </a:p>
        </p:txBody>
      </p:sp>
      <p:pic>
        <p:nvPicPr>
          <p:cNvPr id="3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912" t="19593" r="55842" b="33514"/>
          <a:stretch>
            <a:fillRect/>
          </a:stretch>
        </p:blipFill>
        <p:spPr bwMode="auto">
          <a:xfrm>
            <a:off x="0" y="0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46" name="TextBox 45"/>
          <p:cNvSpPr txBox="1"/>
          <p:nvPr/>
        </p:nvSpPr>
        <p:spPr>
          <a:xfrm>
            <a:off x="214282" y="500048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淡古印" pitchFamily="2" charset="-122"/>
                <a:ea typeface="青鸟华光简淡古印" pitchFamily="2" charset="-122"/>
              </a:rPr>
              <a:t>北洋之经济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青鸟华光简淡古印" pitchFamily="2" charset="-122"/>
              <a:ea typeface="青鸟华光简淡古印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9794"/>
          <a:stretch>
            <a:fillRect/>
          </a:stretch>
        </p:blipFill>
        <p:spPr bwMode="auto">
          <a:xfrm>
            <a:off x="0" y="3786196"/>
            <a:ext cx="9258300" cy="135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9794" r="47148" b="28579"/>
          <a:stretch>
            <a:fillRect/>
          </a:stretch>
        </p:blipFill>
        <p:spPr bwMode="auto">
          <a:xfrm>
            <a:off x="0" y="3714758"/>
            <a:ext cx="9563137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4064" t="15239" r="45532" b="65167"/>
          <a:stretch>
            <a:fillRect/>
          </a:stretch>
        </p:blipFill>
        <p:spPr bwMode="auto">
          <a:xfrm rot="16200000">
            <a:off x="53577" y="1982417"/>
            <a:ext cx="1821639" cy="192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912" t="19593" r="55842" b="33514"/>
          <a:stretch>
            <a:fillRect/>
          </a:stretch>
        </p:blipFill>
        <p:spPr bwMode="auto">
          <a:xfrm>
            <a:off x="0" y="0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214282" y="500048"/>
            <a:ext cx="5000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淡古印" pitchFamily="2" charset="-122"/>
                <a:ea typeface="青鸟华光简淡古印" pitchFamily="2" charset="-122"/>
              </a:rPr>
              <a:t>北洋之</a:t>
            </a:r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淡古印" pitchFamily="2" charset="-122"/>
                <a:ea typeface="青鸟华光简淡古印" pitchFamily="2" charset="-122"/>
              </a:rPr>
              <a:t>新政治</a:t>
            </a:r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淡古印" pitchFamily="2" charset="-122"/>
                <a:ea typeface="青鸟华光简淡古印" pitchFamily="2" charset="-122"/>
              </a:rPr>
              <a:t>·</a:t>
            </a:r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淡古印" pitchFamily="2" charset="-122"/>
                <a:ea typeface="青鸟华光简淡古印" pitchFamily="2" charset="-122"/>
              </a:rPr>
              <a:t>新经济</a:t>
            </a:r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淡古印" pitchFamily="2" charset="-122"/>
                <a:ea typeface="青鸟华光简淡古印" pitchFamily="2" charset="-122"/>
              </a:rPr>
              <a:t>·</a:t>
            </a:r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淡古印" pitchFamily="2" charset="-122"/>
                <a:ea typeface="青鸟华光简淡古印" pitchFamily="2" charset="-122"/>
              </a:rPr>
              <a:t>新文化</a:t>
            </a:r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淡古印" pitchFamily="2" charset="-122"/>
                <a:ea typeface="青鸟华光简淡古印" pitchFamily="2" charset="-122"/>
              </a:rPr>
              <a:t>——</a:t>
            </a:r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淡古印" pitchFamily="2" charset="-122"/>
                <a:ea typeface="青鸟华光简淡古印" pitchFamily="2" charset="-122"/>
              </a:rPr>
              <a:t>新生活</a:t>
            </a:r>
            <a:endParaRPr lang="zh-CN" alt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青鸟华光简淡古印" pitchFamily="2" charset="-122"/>
              <a:ea typeface="青鸟华光简淡古印" pitchFamily="2" charset="-122"/>
            </a:endParaRPr>
          </a:p>
        </p:txBody>
      </p:sp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5" cstate="print"/>
          <a:srcRect l="43873" t="27141" r="44499" b="15167"/>
          <a:stretch>
            <a:fillRect/>
          </a:stretch>
        </p:blipFill>
        <p:spPr bwMode="auto">
          <a:xfrm rot="16200000">
            <a:off x="3491969" y="849932"/>
            <a:ext cx="1587402" cy="44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43424" t="14078" r="45723" b="61974"/>
          <a:stretch>
            <a:fillRect/>
          </a:stretch>
        </p:blipFill>
        <p:spPr bwMode="auto">
          <a:xfrm rot="16200000">
            <a:off x="6912246" y="2254329"/>
            <a:ext cx="1450909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组合 15"/>
          <p:cNvGrpSpPr/>
          <p:nvPr/>
        </p:nvGrpSpPr>
        <p:grpSpPr>
          <a:xfrm>
            <a:off x="0" y="785800"/>
            <a:ext cx="9501222" cy="1454978"/>
            <a:chOff x="0" y="1006319"/>
            <a:chExt cx="9144000" cy="1454978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</a:blip>
            <a:srcRect t="21698" b="50000"/>
            <a:stretch>
              <a:fillRect/>
            </a:stretch>
          </p:blipFill>
          <p:spPr bwMode="auto">
            <a:xfrm>
              <a:off x="0" y="1006319"/>
              <a:ext cx="9144000" cy="1454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2500298" y="1714494"/>
              <a:ext cx="4357718" cy="500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 sz="2800">
                  <a:solidFill>
                    <a:srgbClr val="1802B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800">
                  <a:solidFill>
                    <a:srgbClr val="1802B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800">
                  <a:solidFill>
                    <a:srgbClr val="1802B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800">
                  <a:solidFill>
                    <a:srgbClr val="1802B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800">
                  <a:solidFill>
                    <a:srgbClr val="1802B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1802B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1802B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1802B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1802B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zh-CN" altLang="en-US" b="1" dirty="0" smtClean="0">
                  <a:solidFill>
                    <a:schemeClr val="bg1"/>
                  </a:solidFill>
                  <a:latin typeface="方正清刻本悦宋简体" pitchFamily="2" charset="-122"/>
                  <a:ea typeface="方正清刻本悦宋简体" pitchFamily="2" charset="-122"/>
                </a:rPr>
                <a:t>旧貌换新颜   旧俗易新礼</a:t>
              </a:r>
            </a:p>
          </p:txBody>
        </p:sp>
      </p:grpSp>
      <p:sp useBgFill="1">
        <p:nvSpPr>
          <p:cNvPr id="17" name="任意多边形 16"/>
          <p:cNvSpPr/>
          <p:nvPr/>
        </p:nvSpPr>
        <p:spPr>
          <a:xfrm>
            <a:off x="-87086" y="2307771"/>
            <a:ext cx="1988457" cy="1509486"/>
          </a:xfrm>
          <a:custGeom>
            <a:avLst/>
            <a:gdLst>
              <a:gd name="connsiteX0" fmla="*/ 275772 w 1988457"/>
              <a:gd name="connsiteY0" fmla="*/ 1393372 h 1509486"/>
              <a:gd name="connsiteX1" fmla="*/ 14515 w 1988457"/>
              <a:gd name="connsiteY1" fmla="*/ 1393372 h 1509486"/>
              <a:gd name="connsiteX2" fmla="*/ 0 w 1988457"/>
              <a:gd name="connsiteY2" fmla="*/ 391886 h 1509486"/>
              <a:gd name="connsiteX3" fmla="*/ 522515 w 1988457"/>
              <a:gd name="connsiteY3" fmla="*/ 0 h 1509486"/>
              <a:gd name="connsiteX4" fmla="*/ 1901372 w 1988457"/>
              <a:gd name="connsiteY4" fmla="*/ 275772 h 1509486"/>
              <a:gd name="connsiteX5" fmla="*/ 1988457 w 1988457"/>
              <a:gd name="connsiteY5" fmla="*/ 1509486 h 1509486"/>
              <a:gd name="connsiteX6" fmla="*/ 1814286 w 1988457"/>
              <a:gd name="connsiteY6" fmla="*/ 1393372 h 1509486"/>
              <a:gd name="connsiteX7" fmla="*/ 1654629 w 1988457"/>
              <a:gd name="connsiteY7" fmla="*/ 899886 h 1509486"/>
              <a:gd name="connsiteX8" fmla="*/ 1625600 w 1988457"/>
              <a:gd name="connsiteY8" fmla="*/ 551543 h 1509486"/>
              <a:gd name="connsiteX9" fmla="*/ 1611086 w 1988457"/>
              <a:gd name="connsiteY9" fmla="*/ 362858 h 1509486"/>
              <a:gd name="connsiteX10" fmla="*/ 1175657 w 1988457"/>
              <a:gd name="connsiteY10" fmla="*/ 203200 h 1509486"/>
              <a:gd name="connsiteX11" fmla="*/ 1016000 w 1988457"/>
              <a:gd name="connsiteY11" fmla="*/ 391886 h 1509486"/>
              <a:gd name="connsiteX12" fmla="*/ 914400 w 1988457"/>
              <a:gd name="connsiteY12" fmla="*/ 406400 h 1509486"/>
              <a:gd name="connsiteX13" fmla="*/ 972457 w 1988457"/>
              <a:gd name="connsiteY13" fmla="*/ 290286 h 1509486"/>
              <a:gd name="connsiteX14" fmla="*/ 595086 w 1988457"/>
              <a:gd name="connsiteY14" fmla="*/ 232229 h 1509486"/>
              <a:gd name="connsiteX15" fmla="*/ 319315 w 1988457"/>
              <a:gd name="connsiteY15" fmla="*/ 304800 h 1509486"/>
              <a:gd name="connsiteX16" fmla="*/ 420915 w 1988457"/>
              <a:gd name="connsiteY16" fmla="*/ 449943 h 1509486"/>
              <a:gd name="connsiteX17" fmla="*/ 406400 w 1988457"/>
              <a:gd name="connsiteY17" fmla="*/ 566058 h 1509486"/>
              <a:gd name="connsiteX18" fmla="*/ 290286 w 1988457"/>
              <a:gd name="connsiteY18" fmla="*/ 551543 h 1509486"/>
              <a:gd name="connsiteX19" fmla="*/ 174172 w 1988457"/>
              <a:gd name="connsiteY19" fmla="*/ 580572 h 1509486"/>
              <a:gd name="connsiteX20" fmla="*/ 145143 w 1988457"/>
              <a:gd name="connsiteY20" fmla="*/ 667658 h 1509486"/>
              <a:gd name="connsiteX21" fmla="*/ 304800 w 1988457"/>
              <a:gd name="connsiteY21" fmla="*/ 812800 h 1509486"/>
              <a:gd name="connsiteX22" fmla="*/ 217715 w 1988457"/>
              <a:gd name="connsiteY22" fmla="*/ 1045029 h 1509486"/>
              <a:gd name="connsiteX23" fmla="*/ 275772 w 1988457"/>
              <a:gd name="connsiteY23" fmla="*/ 1393372 h 150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88457" h="1509486">
                <a:moveTo>
                  <a:pt x="275772" y="1393372"/>
                </a:moveTo>
                <a:lnTo>
                  <a:pt x="14515" y="1393372"/>
                </a:lnTo>
                <a:lnTo>
                  <a:pt x="0" y="391886"/>
                </a:lnTo>
                <a:lnTo>
                  <a:pt x="522515" y="0"/>
                </a:lnTo>
                <a:lnTo>
                  <a:pt x="1901372" y="275772"/>
                </a:lnTo>
                <a:lnTo>
                  <a:pt x="1988457" y="1509486"/>
                </a:lnTo>
                <a:lnTo>
                  <a:pt x="1814286" y="1393372"/>
                </a:lnTo>
                <a:lnTo>
                  <a:pt x="1654629" y="899886"/>
                </a:lnTo>
                <a:lnTo>
                  <a:pt x="1625600" y="551543"/>
                </a:lnTo>
                <a:lnTo>
                  <a:pt x="1611086" y="362858"/>
                </a:lnTo>
                <a:lnTo>
                  <a:pt x="1175657" y="203200"/>
                </a:lnTo>
                <a:lnTo>
                  <a:pt x="1016000" y="391886"/>
                </a:lnTo>
                <a:lnTo>
                  <a:pt x="914400" y="406400"/>
                </a:lnTo>
                <a:lnTo>
                  <a:pt x="972457" y="290286"/>
                </a:lnTo>
                <a:lnTo>
                  <a:pt x="595086" y="232229"/>
                </a:lnTo>
                <a:lnTo>
                  <a:pt x="319315" y="304800"/>
                </a:lnTo>
                <a:lnTo>
                  <a:pt x="420915" y="449943"/>
                </a:lnTo>
                <a:lnTo>
                  <a:pt x="406400" y="566058"/>
                </a:lnTo>
                <a:lnTo>
                  <a:pt x="290286" y="551543"/>
                </a:lnTo>
                <a:lnTo>
                  <a:pt x="174172" y="580572"/>
                </a:lnTo>
                <a:lnTo>
                  <a:pt x="145143" y="667658"/>
                </a:lnTo>
                <a:lnTo>
                  <a:pt x="304800" y="812800"/>
                </a:lnTo>
                <a:lnTo>
                  <a:pt x="217715" y="1045029"/>
                </a:lnTo>
                <a:lnTo>
                  <a:pt x="275772" y="13933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任意多边形 17"/>
          <p:cNvSpPr/>
          <p:nvPr/>
        </p:nvSpPr>
        <p:spPr>
          <a:xfrm>
            <a:off x="6662057" y="2380343"/>
            <a:ext cx="1944914" cy="1349828"/>
          </a:xfrm>
          <a:custGeom>
            <a:avLst/>
            <a:gdLst>
              <a:gd name="connsiteX0" fmla="*/ 827314 w 1944914"/>
              <a:gd name="connsiteY0" fmla="*/ 740228 h 1349828"/>
              <a:gd name="connsiteX1" fmla="*/ 1088572 w 1944914"/>
              <a:gd name="connsiteY1" fmla="*/ 928914 h 1349828"/>
              <a:gd name="connsiteX2" fmla="*/ 1248229 w 1944914"/>
              <a:gd name="connsiteY2" fmla="*/ 812800 h 1349828"/>
              <a:gd name="connsiteX3" fmla="*/ 1204686 w 1944914"/>
              <a:gd name="connsiteY3" fmla="*/ 595086 h 1349828"/>
              <a:gd name="connsiteX4" fmla="*/ 1248229 w 1944914"/>
              <a:gd name="connsiteY4" fmla="*/ 464457 h 1349828"/>
              <a:gd name="connsiteX5" fmla="*/ 1291772 w 1944914"/>
              <a:gd name="connsiteY5" fmla="*/ 377371 h 1349828"/>
              <a:gd name="connsiteX6" fmla="*/ 1320800 w 1944914"/>
              <a:gd name="connsiteY6" fmla="*/ 290286 h 1349828"/>
              <a:gd name="connsiteX7" fmla="*/ 1741714 w 1944914"/>
              <a:gd name="connsiteY7" fmla="*/ 449943 h 1349828"/>
              <a:gd name="connsiteX8" fmla="*/ 1669143 w 1944914"/>
              <a:gd name="connsiteY8" fmla="*/ 667657 h 1349828"/>
              <a:gd name="connsiteX9" fmla="*/ 1814286 w 1944914"/>
              <a:gd name="connsiteY9" fmla="*/ 885371 h 1349828"/>
              <a:gd name="connsiteX10" fmla="*/ 1814286 w 1944914"/>
              <a:gd name="connsiteY10" fmla="*/ 1059543 h 1349828"/>
              <a:gd name="connsiteX11" fmla="*/ 1669143 w 1944914"/>
              <a:gd name="connsiteY11" fmla="*/ 1132114 h 1349828"/>
              <a:gd name="connsiteX12" fmla="*/ 1698172 w 1944914"/>
              <a:gd name="connsiteY12" fmla="*/ 1349828 h 1349828"/>
              <a:gd name="connsiteX13" fmla="*/ 1944914 w 1944914"/>
              <a:gd name="connsiteY13" fmla="*/ 1349828 h 1349828"/>
              <a:gd name="connsiteX14" fmla="*/ 1930400 w 1944914"/>
              <a:gd name="connsiteY14" fmla="*/ 0 h 1349828"/>
              <a:gd name="connsiteX15" fmla="*/ 43543 w 1944914"/>
              <a:gd name="connsiteY15" fmla="*/ 391886 h 1349828"/>
              <a:gd name="connsiteX16" fmla="*/ 0 w 1944914"/>
              <a:gd name="connsiteY16" fmla="*/ 1262743 h 1349828"/>
              <a:gd name="connsiteX17" fmla="*/ 261257 w 1944914"/>
              <a:gd name="connsiteY17" fmla="*/ 1335314 h 1349828"/>
              <a:gd name="connsiteX18" fmla="*/ 275772 w 1944914"/>
              <a:gd name="connsiteY18" fmla="*/ 1262743 h 1349828"/>
              <a:gd name="connsiteX19" fmla="*/ 217714 w 1944914"/>
              <a:gd name="connsiteY19" fmla="*/ 1001486 h 1349828"/>
              <a:gd name="connsiteX20" fmla="*/ 348343 w 1944914"/>
              <a:gd name="connsiteY20" fmla="*/ 754743 h 1349828"/>
              <a:gd name="connsiteX21" fmla="*/ 348343 w 1944914"/>
              <a:gd name="connsiteY21" fmla="*/ 566057 h 1349828"/>
              <a:gd name="connsiteX22" fmla="*/ 391886 w 1944914"/>
              <a:gd name="connsiteY22" fmla="*/ 420914 h 1349828"/>
              <a:gd name="connsiteX23" fmla="*/ 667657 w 1944914"/>
              <a:gd name="connsiteY23" fmla="*/ 377371 h 1349828"/>
              <a:gd name="connsiteX24" fmla="*/ 783772 w 1944914"/>
              <a:gd name="connsiteY24" fmla="*/ 391886 h 1349828"/>
              <a:gd name="connsiteX25" fmla="*/ 783772 w 1944914"/>
              <a:gd name="connsiteY25" fmla="*/ 696686 h 1349828"/>
              <a:gd name="connsiteX26" fmla="*/ 827314 w 1944914"/>
              <a:gd name="connsiteY26" fmla="*/ 740228 h 134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944914" h="1349828">
                <a:moveTo>
                  <a:pt x="827314" y="740228"/>
                </a:moveTo>
                <a:lnTo>
                  <a:pt x="1088572" y="928914"/>
                </a:lnTo>
                <a:lnTo>
                  <a:pt x="1248229" y="812800"/>
                </a:lnTo>
                <a:lnTo>
                  <a:pt x="1204686" y="595086"/>
                </a:lnTo>
                <a:lnTo>
                  <a:pt x="1248229" y="464457"/>
                </a:lnTo>
                <a:lnTo>
                  <a:pt x="1291772" y="377371"/>
                </a:lnTo>
                <a:lnTo>
                  <a:pt x="1320800" y="290286"/>
                </a:lnTo>
                <a:lnTo>
                  <a:pt x="1741714" y="449943"/>
                </a:lnTo>
                <a:lnTo>
                  <a:pt x="1669143" y="667657"/>
                </a:lnTo>
                <a:lnTo>
                  <a:pt x="1814286" y="885371"/>
                </a:lnTo>
                <a:lnTo>
                  <a:pt x="1814286" y="1059543"/>
                </a:lnTo>
                <a:lnTo>
                  <a:pt x="1669143" y="1132114"/>
                </a:lnTo>
                <a:lnTo>
                  <a:pt x="1698172" y="1349828"/>
                </a:lnTo>
                <a:lnTo>
                  <a:pt x="1944914" y="1349828"/>
                </a:lnTo>
                <a:lnTo>
                  <a:pt x="1930400" y="0"/>
                </a:lnTo>
                <a:lnTo>
                  <a:pt x="43543" y="391886"/>
                </a:lnTo>
                <a:lnTo>
                  <a:pt x="0" y="1262743"/>
                </a:lnTo>
                <a:lnTo>
                  <a:pt x="261257" y="1335314"/>
                </a:lnTo>
                <a:lnTo>
                  <a:pt x="275772" y="1262743"/>
                </a:lnTo>
                <a:lnTo>
                  <a:pt x="217714" y="1001486"/>
                </a:lnTo>
                <a:lnTo>
                  <a:pt x="348343" y="754743"/>
                </a:lnTo>
                <a:lnTo>
                  <a:pt x="348343" y="566057"/>
                </a:lnTo>
                <a:lnTo>
                  <a:pt x="391886" y="420914"/>
                </a:lnTo>
                <a:lnTo>
                  <a:pt x="667657" y="377371"/>
                </a:lnTo>
                <a:lnTo>
                  <a:pt x="783772" y="391886"/>
                </a:lnTo>
                <a:lnTo>
                  <a:pt x="783772" y="696686"/>
                </a:lnTo>
                <a:lnTo>
                  <a:pt x="827314" y="74022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3732" name="Picture 4" descr="https://timgsa.baidu.com/timg?image&amp;quality=80&amp;size=b9999_10000&amp;sec=1606668189125&amp;di=61058684fea84403901fde42a4bafeeb&amp;imgtype=0&amp;src=http%3A%2F%2Fpic159.nipic.com%2Ffile%2F20180330%2F21952581_093618174031_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921376">
            <a:off x="1556210" y="3497548"/>
            <a:ext cx="835889" cy="1382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912" t="19593" r="55842" b="33514"/>
          <a:stretch>
            <a:fillRect/>
          </a:stretch>
        </p:blipFill>
        <p:spPr bwMode="auto">
          <a:xfrm>
            <a:off x="0" y="0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571472" y="357172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淡古印" pitchFamily="2" charset="-122"/>
                <a:ea typeface="青鸟华光简淡古印" pitchFamily="2" charset="-122"/>
              </a:rPr>
              <a:t>回看北洋</a:t>
            </a:r>
            <a:endParaRPr lang="zh-CN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青鸟华光简淡古印" pitchFamily="2" charset="-122"/>
              <a:ea typeface="青鸟华光简淡古印" pitchFamily="2" charset="-122"/>
            </a:endParaRPr>
          </a:p>
        </p:txBody>
      </p:sp>
      <p:sp>
        <p:nvSpPr>
          <p:cNvPr id="6" name="文本框 2"/>
          <p:cNvSpPr txBox="1"/>
          <p:nvPr/>
        </p:nvSpPr>
        <p:spPr>
          <a:xfrm>
            <a:off x="357158" y="1142990"/>
            <a:ext cx="8491567" cy="992579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000" b="1" dirty="0" smtClean="0">
                <a:latin typeface="仿宋" panose="02010609060101010101" charset="-122"/>
                <a:ea typeface="仿宋" panose="02010609060101010101" charset="-122"/>
              </a:rPr>
              <a:t>    北洋军阀</a:t>
            </a:r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</a:rPr>
              <a:t>摧毁资产阶级民主制，推行专制独裁统治，这是对历史发展的</a:t>
            </a:r>
            <a:r>
              <a:rPr lang="zh-CN" altLang="en-US" sz="2000" b="1" dirty="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</a:rPr>
              <a:t>极大反动</a:t>
            </a:r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</a:rPr>
              <a:t>，给中国人民带来了无限的灾难。</a:t>
            </a:r>
          </a:p>
          <a:p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</a:rPr>
              <a:t>                       </a:t>
            </a:r>
            <a:r>
              <a:rPr lang="en-US" altLang="zh-CN" sz="2000" b="1" dirty="0" smtClean="0">
                <a:latin typeface="+mn-ea"/>
              </a:rPr>
              <a:t>——</a:t>
            </a:r>
            <a:r>
              <a:rPr lang="zh-CN" altLang="en-US" sz="2000" b="1" dirty="0">
                <a:latin typeface="+mn-ea"/>
              </a:rPr>
              <a:t>黄志仁《北洋军阀对资产阶级民主制的摧残》</a:t>
            </a:r>
          </a:p>
        </p:txBody>
      </p:sp>
      <p:sp>
        <p:nvSpPr>
          <p:cNvPr id="7" name="文本框 5"/>
          <p:cNvSpPr txBox="1"/>
          <p:nvPr/>
        </p:nvSpPr>
        <p:spPr>
          <a:xfrm>
            <a:off x="357158" y="2214560"/>
            <a:ext cx="8530872" cy="1300356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txBody>
          <a:bodyPr wrap="square" lIns="68580" tIns="34290" rIns="68580" bIns="34290" rtlCol="0" anchor="t">
            <a:spAutoFit/>
          </a:bodyPr>
          <a:lstStyle/>
          <a:p>
            <a:pPr algn="l">
              <a:buClrTx/>
              <a:buSzTx/>
              <a:buNone/>
            </a:pPr>
            <a:r>
              <a:rPr lang="zh-CN" altLang="en-US" sz="2000" b="1" dirty="0" smtClean="0">
                <a:latin typeface="仿宋" panose="02010609060101010101" charset="-122"/>
                <a:ea typeface="仿宋" panose="02010609060101010101" charset="-122"/>
              </a:rPr>
              <a:t>    由</a:t>
            </a:r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</a:rPr>
              <a:t>“家国”转为“民国”,政治生态的大换血,可以说是前所未有的。北洋军阀的封建专制统治尽管不是资产阶级革命党人所希望的“真正民国”,但较之清朝统治已是</a:t>
            </a:r>
            <a:r>
              <a:rPr lang="zh-CN" altLang="en-US" sz="2000" b="1" dirty="0">
                <a:solidFill>
                  <a:srgbClr val="C00000"/>
                </a:solidFill>
                <a:latin typeface="仿宋" panose="02010609060101010101" charset="-122"/>
                <a:ea typeface="仿宋" panose="02010609060101010101" charset="-122"/>
              </a:rPr>
              <a:t>历史的进步</a:t>
            </a:r>
            <a:r>
              <a:rPr lang="zh-CN" altLang="en-US" sz="2000" b="1" dirty="0" smtClean="0">
                <a:latin typeface="仿宋" panose="02010609060101010101" charset="-122"/>
                <a:ea typeface="仿宋" panose="02010609060101010101" charset="-122"/>
              </a:rPr>
              <a:t>。</a:t>
            </a:r>
            <a:endParaRPr lang="en-US" altLang="zh-CN" sz="2000" b="1" dirty="0" smtClean="0">
              <a:latin typeface="仿宋" panose="02010609060101010101" charset="-122"/>
              <a:ea typeface="仿宋" panose="02010609060101010101" charset="-122"/>
            </a:endParaRPr>
          </a:p>
          <a:p>
            <a:pPr algn="r">
              <a:buClrTx/>
              <a:buSzTx/>
              <a:buNone/>
            </a:pPr>
            <a:r>
              <a:rPr lang="zh-CN" altLang="en-US" sz="2000" b="1" dirty="0" smtClean="0">
                <a:latin typeface="+mn-ea"/>
              </a:rPr>
              <a:t>——</a:t>
            </a:r>
            <a:r>
              <a:rPr lang="zh-CN" altLang="en-US" sz="2000" b="1" dirty="0">
                <a:latin typeface="+mn-ea"/>
              </a:rPr>
              <a:t>包训国《客观认识北洋军阀的统治》</a:t>
            </a:r>
          </a:p>
        </p:txBody>
      </p:sp>
      <p:sp>
        <p:nvSpPr>
          <p:cNvPr id="8" name="文本框 6"/>
          <p:cNvSpPr txBox="1"/>
          <p:nvPr/>
        </p:nvSpPr>
        <p:spPr>
          <a:xfrm>
            <a:off x="357158" y="3643320"/>
            <a:ext cx="8582059" cy="1428596"/>
          </a:xfrm>
          <a:prstGeom prst="rect">
            <a:avLst/>
          </a:prstGeom>
          <a:solidFill>
            <a:schemeClr val="accent2">
              <a:lumMod val="40000"/>
              <a:lumOff val="60000"/>
              <a:alpha val="66000"/>
            </a:schemeClr>
          </a:solidFill>
          <a:ln w="19050">
            <a:solidFill>
              <a:srgbClr val="C00000"/>
            </a:solidFill>
            <a:prstDash val="dash"/>
          </a:ln>
        </p:spPr>
        <p:txBody>
          <a:bodyPr vert="horz" wrap="square" lIns="68580" tIns="34290" rIns="68580" bIns="34290" rtlCol="0" anchor="t">
            <a:sp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4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  <a:buNone/>
            </a:pPr>
            <a:r>
              <a:rPr sz="2000" b="1" spc="0" dirty="0">
                <a:latin typeface="仿宋" panose="02010609060101010101" charset="-122"/>
                <a:ea typeface="仿宋" panose="02010609060101010101" charset="-122"/>
              </a:rPr>
              <a:t>    </a:t>
            </a:r>
            <a:r>
              <a:rPr sz="2000" b="1" spc="0" dirty="0" smtClean="0">
                <a:latin typeface="仿宋" panose="02010609060101010101" charset="-122"/>
                <a:ea typeface="仿宋" panose="02010609060101010101" charset="-122"/>
              </a:rPr>
              <a:t>1912 </a:t>
            </a:r>
            <a:r>
              <a:rPr sz="2000" b="1" spc="0" dirty="0">
                <a:latin typeface="仿宋" panose="02010609060101010101" charset="-122"/>
                <a:ea typeface="仿宋" panose="02010609060101010101" charset="-122"/>
              </a:rPr>
              <a:t>年至1928年的中华民国是中国历史的正统。继续妖魔化这段历史，其实是对中国历史的不尊重。……</a:t>
            </a:r>
            <a:r>
              <a:rPr sz="2000" b="1" spc="0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是近代中国从传统社会向现代社会转型当中的一个特殊阶段，现代化正是在这种新旧交替和冲突中向前发展的。</a:t>
            </a:r>
            <a:r>
              <a:rPr sz="2000" b="1" spc="0" dirty="0">
                <a:latin typeface="仿宋" panose="02010609060101010101" charset="-122"/>
                <a:ea typeface="仿宋" panose="02010609060101010101" charset="-122"/>
              </a:rPr>
              <a:t> </a:t>
            </a:r>
            <a:endParaRPr lang="en-US" sz="2000" b="1" spc="0" dirty="0" smtClean="0">
              <a:latin typeface="仿宋" panose="02010609060101010101" charset="-122"/>
              <a:ea typeface="仿宋" panose="02010609060101010101" charset="-122"/>
            </a:endParaRPr>
          </a:p>
          <a:p>
            <a:pPr marL="0" algn="r">
              <a:lnSpc>
                <a:spcPct val="100000"/>
              </a:lnSpc>
              <a:buNone/>
            </a:pPr>
            <a:r>
              <a:rPr lang="en-US" altLang="zh-CN" sz="2000" b="1" dirty="0" smtClean="0">
                <a:latin typeface="+mn-ea"/>
                <a:ea typeface="+mn-ea"/>
              </a:rPr>
              <a:t>——</a:t>
            </a:r>
            <a:r>
              <a:rPr lang="en-US" altLang="zh-CN" sz="2000" b="1" dirty="0" err="1" smtClean="0">
                <a:latin typeface="+mn-ea"/>
                <a:ea typeface="+mn-ea"/>
              </a:rPr>
              <a:t>马勇《重寻近代中国</a:t>
            </a:r>
            <a:r>
              <a:rPr lang="en-US" altLang="zh-CN" sz="2000" b="1" dirty="0" smtClean="0">
                <a:latin typeface="+mn-ea"/>
                <a:ea typeface="+mn-ea"/>
              </a:rPr>
              <a:t>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rot="5400000" flipH="1">
            <a:off x="4777852" y="-1491754"/>
            <a:ext cx="0" cy="6984000"/>
          </a:xfrm>
          <a:prstGeom prst="line">
            <a:avLst/>
          </a:prstGeom>
          <a:ln w="28575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任意多边形 13"/>
          <p:cNvSpPr/>
          <p:nvPr/>
        </p:nvSpPr>
        <p:spPr>
          <a:xfrm>
            <a:off x="63500" y="325774"/>
            <a:ext cx="1384300" cy="558800"/>
          </a:xfrm>
          <a:custGeom>
            <a:avLst/>
            <a:gdLst>
              <a:gd name="connsiteX0" fmla="*/ 177800 w 1384300"/>
              <a:gd name="connsiteY0" fmla="*/ 495300 h 558800"/>
              <a:gd name="connsiteX1" fmla="*/ 190500 w 1384300"/>
              <a:gd name="connsiteY1" fmla="*/ 203200 h 558800"/>
              <a:gd name="connsiteX2" fmla="*/ 330200 w 1384300"/>
              <a:gd name="connsiteY2" fmla="*/ 254000 h 558800"/>
              <a:gd name="connsiteX3" fmla="*/ 774700 w 1384300"/>
              <a:gd name="connsiteY3" fmla="*/ 254000 h 558800"/>
              <a:gd name="connsiteX4" fmla="*/ 800100 w 1384300"/>
              <a:gd name="connsiteY4" fmla="*/ 355600 h 558800"/>
              <a:gd name="connsiteX5" fmla="*/ 800100 w 1384300"/>
              <a:gd name="connsiteY5" fmla="*/ 495300 h 558800"/>
              <a:gd name="connsiteX6" fmla="*/ 1066800 w 1384300"/>
              <a:gd name="connsiteY6" fmla="*/ 546100 h 558800"/>
              <a:gd name="connsiteX7" fmla="*/ 1384300 w 1384300"/>
              <a:gd name="connsiteY7" fmla="*/ 546100 h 558800"/>
              <a:gd name="connsiteX8" fmla="*/ 1371600 w 1384300"/>
              <a:gd name="connsiteY8" fmla="*/ 12700 h 558800"/>
              <a:gd name="connsiteX9" fmla="*/ 330200 w 1384300"/>
              <a:gd name="connsiteY9" fmla="*/ 0 h 558800"/>
              <a:gd name="connsiteX10" fmla="*/ 0 w 1384300"/>
              <a:gd name="connsiteY10" fmla="*/ 152400 h 558800"/>
              <a:gd name="connsiteX11" fmla="*/ 0 w 1384300"/>
              <a:gd name="connsiteY11" fmla="*/ 558800 h 558800"/>
              <a:gd name="connsiteX12" fmla="*/ 177800 w 1384300"/>
              <a:gd name="connsiteY12" fmla="*/ 49530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4300" h="558800">
                <a:moveTo>
                  <a:pt x="177800" y="495300"/>
                </a:moveTo>
                <a:lnTo>
                  <a:pt x="190500" y="203200"/>
                </a:lnTo>
                <a:lnTo>
                  <a:pt x="330200" y="254000"/>
                </a:lnTo>
                <a:lnTo>
                  <a:pt x="774700" y="254000"/>
                </a:lnTo>
                <a:lnTo>
                  <a:pt x="800100" y="355600"/>
                </a:lnTo>
                <a:lnTo>
                  <a:pt x="800100" y="495300"/>
                </a:lnTo>
                <a:lnTo>
                  <a:pt x="1066800" y="546100"/>
                </a:lnTo>
                <a:lnTo>
                  <a:pt x="1384300" y="546100"/>
                </a:lnTo>
                <a:lnTo>
                  <a:pt x="1371600" y="12700"/>
                </a:lnTo>
                <a:lnTo>
                  <a:pt x="330200" y="0"/>
                </a:lnTo>
                <a:lnTo>
                  <a:pt x="0" y="152400"/>
                </a:lnTo>
                <a:lnTo>
                  <a:pt x="0" y="558800"/>
                </a:lnTo>
                <a:lnTo>
                  <a:pt x="177800" y="4953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kern="12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99"/>
          <p:cNvSpPr txBox="1"/>
          <p:nvPr/>
        </p:nvSpPr>
        <p:spPr>
          <a:xfrm>
            <a:off x="928662" y="308024"/>
            <a:ext cx="7929618" cy="1549346"/>
          </a:xfrm>
          <a:prstGeom prst="rect">
            <a:avLst/>
          </a:prstGeom>
          <a:noFill/>
          <a:ln w="9525">
            <a:noFill/>
          </a:ln>
        </p:spPr>
        <p:txBody>
          <a:bodyPr wrap="square" lIns="71321" tIns="35661" rIns="71321" bIns="35661">
            <a:spAutoFit/>
          </a:bodyPr>
          <a:lstStyle/>
          <a:p>
            <a:pPr algn="just" rtl="0"/>
            <a:r>
              <a:rPr lang="zh-CN" altLang="en-US" sz="2400" b="1" kern="1200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仿宋" panose="02010609060101010101" charset="-122"/>
              </a:rPr>
              <a:t>课程标准</a:t>
            </a:r>
            <a:endParaRPr lang="en-US" altLang="zh-CN" sz="1000" b="1" kern="1200" dirty="0">
              <a:solidFill>
                <a:prstClr val="black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indent="356870"/>
            <a:r>
              <a:rPr lang="en-US" altLang="zh-CN" sz="2400" b="1" dirty="0" smtClean="0">
                <a:solidFill>
                  <a:prstClr val="black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1.</a:t>
            </a:r>
            <a:r>
              <a:rPr lang="zh-CN" altLang="en-US" sz="2400" b="1" dirty="0" smtClean="0">
                <a:solidFill>
                  <a:prstClr val="black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了解北洋军阀的统治及特点；</a:t>
            </a:r>
          </a:p>
          <a:p>
            <a:pPr indent="356870"/>
            <a:r>
              <a:rPr lang="en-US" altLang="zh-CN" sz="2400" b="1" dirty="0" smtClean="0">
                <a:solidFill>
                  <a:prstClr val="black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2.</a:t>
            </a:r>
            <a:r>
              <a:rPr lang="zh-CN" altLang="en-US" sz="2400" b="1" dirty="0" smtClean="0">
                <a:solidFill>
                  <a:prstClr val="black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概述新文化运动的主要内容，探讨其对近代中国思想解放的影响。</a:t>
            </a:r>
          </a:p>
        </p:txBody>
      </p:sp>
      <p:pic>
        <p:nvPicPr>
          <p:cNvPr id="21" name="Picture 3" descr="C:\Users\Lenovo\Desktop\u=3894813048,2744243795&amp;fm=26&amp;gp=0_副本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14296"/>
            <a:ext cx="901598" cy="1152515"/>
          </a:xfrm>
          <a:prstGeom prst="rect">
            <a:avLst/>
          </a:prstGeom>
          <a:noFill/>
        </p:spPr>
      </p:pic>
      <p:grpSp>
        <p:nvGrpSpPr>
          <p:cNvPr id="2" name="组合 2"/>
          <p:cNvGrpSpPr/>
          <p:nvPr/>
        </p:nvGrpSpPr>
        <p:grpSpPr>
          <a:xfrm>
            <a:off x="357158" y="2283061"/>
            <a:ext cx="3429025" cy="503003"/>
            <a:chOff x="6572264" y="928677"/>
            <a:chExt cx="3429025" cy="558892"/>
          </a:xfrm>
        </p:grpSpPr>
        <p:pic>
          <p:nvPicPr>
            <p:cNvPr id="23" name="图片 22" descr="印章"/>
            <p:cNvPicPr>
              <a:picLocks noChangeAspect="1"/>
            </p:cNvPicPr>
            <p:nvPr/>
          </p:nvPicPr>
          <p:blipFill>
            <a:blip r:embed="rId3" cstate="screen">
              <a:lum bright="10000" contrast="-30000"/>
            </a:blip>
            <a:stretch>
              <a:fillRect/>
            </a:stretch>
          </p:blipFill>
          <p:spPr>
            <a:xfrm rot="5400000">
              <a:off x="8007331" y="-506390"/>
              <a:ext cx="558892" cy="3429025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6715140" y="967075"/>
              <a:ext cx="2969083" cy="5129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/>
              <a:r>
                <a:rPr lang="zh-CN" altLang="en-US" sz="2400" b="1" kern="1200" dirty="0">
                  <a:solidFill>
                    <a:prstClr val="black"/>
                  </a:solidFill>
                  <a:latin typeface="方正卡通简体" pitchFamily="65" charset="-122"/>
                  <a:ea typeface="方正卡通简体" pitchFamily="65" charset="-122"/>
                  <a:cs typeface="+mn-cs"/>
                </a:rPr>
                <a:t>预习检测：一画三思</a:t>
              </a:r>
              <a:endParaRPr lang="en-US" altLang="zh-CN" sz="2400" b="1" kern="1200" dirty="0">
                <a:solidFill>
                  <a:prstClr val="black"/>
                </a:solidFill>
                <a:latin typeface="方正卡通简体" pitchFamily="65" charset="-122"/>
                <a:ea typeface="方正卡通简体" pitchFamily="65" charset="-122"/>
                <a:cs typeface="+mn-cs"/>
              </a:endParaRPr>
            </a:p>
          </p:txBody>
        </p:sp>
      </p:grpSp>
      <p:grpSp>
        <p:nvGrpSpPr>
          <p:cNvPr id="3" name="组合 18"/>
          <p:cNvGrpSpPr/>
          <p:nvPr/>
        </p:nvGrpSpPr>
        <p:grpSpPr>
          <a:xfrm>
            <a:off x="4000464" y="2306962"/>
            <a:ext cx="5143536" cy="1264920"/>
            <a:chOff x="1785918" y="2928940"/>
            <a:chExt cx="5143536" cy="1264920"/>
          </a:xfrm>
        </p:grpSpPr>
        <p:sp>
          <p:nvSpPr>
            <p:cNvPr id="26" name="TextBox 25"/>
            <p:cNvSpPr txBox="1"/>
            <p:nvPr/>
          </p:nvSpPr>
          <p:spPr>
            <a:xfrm>
              <a:off x="3428992" y="2967341"/>
              <a:ext cx="35004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zh-CN" altLang="en-US" sz="2400" b="1" kern="1200" dirty="0">
                  <a:solidFill>
                    <a:prstClr val="black"/>
                  </a:solidFill>
                  <a:latin typeface="仿宋" panose="02010609060101010101" charset="-122"/>
                  <a:ea typeface="仿宋" panose="02010609060101010101" charset="-122"/>
                  <a:cs typeface="+mn-cs"/>
                </a:rPr>
                <a:t>时空坐标（时间轴）</a:t>
              </a:r>
            </a:p>
          </p:txBody>
        </p:sp>
        <p:grpSp>
          <p:nvGrpSpPr>
            <p:cNvPr id="4" name="组合 17"/>
            <p:cNvGrpSpPr/>
            <p:nvPr/>
          </p:nvGrpSpPr>
          <p:grpSpPr>
            <a:xfrm>
              <a:off x="1785918" y="2928940"/>
              <a:ext cx="4357718" cy="1264920"/>
              <a:chOff x="1785918" y="3000378"/>
              <a:chExt cx="4000528" cy="1264920"/>
            </a:xfrm>
          </p:grpSpPr>
          <p:sp>
            <p:nvSpPr>
              <p:cNvPr id="28" name="任意多边形 27"/>
              <p:cNvSpPr/>
              <p:nvPr/>
            </p:nvSpPr>
            <p:spPr>
              <a:xfrm>
                <a:off x="1785918" y="3000378"/>
                <a:ext cx="4000528" cy="1264920"/>
              </a:xfrm>
              <a:custGeom>
                <a:avLst/>
                <a:gdLst>
                  <a:gd name="connsiteX0" fmla="*/ 58420 w 5969000"/>
                  <a:gd name="connsiteY0" fmla="*/ 0 h 1264920"/>
                  <a:gd name="connsiteX1" fmla="*/ 58420 w 5969000"/>
                  <a:gd name="connsiteY1" fmla="*/ 502920 h 1264920"/>
                  <a:gd name="connsiteX2" fmla="*/ 408940 w 5969000"/>
                  <a:gd name="connsiteY2" fmla="*/ 579120 h 1264920"/>
                  <a:gd name="connsiteX3" fmla="*/ 988060 w 5969000"/>
                  <a:gd name="connsiteY3" fmla="*/ 563880 h 1264920"/>
                  <a:gd name="connsiteX4" fmla="*/ 4737100 w 5969000"/>
                  <a:gd name="connsiteY4" fmla="*/ 548640 h 1264920"/>
                  <a:gd name="connsiteX5" fmla="*/ 5742940 w 5969000"/>
                  <a:gd name="connsiteY5" fmla="*/ 548640 h 1264920"/>
                  <a:gd name="connsiteX6" fmla="*/ 5941060 w 5969000"/>
                  <a:gd name="connsiteY6" fmla="*/ 731520 h 1264920"/>
                  <a:gd name="connsiteX7" fmla="*/ 5910580 w 5969000"/>
                  <a:gd name="connsiteY7" fmla="*/ 1264920 h 1264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69000" h="1264920">
                    <a:moveTo>
                      <a:pt x="58420" y="0"/>
                    </a:moveTo>
                    <a:cubicBezTo>
                      <a:pt x="29210" y="203200"/>
                      <a:pt x="0" y="406400"/>
                      <a:pt x="58420" y="502920"/>
                    </a:cubicBezTo>
                    <a:cubicBezTo>
                      <a:pt x="116840" y="599440"/>
                      <a:pt x="254000" y="568960"/>
                      <a:pt x="408940" y="579120"/>
                    </a:cubicBezTo>
                    <a:cubicBezTo>
                      <a:pt x="563880" y="589280"/>
                      <a:pt x="988060" y="563880"/>
                      <a:pt x="988060" y="563880"/>
                    </a:cubicBezTo>
                    <a:lnTo>
                      <a:pt x="4737100" y="548640"/>
                    </a:lnTo>
                    <a:cubicBezTo>
                      <a:pt x="5529580" y="546100"/>
                      <a:pt x="5542280" y="518160"/>
                      <a:pt x="5742940" y="548640"/>
                    </a:cubicBezTo>
                    <a:cubicBezTo>
                      <a:pt x="5943600" y="579120"/>
                      <a:pt x="5913120" y="612140"/>
                      <a:pt x="5941060" y="731520"/>
                    </a:cubicBezTo>
                    <a:cubicBezTo>
                      <a:pt x="5969000" y="850900"/>
                      <a:pt x="5939790" y="1057910"/>
                      <a:pt x="5910580" y="1264920"/>
                    </a:cubicBezTo>
                  </a:path>
                </a:pathLst>
              </a:custGeom>
              <a:ln w="762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zh-CN" altLang="en-US" kern="120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071670" y="3000378"/>
                <a:ext cx="7858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zh-CN" altLang="en-US" b="1" kern="1200" dirty="0">
                    <a:solidFill>
                      <a:srgbClr val="C00000"/>
                    </a:solidFill>
                    <a:latin typeface="方正卡通简体" pitchFamily="65" charset="-122"/>
                    <a:ea typeface="方正卡通简体" pitchFamily="65" charset="-122"/>
                    <a:cs typeface="+mn-cs"/>
                  </a:rPr>
                  <a:t>时间</a:t>
                </a:r>
              </a:p>
            </p:txBody>
          </p:sp>
          <p:cxnSp>
            <p:nvCxnSpPr>
              <p:cNvPr id="30" name="直接连接符 29"/>
              <p:cNvCxnSpPr/>
              <p:nvPr/>
            </p:nvCxnSpPr>
            <p:spPr>
              <a:xfrm rot="5400000">
                <a:off x="2285654" y="3572212"/>
                <a:ext cx="288000" cy="1588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2071670" y="3786196"/>
                <a:ext cx="857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zh-CN" altLang="en-US" b="1" kern="1200" dirty="0">
                    <a:solidFill>
                      <a:srgbClr val="C00000"/>
                    </a:solidFill>
                    <a:latin typeface="方正卡通简体" pitchFamily="65" charset="-122"/>
                    <a:ea typeface="方正卡通简体" pitchFamily="65" charset="-122"/>
                    <a:cs typeface="+mn-cs"/>
                  </a:rPr>
                  <a:t>事件</a:t>
                </a:r>
              </a:p>
            </p:txBody>
          </p:sp>
        </p:grpSp>
      </p:grpSp>
      <p:grpSp>
        <p:nvGrpSpPr>
          <p:cNvPr id="5" name="组合 26"/>
          <p:cNvGrpSpPr/>
          <p:nvPr/>
        </p:nvGrpSpPr>
        <p:grpSpPr>
          <a:xfrm>
            <a:off x="1643042" y="2928940"/>
            <a:ext cx="638316" cy="646331"/>
            <a:chOff x="1923802" y="2643188"/>
            <a:chExt cx="638316" cy="646331"/>
          </a:xfrm>
        </p:grpSpPr>
        <p:sp>
          <p:nvSpPr>
            <p:cNvPr id="33" name="椭圆 32"/>
            <p:cNvSpPr/>
            <p:nvPr/>
          </p:nvSpPr>
          <p:spPr>
            <a:xfrm>
              <a:off x="1928794" y="2643188"/>
              <a:ext cx="612000" cy="612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kern="12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923802" y="2643188"/>
              <a:ext cx="6383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/>
              <a:r>
                <a:rPr lang="zh-CN" altLang="en-US" sz="3600" b="1" kern="1200" dirty="0">
                  <a:solidFill>
                    <a:srgbClr val="C00000"/>
                  </a:solidFill>
                  <a:latin typeface="江西拙楷" pitchFamily="2" charset="-122"/>
                  <a:ea typeface="江西拙楷" pitchFamily="2" charset="-122"/>
                  <a:cs typeface="+mn-cs"/>
                </a:rPr>
                <a:t>思</a:t>
              </a:r>
            </a:p>
          </p:txBody>
        </p:sp>
      </p:grpSp>
      <p:grpSp>
        <p:nvGrpSpPr>
          <p:cNvPr id="8" name="组合 27"/>
          <p:cNvGrpSpPr/>
          <p:nvPr/>
        </p:nvGrpSpPr>
        <p:grpSpPr>
          <a:xfrm>
            <a:off x="5143472" y="2071684"/>
            <a:ext cx="647934" cy="646331"/>
            <a:chOff x="1923802" y="2643188"/>
            <a:chExt cx="647934" cy="646331"/>
          </a:xfrm>
        </p:grpSpPr>
        <p:sp>
          <p:nvSpPr>
            <p:cNvPr id="37" name="椭圆 36"/>
            <p:cNvSpPr/>
            <p:nvPr/>
          </p:nvSpPr>
          <p:spPr>
            <a:xfrm>
              <a:off x="1928794" y="2643188"/>
              <a:ext cx="612000" cy="612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kern="12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923802" y="2643188"/>
              <a:ext cx="64793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/>
              <a:r>
                <a:rPr lang="zh-CN" altLang="en-US" sz="3600" b="1" kern="1200" dirty="0">
                  <a:solidFill>
                    <a:srgbClr val="C00000"/>
                  </a:solidFill>
                  <a:latin typeface="江西拙楷" pitchFamily="2" charset="-122"/>
                  <a:ea typeface="江西拙楷" pitchFamily="2" charset="-122"/>
                  <a:cs typeface="+mn-cs"/>
                </a:rPr>
                <a:t>画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500166" y="3479265"/>
            <a:ext cx="74295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sz="2000" b="1" kern="1200" dirty="0">
                <a:solidFill>
                  <a:prstClr val="black"/>
                </a:solidFill>
                <a:latin typeface="仿宋" panose="02010609060101010101" charset="-122"/>
                <a:ea typeface="仿宋" panose="02010609060101010101" charset="-122"/>
                <a:cs typeface="+mn-cs"/>
              </a:rPr>
              <a:t>01</a:t>
            </a:r>
            <a:r>
              <a:rPr lang="en-US" altLang="zh-CN" sz="2000" b="1" kern="1200" dirty="0" smtClean="0">
                <a:solidFill>
                  <a:prstClr val="black"/>
                </a:solidFill>
                <a:latin typeface="仿宋" panose="02010609060101010101" charset="-122"/>
                <a:ea typeface="仿宋" panose="02010609060101010101" charset="-122"/>
                <a:cs typeface="+mn-cs"/>
              </a:rPr>
              <a:t>.</a:t>
            </a:r>
            <a:r>
              <a:rPr lang="zh-CN" altLang="en-US" sz="2000" b="1" dirty="0" smtClean="0">
                <a:solidFill>
                  <a:prstClr val="black"/>
                </a:solidFill>
                <a:latin typeface="仿宋" panose="02010609060101010101" charset="-122"/>
                <a:ea typeface="仿宋" panose="02010609060101010101" charset="-122"/>
              </a:rPr>
              <a:t>北洋军阀统治时期的政治有何特点？</a:t>
            </a:r>
          </a:p>
          <a:p>
            <a:pPr>
              <a:spcBef>
                <a:spcPts val="1200"/>
              </a:spcBef>
            </a:pPr>
            <a:r>
              <a:rPr lang="en-US" altLang="zh-CN" sz="2000" b="1" dirty="0" smtClean="0">
                <a:solidFill>
                  <a:prstClr val="black"/>
                </a:solidFill>
                <a:latin typeface="仿宋" panose="02010609060101010101" charset="-122"/>
                <a:ea typeface="仿宋" panose="02010609060101010101" charset="-122"/>
              </a:rPr>
              <a:t>02.</a:t>
            </a:r>
            <a:r>
              <a:rPr lang="zh-CN" altLang="en-US" sz="2000" b="1" dirty="0" smtClean="0">
                <a:solidFill>
                  <a:prstClr val="black"/>
                </a:solidFill>
                <a:latin typeface="仿宋" panose="02010609060101010101" charset="-122"/>
                <a:ea typeface="仿宋" panose="02010609060101010101" charset="-122"/>
              </a:rPr>
              <a:t>根据</a:t>
            </a:r>
            <a:r>
              <a:rPr lang="en-US" altLang="zh-CN" sz="2000" b="1" dirty="0" smtClean="0">
                <a:solidFill>
                  <a:prstClr val="black"/>
                </a:solidFill>
                <a:latin typeface="仿宋" panose="02010609060101010101" charset="-122"/>
                <a:ea typeface="仿宋" panose="02010609060101010101" charset="-122"/>
              </a:rPr>
              <a:t>《</a:t>
            </a:r>
            <a:r>
              <a:rPr lang="zh-CN" altLang="en-US" sz="2000" b="1" dirty="0" smtClean="0">
                <a:solidFill>
                  <a:prstClr val="black"/>
                </a:solidFill>
                <a:latin typeface="仿宋" panose="02010609060101010101" charset="-122"/>
                <a:ea typeface="仿宋" panose="02010609060101010101" charset="-122"/>
              </a:rPr>
              <a:t>青年杂志</a:t>
            </a:r>
            <a:r>
              <a:rPr lang="en-US" altLang="zh-CN" sz="2000" b="1" dirty="0" smtClean="0">
                <a:solidFill>
                  <a:prstClr val="black"/>
                </a:solidFill>
                <a:latin typeface="仿宋" panose="02010609060101010101" charset="-122"/>
                <a:ea typeface="仿宋" panose="02010609060101010101" charset="-122"/>
              </a:rPr>
              <a:t>》</a:t>
            </a:r>
            <a:r>
              <a:rPr lang="zh-CN" altLang="en-US" sz="2000" b="1" dirty="0" smtClean="0">
                <a:solidFill>
                  <a:prstClr val="black"/>
                </a:solidFill>
                <a:latin typeface="仿宋" panose="02010609060101010101" charset="-122"/>
                <a:ea typeface="仿宋" panose="02010609060101010101" charset="-122"/>
              </a:rPr>
              <a:t>（新青年）的封面与目录信息，归纳新文化运动内容是什么？</a:t>
            </a:r>
          </a:p>
          <a:p>
            <a:pPr>
              <a:spcBef>
                <a:spcPts val="1200"/>
              </a:spcBef>
            </a:pPr>
            <a:r>
              <a:rPr lang="en-US" altLang="zh-CN" sz="2000" b="1" dirty="0" smtClean="0">
                <a:solidFill>
                  <a:prstClr val="black"/>
                </a:solidFill>
                <a:latin typeface="仿宋" panose="02010609060101010101" charset="-122"/>
                <a:ea typeface="仿宋" panose="02010609060101010101" charset="-122"/>
              </a:rPr>
              <a:t>03.</a:t>
            </a:r>
            <a:r>
              <a:rPr lang="zh-CN" altLang="en-US" sz="2000" b="1" dirty="0" smtClean="0">
                <a:solidFill>
                  <a:prstClr val="black"/>
                </a:solidFill>
                <a:latin typeface="仿宋" panose="02010609060101010101" charset="-122"/>
                <a:ea typeface="仿宋" panose="02010609060101010101" charset="-122"/>
              </a:rPr>
              <a:t>梳理民族资本主义从产生到北洋政府时期的发展情况</a:t>
            </a:r>
            <a:r>
              <a:rPr lang="en-US" altLang="zh-CN" sz="2000" b="1" dirty="0" smtClean="0">
                <a:solidFill>
                  <a:prstClr val="black"/>
                </a:solidFill>
                <a:latin typeface="仿宋" panose="02010609060101010101" charset="-122"/>
                <a:ea typeface="仿宋" panose="02010609060101010101" charset="-122"/>
              </a:rPr>
              <a:t>.</a:t>
            </a:r>
          </a:p>
          <a:p>
            <a:pPr algn="l" rtl="0">
              <a:spcBef>
                <a:spcPts val="1200"/>
              </a:spcBef>
            </a:pPr>
            <a:endParaRPr lang="zh-CN" altLang="en-US" sz="2000" b="1" kern="1200" dirty="0">
              <a:solidFill>
                <a:prstClr val="black"/>
              </a:solidFill>
              <a:latin typeface="仿宋" panose="02010609060101010101" charset="-122"/>
              <a:ea typeface="仿宋" panose="02010609060101010101" charset="-122"/>
              <a:cs typeface="+mn-cs"/>
            </a:endParaRPr>
          </a:p>
          <a:p>
            <a:pPr algn="l" rtl="0">
              <a:spcBef>
                <a:spcPts val="1200"/>
              </a:spcBef>
            </a:pPr>
            <a:endParaRPr lang="zh-CN" altLang="en-US" sz="2000" b="1" kern="1200" dirty="0">
              <a:solidFill>
                <a:prstClr val="black"/>
              </a:solidFill>
              <a:latin typeface="仿宋" panose="02010609060101010101" charset="-122"/>
              <a:ea typeface="仿宋" panose="02010609060101010101" charset="-122"/>
              <a:cs typeface="+mn-cs"/>
            </a:endParaRPr>
          </a:p>
        </p:txBody>
      </p:sp>
      <p:pic>
        <p:nvPicPr>
          <p:cNvPr id="40" name="Picture 2" descr="C:\Users\Lenovo\Desktop\图片2_副本.png"/>
          <p:cNvPicPr>
            <a:picLocks noChangeAspect="1" noChangeArrowheads="1"/>
          </p:cNvPicPr>
          <p:nvPr/>
        </p:nvPicPr>
        <p:blipFill>
          <a:blip r:embed="rId4" cstate="print"/>
          <a:srcRect r="44354" b="47327"/>
          <a:stretch>
            <a:fillRect/>
          </a:stretch>
        </p:blipFill>
        <p:spPr bwMode="auto">
          <a:xfrm>
            <a:off x="142844" y="3500426"/>
            <a:ext cx="1302679" cy="1643074"/>
          </a:xfrm>
          <a:prstGeom prst="rect">
            <a:avLst/>
          </a:prstGeom>
          <a:noFill/>
          <a:effectLst>
            <a:glow rad="101600">
              <a:schemeClr val="bg2">
                <a:lumMod val="90000"/>
                <a:alpha val="6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9794" r="47148" b="28579"/>
          <a:stretch>
            <a:fillRect/>
          </a:stretch>
        </p:blipFill>
        <p:spPr bwMode="auto">
          <a:xfrm>
            <a:off x="-2" y="4891518"/>
            <a:ext cx="16867149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3261" t="48428" r="47486" b="30406"/>
          <a:stretch>
            <a:fillRect/>
          </a:stretch>
        </p:blipFill>
        <p:spPr bwMode="auto">
          <a:xfrm rot="16200000">
            <a:off x="292501" y="3096019"/>
            <a:ext cx="1754998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1"/>
          <p:cNvGrpSpPr/>
          <p:nvPr/>
        </p:nvGrpSpPr>
        <p:grpSpPr>
          <a:xfrm>
            <a:off x="427673" y="857238"/>
            <a:ext cx="840581" cy="840581"/>
            <a:chOff x="1736939" y="2896935"/>
            <a:chExt cx="1120736" cy="1120736"/>
          </a:xfrm>
          <a:solidFill>
            <a:schemeClr val="bg2">
              <a:lumMod val="50000"/>
            </a:schemeClr>
          </a:solidFill>
        </p:grpSpPr>
        <p:sp>
          <p:nvSpPr>
            <p:cNvPr id="11" name="任意多边形 10"/>
            <p:cNvSpPr/>
            <p:nvPr>
              <p:custDataLst>
                <p:tags r:id="rId10"/>
              </p:custDataLst>
            </p:nvPr>
          </p:nvSpPr>
          <p:spPr>
            <a:xfrm>
              <a:off x="1736939" y="2896935"/>
              <a:ext cx="1120736" cy="1120736"/>
            </a:xfrm>
            <a:custGeom>
              <a:avLst/>
              <a:gdLst>
                <a:gd name="connsiteX0" fmla="*/ 560368 w 1120736"/>
                <a:gd name="connsiteY0" fmla="*/ 0 h 1120736"/>
                <a:gd name="connsiteX1" fmla="*/ 1120736 w 1120736"/>
                <a:gd name="connsiteY1" fmla="*/ 560368 h 1120736"/>
                <a:gd name="connsiteX2" fmla="*/ 560368 w 1120736"/>
                <a:gd name="connsiteY2" fmla="*/ 1120736 h 1120736"/>
                <a:gd name="connsiteX3" fmla="*/ 0 w 1120736"/>
                <a:gd name="connsiteY3" fmla="*/ 560368 h 112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736" h="1120736">
                  <a:moveTo>
                    <a:pt x="560368" y="0"/>
                  </a:moveTo>
                  <a:lnTo>
                    <a:pt x="1120736" y="560368"/>
                  </a:lnTo>
                  <a:lnTo>
                    <a:pt x="560368" y="1120736"/>
                  </a:lnTo>
                  <a:lnTo>
                    <a:pt x="0" y="56036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rgbClr val="2CBEBB">
                <a:shade val="50000"/>
              </a:srgbClr>
            </a:lnRef>
            <a:fillRef idx="1">
              <a:srgbClr val="2CBEBB"/>
            </a:fillRef>
            <a:effectRef idx="0">
              <a:srgbClr val="2CBEBB"/>
            </a:effectRef>
            <a:fontRef idx="minor">
              <a:srgbClr val="FFFFFF"/>
            </a:fontRef>
          </p:style>
          <p:txBody>
            <a:bodyPr rtlCol="0" anchor="ctr" anchorCtr="0">
              <a:norm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江西拙楷" pitchFamily="2" charset="-122"/>
                  <a:ea typeface="江西拙楷" pitchFamily="2" charset="-122"/>
                </a:rPr>
                <a:t>政治</a:t>
              </a:r>
            </a:p>
          </p:txBody>
        </p:sp>
        <p:cxnSp>
          <p:nvCxnSpPr>
            <p:cNvPr id="3" name="直接连接符 2"/>
            <p:cNvCxnSpPr/>
            <p:nvPr>
              <p:custDataLst>
                <p:tags r:id="rId11"/>
              </p:custDataLst>
            </p:nvPr>
          </p:nvCxnSpPr>
          <p:spPr>
            <a:xfrm flipV="1">
              <a:off x="2017123" y="2896935"/>
              <a:ext cx="264944" cy="280184"/>
            </a:xfrm>
            <a:prstGeom prst="line">
              <a:avLst/>
            </a:prstGeom>
            <a:grpFill/>
            <a:ln w="28575">
              <a:noFill/>
            </a:ln>
          </p:spPr>
          <p:style>
            <a:lnRef idx="1">
              <a:srgbClr val="2CBEBB"/>
            </a:lnRef>
            <a:fillRef idx="0">
              <a:srgbClr val="2CBEBB"/>
            </a:fillRef>
            <a:effectRef idx="0">
              <a:srgbClr val="2CBEBB"/>
            </a:effectRef>
            <a:fontRef idx="minor">
              <a:srgbClr val="5F5F5F"/>
            </a:fontRef>
          </p:style>
        </p:cxnSp>
        <p:cxnSp>
          <p:nvCxnSpPr>
            <p:cNvPr id="4" name="直接连接符 3"/>
            <p:cNvCxnSpPr/>
            <p:nvPr>
              <p:custDataLst>
                <p:tags r:id="rId12"/>
              </p:custDataLst>
            </p:nvPr>
          </p:nvCxnSpPr>
          <p:spPr>
            <a:xfrm flipV="1">
              <a:off x="2297307" y="3737487"/>
              <a:ext cx="264944" cy="280184"/>
            </a:xfrm>
            <a:prstGeom prst="line">
              <a:avLst/>
            </a:prstGeom>
            <a:grpFill/>
            <a:ln w="28575">
              <a:noFill/>
            </a:ln>
          </p:spPr>
          <p:style>
            <a:lnRef idx="1">
              <a:srgbClr val="2CBEBB"/>
            </a:lnRef>
            <a:fillRef idx="0">
              <a:srgbClr val="2CBEBB"/>
            </a:fillRef>
            <a:effectRef idx="0">
              <a:srgbClr val="2CBEBB"/>
            </a:effectRef>
            <a:fontRef idx="minor">
              <a:srgbClr val="5F5F5F"/>
            </a:fontRef>
          </p:style>
        </p:cxnSp>
        <p:cxnSp>
          <p:nvCxnSpPr>
            <p:cNvPr id="5" name="直接连接符 4"/>
            <p:cNvCxnSpPr/>
            <p:nvPr>
              <p:custDataLst>
                <p:tags r:id="rId13"/>
              </p:custDataLst>
            </p:nvPr>
          </p:nvCxnSpPr>
          <p:spPr>
            <a:xfrm rot="16200000" flipV="1">
              <a:off x="2585111" y="3169499"/>
              <a:ext cx="264944" cy="280184"/>
            </a:xfrm>
            <a:prstGeom prst="line">
              <a:avLst/>
            </a:prstGeom>
            <a:grpFill/>
            <a:ln w="28575">
              <a:noFill/>
            </a:ln>
          </p:spPr>
          <p:style>
            <a:lnRef idx="1">
              <a:srgbClr val="2CBEBB"/>
            </a:lnRef>
            <a:fillRef idx="0">
              <a:srgbClr val="2CBEBB"/>
            </a:fillRef>
            <a:effectRef idx="0">
              <a:srgbClr val="2CBEBB"/>
            </a:effectRef>
            <a:fontRef idx="minor">
              <a:srgbClr val="5F5F5F"/>
            </a:fontRef>
          </p:style>
        </p:cxnSp>
        <p:cxnSp>
          <p:nvCxnSpPr>
            <p:cNvPr id="6" name="直接连接符 5"/>
            <p:cNvCxnSpPr/>
            <p:nvPr>
              <p:custDataLst>
                <p:tags r:id="rId14"/>
              </p:custDataLst>
            </p:nvPr>
          </p:nvCxnSpPr>
          <p:spPr>
            <a:xfrm rot="16200000" flipV="1">
              <a:off x="1744559" y="3464923"/>
              <a:ext cx="264944" cy="280184"/>
            </a:xfrm>
            <a:prstGeom prst="line">
              <a:avLst/>
            </a:prstGeom>
            <a:grpFill/>
            <a:ln w="28575">
              <a:noFill/>
            </a:ln>
          </p:spPr>
          <p:style>
            <a:lnRef idx="1">
              <a:srgbClr val="2CBEBB"/>
            </a:lnRef>
            <a:fillRef idx="0">
              <a:srgbClr val="2CBEBB"/>
            </a:fillRef>
            <a:effectRef idx="0">
              <a:srgbClr val="2CBEBB"/>
            </a:effectRef>
            <a:fontRef idx="minor">
              <a:srgbClr val="5F5F5F"/>
            </a:fontRef>
          </p:style>
        </p:cxnSp>
      </p:grp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1357290" y="880574"/>
            <a:ext cx="1571636" cy="817245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/>
          <a:lstStyle/>
          <a:p>
            <a:pPr>
              <a:lnSpc>
                <a:spcPct val="120000"/>
              </a:lnSpc>
            </a:pPr>
            <a:r>
              <a:rPr lang="zh-CN" altLang="en-US" sz="2400" dirty="0" smtClean="0">
                <a:latin typeface="江西拙楷" pitchFamily="2" charset="-122"/>
                <a:ea typeface="江西拙楷" pitchFamily="2" charset="-122"/>
              </a:rPr>
              <a:t>独裁混战</a:t>
            </a:r>
            <a:endParaRPr lang="zh-CN" altLang="en-US" sz="2400" dirty="0">
              <a:latin typeface="江西拙楷" pitchFamily="2" charset="-122"/>
              <a:ea typeface="江西拙楷" pitchFamily="2" charset="-122"/>
            </a:endParaRPr>
          </a:p>
        </p:txBody>
      </p:sp>
      <p:sp>
        <p:nvSpPr>
          <p:cNvPr id="17" name="任意多边形 16"/>
          <p:cNvSpPr/>
          <p:nvPr>
            <p:custDataLst>
              <p:tags r:id="rId3"/>
            </p:custDataLst>
          </p:nvPr>
        </p:nvSpPr>
        <p:spPr>
          <a:xfrm>
            <a:off x="427673" y="1925467"/>
            <a:ext cx="840581" cy="840581"/>
          </a:xfrm>
          <a:custGeom>
            <a:avLst/>
            <a:gdLst>
              <a:gd name="connsiteX0" fmla="*/ 560368 w 1120736"/>
              <a:gd name="connsiteY0" fmla="*/ 0 h 1120736"/>
              <a:gd name="connsiteX1" fmla="*/ 1120736 w 1120736"/>
              <a:gd name="connsiteY1" fmla="*/ 560368 h 1120736"/>
              <a:gd name="connsiteX2" fmla="*/ 560368 w 1120736"/>
              <a:gd name="connsiteY2" fmla="*/ 1120736 h 1120736"/>
              <a:gd name="connsiteX3" fmla="*/ 0 w 1120736"/>
              <a:gd name="connsiteY3" fmla="*/ 560368 h 1120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0736" h="1120736">
                <a:moveTo>
                  <a:pt x="560368" y="0"/>
                </a:moveTo>
                <a:lnTo>
                  <a:pt x="1120736" y="560368"/>
                </a:lnTo>
                <a:lnTo>
                  <a:pt x="560368" y="1120736"/>
                </a:lnTo>
                <a:lnTo>
                  <a:pt x="0" y="560368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  <a:prstDash val="solid"/>
          </a:ln>
        </p:spPr>
        <p:style>
          <a:lnRef idx="2">
            <a:srgbClr val="2CBEBB">
              <a:shade val="50000"/>
            </a:srgbClr>
          </a:lnRef>
          <a:fillRef idx="1">
            <a:srgbClr val="2CBEBB"/>
          </a:fillRef>
          <a:effectRef idx="0">
            <a:srgbClr val="2CBEBB"/>
          </a:effectRef>
          <a:fontRef idx="minor">
            <a:srgbClr val="FFFFFF"/>
          </a:fontRef>
        </p:style>
        <p:txBody>
          <a:bodyPr lIns="68580" tIns="34290" rIns="68580" bIns="34290" rtlCol="0" anchor="ctr" anchorCtr="0">
            <a:norm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江西拙楷" pitchFamily="2" charset="-122"/>
                <a:ea typeface="江西拙楷" pitchFamily="2" charset="-122"/>
              </a:rPr>
              <a:t>经济</a:t>
            </a:r>
          </a:p>
        </p:txBody>
      </p:sp>
      <p:sp>
        <p:nvSpPr>
          <p:cNvPr id="16" name="文本框 15"/>
          <p:cNvSpPr txBox="1"/>
          <p:nvPr>
            <p:custDataLst>
              <p:tags r:id="rId4"/>
            </p:custDataLst>
          </p:nvPr>
        </p:nvSpPr>
        <p:spPr>
          <a:xfrm>
            <a:off x="1474470" y="1894034"/>
            <a:ext cx="1525894" cy="817245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>
                <a:latin typeface="江西拙楷" pitchFamily="2" charset="-122"/>
                <a:ea typeface="江西拙楷" pitchFamily="2" charset="-122"/>
              </a:rPr>
              <a:t>畸形发展</a:t>
            </a:r>
            <a:endParaRPr lang="zh-CN" altLang="en-US" sz="2400" dirty="0">
              <a:latin typeface="江西拙楷" pitchFamily="2" charset="-122"/>
              <a:ea typeface="江西拙楷" pitchFamily="2" charset="-122"/>
            </a:endParaRPr>
          </a:p>
        </p:txBody>
      </p:sp>
      <p:sp>
        <p:nvSpPr>
          <p:cNvPr id="25" name="任意多边形 24"/>
          <p:cNvSpPr/>
          <p:nvPr>
            <p:custDataLst>
              <p:tags r:id="rId5"/>
            </p:custDataLst>
          </p:nvPr>
        </p:nvSpPr>
        <p:spPr>
          <a:xfrm>
            <a:off x="427673" y="2958930"/>
            <a:ext cx="840581" cy="840581"/>
          </a:xfrm>
          <a:custGeom>
            <a:avLst/>
            <a:gdLst>
              <a:gd name="connsiteX0" fmla="*/ 560368 w 1120736"/>
              <a:gd name="connsiteY0" fmla="*/ 0 h 1120736"/>
              <a:gd name="connsiteX1" fmla="*/ 1120736 w 1120736"/>
              <a:gd name="connsiteY1" fmla="*/ 560368 h 1120736"/>
              <a:gd name="connsiteX2" fmla="*/ 560368 w 1120736"/>
              <a:gd name="connsiteY2" fmla="*/ 1120736 h 1120736"/>
              <a:gd name="connsiteX3" fmla="*/ 0 w 1120736"/>
              <a:gd name="connsiteY3" fmla="*/ 560368 h 1120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0736" h="1120736">
                <a:moveTo>
                  <a:pt x="560368" y="0"/>
                </a:moveTo>
                <a:lnTo>
                  <a:pt x="1120736" y="560368"/>
                </a:lnTo>
                <a:lnTo>
                  <a:pt x="560368" y="1120736"/>
                </a:lnTo>
                <a:lnTo>
                  <a:pt x="0" y="560368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rgbClr val="2CBEBB">
              <a:shade val="50000"/>
            </a:srgbClr>
          </a:lnRef>
          <a:fillRef idx="1">
            <a:srgbClr val="2CBEBB"/>
          </a:fillRef>
          <a:effectRef idx="0">
            <a:srgbClr val="2CBEBB"/>
          </a:effectRef>
          <a:fontRef idx="minor">
            <a:srgbClr val="FFFFFF"/>
          </a:fontRef>
        </p:style>
        <p:txBody>
          <a:bodyPr lIns="68580" tIns="34290" rIns="68580" bIns="34290" rtlCol="0" anchor="ctr" anchorCtr="0">
            <a:norm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江西拙楷" pitchFamily="2" charset="-122"/>
                <a:ea typeface="江西拙楷" pitchFamily="2" charset="-122"/>
              </a:rPr>
              <a:t>文化</a:t>
            </a:r>
          </a:p>
        </p:txBody>
      </p:sp>
      <p:sp>
        <p:nvSpPr>
          <p:cNvPr id="24" name="文本框 23"/>
          <p:cNvSpPr txBox="1"/>
          <p:nvPr>
            <p:custDataLst>
              <p:tags r:id="rId6"/>
            </p:custDataLst>
          </p:nvPr>
        </p:nvSpPr>
        <p:spPr>
          <a:xfrm>
            <a:off x="1467326" y="2970835"/>
            <a:ext cx="1533038" cy="817245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dirty="0">
                <a:latin typeface="江西拙楷" pitchFamily="2" charset="-122"/>
                <a:ea typeface="江西拙楷" pitchFamily="2" charset="-122"/>
              </a:rPr>
              <a:t>封建保守</a:t>
            </a: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2819424" y="1308723"/>
            <a:ext cx="918007" cy="0"/>
          </a:xfrm>
          <a:prstGeom prst="straightConnector1">
            <a:avLst/>
          </a:prstGeom>
          <a:ln w="889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>
            <p:custDataLst>
              <p:tags r:id="rId7"/>
            </p:custDataLst>
          </p:nvPr>
        </p:nvSpPr>
        <p:spPr>
          <a:xfrm>
            <a:off x="3786182" y="911999"/>
            <a:ext cx="3477539" cy="817147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江西拙楷" pitchFamily="2" charset="-122"/>
                <a:ea typeface="江西拙楷" pitchFamily="2" charset="-122"/>
              </a:rPr>
              <a:t>民主、民族意识觉醒</a:t>
            </a:r>
          </a:p>
        </p:txBody>
      </p:sp>
      <p:cxnSp>
        <p:nvCxnSpPr>
          <p:cNvPr id="30" name="直接箭头连接符 29"/>
          <p:cNvCxnSpPr/>
          <p:nvPr/>
        </p:nvCxnSpPr>
        <p:spPr>
          <a:xfrm>
            <a:off x="2868175" y="2340759"/>
            <a:ext cx="918007" cy="0"/>
          </a:xfrm>
          <a:prstGeom prst="straightConnector1">
            <a:avLst/>
          </a:prstGeom>
          <a:ln w="889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>
            <p:custDataLst>
              <p:tags r:id="rId8"/>
            </p:custDataLst>
          </p:nvPr>
        </p:nvSpPr>
        <p:spPr>
          <a:xfrm>
            <a:off x="3809105" y="1912131"/>
            <a:ext cx="3477539" cy="817147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江西拙楷" pitchFamily="2" charset="-122"/>
                <a:ea typeface="江西拙楷" pitchFamily="2" charset="-122"/>
              </a:rPr>
              <a:t>民族工业快速发展</a:t>
            </a:r>
            <a:endParaRPr lang="zh-CN" altLang="en-US" sz="2400" b="1" dirty="0">
              <a:solidFill>
                <a:srgbClr val="C00000"/>
              </a:solidFill>
              <a:latin typeface="江西拙楷" pitchFamily="2" charset="-122"/>
              <a:ea typeface="江西拙楷" pitchFamily="2" charset="-122"/>
            </a:endParaRPr>
          </a:p>
        </p:txBody>
      </p:sp>
      <p:cxnSp>
        <p:nvCxnSpPr>
          <p:cNvPr id="32" name="直接箭头连接符 31"/>
          <p:cNvCxnSpPr/>
          <p:nvPr/>
        </p:nvCxnSpPr>
        <p:spPr>
          <a:xfrm>
            <a:off x="2786050" y="3430417"/>
            <a:ext cx="918007" cy="0"/>
          </a:xfrm>
          <a:prstGeom prst="straightConnector1">
            <a:avLst/>
          </a:prstGeom>
          <a:ln w="889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>
            <p:custDataLst>
              <p:tags r:id="rId9"/>
            </p:custDataLst>
          </p:nvPr>
        </p:nvSpPr>
        <p:spPr>
          <a:xfrm>
            <a:off x="3786650" y="2928940"/>
            <a:ext cx="3750945" cy="817245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江西拙楷" pitchFamily="2" charset="-122"/>
                <a:ea typeface="江西拙楷" pitchFamily="2" charset="-122"/>
              </a:rPr>
              <a:t>新文化、新风尚、新国民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3261" t="15167" r="47486" b="53840"/>
          <a:stretch>
            <a:fillRect/>
          </a:stretch>
        </p:blipFill>
        <p:spPr bwMode="auto">
          <a:xfrm rot="5400000" flipH="1">
            <a:off x="6824009" y="2823509"/>
            <a:ext cx="1571618" cy="306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文本框 33"/>
          <p:cNvSpPr txBox="1"/>
          <p:nvPr/>
        </p:nvSpPr>
        <p:spPr>
          <a:xfrm>
            <a:off x="6858016" y="1490014"/>
            <a:ext cx="507831" cy="1643073"/>
          </a:xfrm>
          <a:prstGeom prst="rect">
            <a:avLst/>
          </a:prstGeom>
          <a:noFill/>
          <a:ln>
            <a:noFill/>
          </a:ln>
        </p:spPr>
        <p:txBody>
          <a:bodyPr vert="eaVert" wrap="square" lIns="68580" tIns="34290" rIns="68580" bIns="3429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2">
                    <a:lumMod val="50000"/>
                  </a:schemeClr>
                </a:solidFill>
                <a:latin typeface="江西拙楷" pitchFamily="2" charset="-122"/>
                <a:ea typeface="江西拙楷" pitchFamily="2" charset="-122"/>
              </a:rPr>
              <a:t>艰难推进的</a:t>
            </a:r>
            <a:endParaRPr lang="zh-CN" altLang="en-US" sz="2400" b="1" dirty="0">
              <a:solidFill>
                <a:schemeClr val="accent2">
                  <a:lumMod val="50000"/>
                </a:schemeClr>
              </a:solidFill>
              <a:latin typeface="江西拙楷" pitchFamily="2" charset="-122"/>
              <a:ea typeface="江西拙楷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286644" y="1275700"/>
            <a:ext cx="5715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江西拙楷" pitchFamily="2" charset="-122"/>
                <a:ea typeface="江西拙楷" pitchFamily="2" charset="-122"/>
              </a:rPr>
              <a:t>中国近代化</a:t>
            </a:r>
            <a:endParaRPr lang="zh-CN" altLang="en-US" dirty="0">
              <a:ln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37" name="Picture 1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912" t="19593" r="55842" b="33514"/>
          <a:stretch>
            <a:fillRect/>
          </a:stretch>
        </p:blipFill>
        <p:spPr bwMode="auto">
          <a:xfrm>
            <a:off x="0" y="0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38" name="TextBox 37"/>
          <p:cNvSpPr txBox="1"/>
          <p:nvPr/>
        </p:nvSpPr>
        <p:spPr>
          <a:xfrm>
            <a:off x="714348" y="285734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淡古印" pitchFamily="2" charset="-122"/>
                <a:ea typeface="青鸟华光简淡古印" pitchFamily="2" charset="-122"/>
              </a:rPr>
              <a:t>回看北洋</a:t>
            </a:r>
            <a:endParaRPr lang="zh-CN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青鸟华光简淡古印" pitchFamily="2" charset="-122"/>
              <a:ea typeface="青鸟华光简淡古印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bldLvl="0" animBg="1"/>
      <p:bldP spid="16" grpId="0"/>
      <p:bldP spid="25" grpId="0" bldLvl="0" animBg="1"/>
      <p:bldP spid="24" grpId="0"/>
      <p:bldP spid="23" grpId="0"/>
      <p:bldP spid="31" grpId="0"/>
      <p:bldP spid="33" grpId="0"/>
      <p:bldP spid="34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7" name="组合 2"/>
          <p:cNvGrpSpPr/>
          <p:nvPr/>
        </p:nvGrpSpPr>
        <p:grpSpPr>
          <a:xfrm>
            <a:off x="500034" y="500048"/>
            <a:ext cx="1571636" cy="624449"/>
            <a:chOff x="714348" y="4357700"/>
            <a:chExt cx="1071570" cy="624449"/>
          </a:xfrm>
        </p:grpSpPr>
        <p:pic>
          <p:nvPicPr>
            <p:cNvPr id="8" name="图片 7" descr="印章"/>
            <p:cNvPicPr>
              <a:picLocks noChangeAspect="1"/>
            </p:cNvPicPr>
            <p:nvPr/>
          </p:nvPicPr>
          <p:blipFill>
            <a:blip r:embed="rId2" cstate="screen">
              <a:lum bright="10000" contrast="-30000"/>
            </a:blip>
            <a:stretch>
              <a:fillRect/>
            </a:stretch>
          </p:blipFill>
          <p:spPr>
            <a:xfrm rot="5400000">
              <a:off x="937908" y="4134140"/>
              <a:ext cx="624449" cy="107157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785785" y="4421995"/>
              <a:ext cx="100013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/>
              <a:r>
                <a:rPr lang="zh-CN" altLang="en-US" sz="2400" b="1" kern="1200" dirty="0">
                  <a:solidFill>
                    <a:prstClr val="black"/>
                  </a:solidFill>
                  <a:latin typeface="方正卡通简体" pitchFamily="65" charset="-122"/>
                  <a:ea typeface="方正卡通简体" pitchFamily="65" charset="-122"/>
                  <a:cs typeface="+mn-cs"/>
                </a:rPr>
                <a:t>时空坐标</a:t>
              </a:r>
              <a:endParaRPr lang="en-US" altLang="zh-CN" sz="2400" b="1" kern="1200" dirty="0">
                <a:solidFill>
                  <a:prstClr val="black"/>
                </a:solidFill>
                <a:latin typeface="方正卡通简体" pitchFamily="65" charset="-122"/>
                <a:ea typeface="方正卡通简体" pitchFamily="65" charset="-122"/>
                <a:cs typeface="+mn-cs"/>
              </a:endParaRPr>
            </a:p>
          </p:txBody>
        </p:sp>
      </p:grpSp>
      <p:pic>
        <p:nvPicPr>
          <p:cNvPr id="75778" name="Picture 2" descr="C:\Users\Lenovo\AppData\Local\Temp\360zip$Temp\360$2\图片20.em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187" t="25293" r="15625" b="11567"/>
          <a:stretch>
            <a:fillRect/>
          </a:stretch>
        </p:blipFill>
        <p:spPr bwMode="auto">
          <a:xfrm>
            <a:off x="428596" y="1571618"/>
            <a:ext cx="8547712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C:\Users\Lenovo\Desktop\u=3894813048,2744243795&amp;fm=26&amp;gp=0_副本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504">
            <a:off x="6874691" y="1992507"/>
            <a:ext cx="2410306" cy="30811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4" name="组合 12"/>
          <p:cNvGrpSpPr/>
          <p:nvPr/>
        </p:nvGrpSpPr>
        <p:grpSpPr>
          <a:xfrm>
            <a:off x="214282" y="247698"/>
            <a:ext cx="1571636" cy="895292"/>
            <a:chOff x="714348" y="4357700"/>
            <a:chExt cx="1071570" cy="895292"/>
          </a:xfrm>
        </p:grpSpPr>
        <p:pic>
          <p:nvPicPr>
            <p:cNvPr id="5" name="图片 4" descr="印章"/>
            <p:cNvPicPr>
              <a:picLocks noChangeAspect="1"/>
            </p:cNvPicPr>
            <p:nvPr/>
          </p:nvPicPr>
          <p:blipFill>
            <a:blip r:embed="rId3" cstate="screen">
              <a:lum bright="10000" contrast="-30000"/>
            </a:blip>
            <a:stretch>
              <a:fillRect/>
            </a:stretch>
          </p:blipFill>
          <p:spPr>
            <a:xfrm rot="5400000">
              <a:off x="937908" y="4134140"/>
              <a:ext cx="624449" cy="107157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785785" y="4421995"/>
              <a:ext cx="100013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/>
              <a:r>
                <a:rPr lang="zh-CN" altLang="en-US" sz="2400" b="1" kern="1200" dirty="0">
                  <a:solidFill>
                    <a:prstClr val="black"/>
                  </a:solidFill>
                  <a:latin typeface="方正卡通简体" pitchFamily="65" charset="-122"/>
                  <a:ea typeface="方正卡通简体" pitchFamily="65" charset="-122"/>
                  <a:cs typeface="+mn-cs"/>
                </a:rPr>
                <a:t>课堂小结</a:t>
              </a:r>
              <a:endParaRPr lang="en-US" altLang="zh-CN" sz="2400" b="1" kern="1200" dirty="0">
                <a:solidFill>
                  <a:prstClr val="black"/>
                </a:solidFill>
                <a:latin typeface="方正卡通简体" pitchFamily="65" charset="-122"/>
                <a:ea typeface="方正卡通简体" pitchFamily="65" charset="-122"/>
                <a:cs typeface="+mn-cs"/>
              </a:endParaRPr>
            </a:p>
          </p:txBody>
        </p:sp>
      </p:grpSp>
      <p:sp>
        <p:nvSpPr>
          <p:cNvPr id="7" name="文本框 2"/>
          <p:cNvSpPr txBox="1">
            <a:spLocks noChangeArrowheads="1"/>
          </p:cNvSpPr>
          <p:nvPr/>
        </p:nvSpPr>
        <p:spPr bwMode="auto">
          <a:xfrm>
            <a:off x="172290" y="1500180"/>
            <a:ext cx="969496" cy="24288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square" lIns="68580" tIns="34290" rIns="68580" bIns="3429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2000" b="1" dirty="0" smtClean="0">
                <a:latin typeface="江西拙楷" pitchFamily="2" charset="-122"/>
                <a:ea typeface="江西拙楷" pitchFamily="2" charset="-122"/>
              </a:rPr>
              <a:t>政治、经济与文化</a:t>
            </a:r>
            <a:endParaRPr lang="en-US" altLang="zh-CN" sz="2000" b="1" dirty="0" smtClean="0">
              <a:latin typeface="江西拙楷" pitchFamily="2" charset="-122"/>
              <a:ea typeface="江西拙楷" pitchFamily="2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2000" b="1" dirty="0" smtClean="0">
                <a:latin typeface="江西拙楷" pitchFamily="2" charset="-122"/>
                <a:ea typeface="江西拙楷" pitchFamily="2" charset="-122"/>
              </a:rPr>
              <a:t>北洋军阀统治时期的</a:t>
            </a:r>
            <a:endParaRPr lang="en-US" altLang="zh-CN" sz="2000" b="1" dirty="0" smtClean="0">
              <a:latin typeface="江西拙楷" pitchFamily="2" charset="-122"/>
              <a:ea typeface="江西拙楷" pitchFamily="2" charset="-122"/>
            </a:endParaRPr>
          </a:p>
          <a:p>
            <a:pPr algn="ctr">
              <a:lnSpc>
                <a:spcPct val="90000"/>
              </a:lnSpc>
            </a:pPr>
            <a:endParaRPr lang="zh-CN" altLang="en-US" sz="2000" b="1" dirty="0">
              <a:latin typeface="江西拙楷" pitchFamily="2" charset="-122"/>
              <a:ea typeface="江西拙楷" pitchFamily="2" charset="-122"/>
            </a:endParaRPr>
          </a:p>
        </p:txBody>
      </p:sp>
      <p:sp>
        <p:nvSpPr>
          <p:cNvPr id="8" name="文本框 4"/>
          <p:cNvSpPr txBox="1">
            <a:spLocks noChangeArrowheads="1"/>
          </p:cNvSpPr>
          <p:nvPr/>
        </p:nvSpPr>
        <p:spPr bwMode="auto">
          <a:xfrm>
            <a:off x="1259655" y="1035844"/>
            <a:ext cx="1232305" cy="3462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dirty="0" smtClean="0">
                <a:latin typeface="方正清刻本悦宋简体" pitchFamily="2" charset="-122"/>
                <a:ea typeface="方正清刻本悦宋简体" pitchFamily="2" charset="-122"/>
              </a:rPr>
              <a:t>政治统治</a:t>
            </a:r>
            <a:endParaRPr lang="zh-CN" altLang="en-US" dirty="0">
              <a:latin typeface="方正清刻本悦宋简体" pitchFamily="2" charset="-122"/>
              <a:ea typeface="方正清刻本悦宋简体" pitchFamily="2" charset="-122"/>
            </a:endParaRPr>
          </a:p>
        </p:txBody>
      </p:sp>
      <p:sp>
        <p:nvSpPr>
          <p:cNvPr id="9" name="文本框 6"/>
          <p:cNvSpPr txBox="1">
            <a:spLocks noChangeArrowheads="1"/>
          </p:cNvSpPr>
          <p:nvPr/>
        </p:nvSpPr>
        <p:spPr bwMode="auto">
          <a:xfrm>
            <a:off x="1271533" y="3929072"/>
            <a:ext cx="1500198" cy="3462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dirty="0" smtClean="0">
                <a:latin typeface="方正清刻本悦宋简体" pitchFamily="2" charset="-122"/>
                <a:ea typeface="方正清刻本悦宋简体" pitchFamily="2" charset="-122"/>
                <a:sym typeface="宋体" panose="02010600030101010101" pitchFamily="2" charset="-122"/>
              </a:rPr>
              <a:t>经济</a:t>
            </a:r>
            <a:r>
              <a:rPr lang="zh-CN" altLang="en-US" dirty="0">
                <a:latin typeface="方正清刻本悦宋简体" pitchFamily="2" charset="-122"/>
                <a:ea typeface="方正清刻本悦宋简体" pitchFamily="2" charset="-122"/>
                <a:sym typeface="宋体" panose="02010600030101010101" pitchFamily="2" charset="-122"/>
              </a:rPr>
              <a:t>、</a:t>
            </a:r>
            <a:r>
              <a:rPr lang="zh-CN" altLang="en-US" dirty="0" smtClean="0">
                <a:latin typeface="方正清刻本悦宋简体" pitchFamily="2" charset="-122"/>
                <a:ea typeface="方正清刻本悦宋简体" pitchFamily="2" charset="-122"/>
                <a:sym typeface="宋体" panose="02010600030101010101" pitchFamily="2" charset="-122"/>
              </a:rPr>
              <a:t>社会</a:t>
            </a:r>
            <a:endParaRPr lang="zh-CN" altLang="en-US" dirty="0">
              <a:latin typeface="方正清刻本悦宋简体" pitchFamily="2" charset="-122"/>
              <a:ea typeface="方正清刻本悦宋简体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文本框 7"/>
          <p:cNvSpPr txBox="1">
            <a:spLocks noChangeArrowheads="1"/>
          </p:cNvSpPr>
          <p:nvPr/>
        </p:nvSpPr>
        <p:spPr bwMode="auto">
          <a:xfrm>
            <a:off x="1271533" y="2357436"/>
            <a:ext cx="1500198" cy="3462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dirty="0" smtClean="0">
                <a:latin typeface="方正清刻本悦宋简体" pitchFamily="2" charset="-122"/>
                <a:ea typeface="方正清刻本悦宋简体" pitchFamily="2" charset="-122"/>
                <a:sym typeface="宋体" panose="02010600030101010101" pitchFamily="2" charset="-122"/>
              </a:rPr>
              <a:t>新文化运动</a:t>
            </a:r>
            <a:endParaRPr lang="zh-CN" altLang="en-US" dirty="0">
              <a:latin typeface="方正清刻本悦宋简体" pitchFamily="2" charset="-122"/>
              <a:ea typeface="方正清刻本悦宋简体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8"/>
          <p:cNvSpPr txBox="1">
            <a:spLocks noChangeArrowheads="1"/>
          </p:cNvSpPr>
          <p:nvPr/>
        </p:nvSpPr>
        <p:spPr bwMode="auto">
          <a:xfrm>
            <a:off x="2861029" y="785800"/>
            <a:ext cx="3643338" cy="7617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 smtClean="0">
                <a:latin typeface="方正清刻本悦宋简体" pitchFamily="2" charset="-122"/>
                <a:ea typeface="方正清刻本悦宋简体" pitchFamily="2" charset="-122"/>
                <a:sym typeface="宋体" panose="02010600030101010101" pitchFamily="2" charset="-122"/>
              </a:rPr>
              <a:t>袁世凯时期</a:t>
            </a:r>
            <a:r>
              <a:rPr lang="en-US" altLang="zh-CN" dirty="0" smtClean="0">
                <a:latin typeface="方正清刻本悦宋简体" pitchFamily="2" charset="-122"/>
                <a:ea typeface="方正清刻本悦宋简体" pitchFamily="2" charset="-122"/>
                <a:sym typeface="宋体" panose="02010600030101010101" pitchFamily="2" charset="-122"/>
              </a:rPr>
              <a:t>——</a:t>
            </a:r>
            <a:r>
              <a:rPr lang="zh-CN" altLang="en-US" dirty="0" smtClean="0">
                <a:latin typeface="方正清刻本悦宋简体" pitchFamily="2" charset="-122"/>
                <a:ea typeface="方正清刻本悦宋简体" pitchFamily="2" charset="-122"/>
                <a:sym typeface="宋体" panose="02010600030101010101" pitchFamily="2" charset="-122"/>
              </a:rPr>
              <a:t>军阀割据时期</a:t>
            </a:r>
            <a:endParaRPr lang="en-US" altLang="zh-CN" dirty="0" smtClean="0">
              <a:latin typeface="方正清刻本悦宋简体" pitchFamily="2" charset="-122"/>
              <a:ea typeface="方正清刻本悦宋简体" pitchFamily="2" charset="-122"/>
              <a:sym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dirty="0" smtClean="0">
                <a:latin typeface="方正清刻本悦宋简体" pitchFamily="2" charset="-122"/>
                <a:ea typeface="方正清刻本悦宋简体" pitchFamily="2" charset="-122"/>
                <a:sym typeface="宋体" panose="02010600030101010101" pitchFamily="2" charset="-122"/>
              </a:rPr>
              <a:t>特点</a:t>
            </a:r>
            <a:endParaRPr lang="zh-CN" altLang="en-US" dirty="0">
              <a:latin typeface="方正清刻本悦宋简体" pitchFamily="2" charset="-122"/>
              <a:ea typeface="方正清刻本悦宋简体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文本框 10"/>
          <p:cNvSpPr txBox="1">
            <a:spLocks noChangeArrowheads="1"/>
          </p:cNvSpPr>
          <p:nvPr/>
        </p:nvSpPr>
        <p:spPr bwMode="auto">
          <a:xfrm>
            <a:off x="2843169" y="3786196"/>
            <a:ext cx="4982800" cy="7617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zh-CN" dirty="0">
                <a:latin typeface="方正清刻本悦宋简体" pitchFamily="2" charset="-122"/>
                <a:ea typeface="方正清刻本悦宋简体" pitchFamily="2" charset="-122"/>
                <a:sym typeface="宋体" panose="02010600030101010101" pitchFamily="2" charset="-122"/>
              </a:rPr>
              <a:t>民国初年的经济发展：原因、表现与影响</a:t>
            </a:r>
          </a:p>
          <a:p>
            <a:pPr>
              <a:lnSpc>
                <a:spcPct val="125000"/>
              </a:lnSpc>
            </a:pPr>
            <a:r>
              <a:rPr lang="zh-CN" altLang="zh-CN" dirty="0">
                <a:latin typeface="方正清刻本悦宋简体" pitchFamily="2" charset="-122"/>
                <a:ea typeface="方正清刻本悦宋简体" pitchFamily="2" charset="-122"/>
                <a:sym typeface="宋体" panose="02010600030101010101" pitchFamily="2" charset="-122"/>
              </a:rPr>
              <a:t>民国社会生活的新气象</a:t>
            </a:r>
          </a:p>
        </p:txBody>
      </p:sp>
      <p:sp>
        <p:nvSpPr>
          <p:cNvPr id="13" name="文本框 11"/>
          <p:cNvSpPr txBox="1">
            <a:spLocks noChangeArrowheads="1"/>
          </p:cNvSpPr>
          <p:nvPr/>
        </p:nvSpPr>
        <p:spPr bwMode="auto">
          <a:xfrm>
            <a:off x="2932467" y="1928808"/>
            <a:ext cx="4982800" cy="14542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zh-CN" dirty="0">
                <a:latin typeface="方正清刻本悦宋简体" pitchFamily="2" charset="-122"/>
                <a:ea typeface="方正清刻本悦宋简体" pitchFamily="2" charset="-122"/>
                <a:sym typeface="宋体" panose="02010600030101010101" pitchFamily="2" charset="-122"/>
              </a:rPr>
              <a:t>原因</a:t>
            </a:r>
          </a:p>
          <a:p>
            <a:pPr>
              <a:lnSpc>
                <a:spcPct val="125000"/>
              </a:lnSpc>
            </a:pPr>
            <a:r>
              <a:rPr lang="zh-CN" altLang="zh-CN" dirty="0">
                <a:latin typeface="方正清刻本悦宋简体" pitchFamily="2" charset="-122"/>
                <a:ea typeface="方正清刻本悦宋简体" pitchFamily="2" charset="-122"/>
                <a:sym typeface="宋体" panose="02010600030101010101" pitchFamily="2" charset="-122"/>
              </a:rPr>
              <a:t>兴起：开始、主要阵地、代表人物</a:t>
            </a:r>
          </a:p>
          <a:p>
            <a:pPr>
              <a:lnSpc>
                <a:spcPct val="125000"/>
              </a:lnSpc>
            </a:pPr>
            <a:r>
              <a:rPr lang="zh-CN" altLang="zh-CN" dirty="0">
                <a:latin typeface="方正清刻本悦宋简体" pitchFamily="2" charset="-122"/>
                <a:ea typeface="方正清刻本悦宋简体" pitchFamily="2" charset="-122"/>
                <a:sym typeface="宋体" panose="02010600030101010101" pitchFamily="2" charset="-122"/>
              </a:rPr>
              <a:t>主张：民主与科学、提倡</a:t>
            </a:r>
            <a:r>
              <a:rPr lang="zh-CN" altLang="zh-CN" dirty="0" smtClean="0">
                <a:latin typeface="方正清刻本悦宋简体" pitchFamily="2" charset="-122"/>
                <a:ea typeface="方正清刻本悦宋简体" pitchFamily="2" charset="-122"/>
                <a:sym typeface="宋体" panose="02010600030101010101" pitchFamily="2" charset="-122"/>
              </a:rPr>
              <a:t>白话文</a:t>
            </a:r>
            <a:r>
              <a:rPr lang="zh-CN" altLang="en-US" dirty="0" smtClean="0">
                <a:latin typeface="方正清刻本悦宋简体" pitchFamily="2" charset="-122"/>
                <a:ea typeface="方正清刻本悦宋简体" pitchFamily="2" charset="-122"/>
                <a:sym typeface="宋体" panose="02010600030101010101" pitchFamily="2" charset="-122"/>
              </a:rPr>
              <a:t>、新道德</a:t>
            </a:r>
            <a:endParaRPr lang="zh-CN" altLang="zh-CN" dirty="0">
              <a:latin typeface="方正清刻本悦宋简体" pitchFamily="2" charset="-122"/>
              <a:ea typeface="方正清刻本悦宋简体" pitchFamily="2" charset="-122"/>
              <a:sym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zh-CN" dirty="0">
                <a:latin typeface="方正清刻本悦宋简体" pitchFamily="2" charset="-122"/>
                <a:ea typeface="方正清刻本悦宋简体" pitchFamily="2" charset="-122"/>
                <a:sym typeface="宋体" panose="02010600030101010101" pitchFamily="2" charset="-122"/>
              </a:rPr>
              <a:t>影响（意义、局限性）</a:t>
            </a:r>
          </a:p>
        </p:txBody>
      </p:sp>
      <p:sp>
        <p:nvSpPr>
          <p:cNvPr id="14" name="左大括号 13"/>
          <p:cNvSpPr/>
          <p:nvPr/>
        </p:nvSpPr>
        <p:spPr>
          <a:xfrm>
            <a:off x="2724108" y="2113355"/>
            <a:ext cx="187922" cy="885825"/>
          </a:xfrm>
          <a:prstGeom prst="leftBrace">
            <a:avLst>
              <a:gd name="adj1" fmla="val 62241"/>
              <a:gd name="adj2" fmla="val 50000"/>
            </a:avLst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noProof="1">
              <a:latin typeface="方正清刻本悦宋简体" pitchFamily="2" charset="-122"/>
              <a:ea typeface="方正清刻本悦宋简体" pitchFamily="2" charset="-122"/>
            </a:endParaRPr>
          </a:p>
        </p:txBody>
      </p:sp>
      <p:sp>
        <p:nvSpPr>
          <p:cNvPr id="15" name="左大括号 14"/>
          <p:cNvSpPr/>
          <p:nvPr/>
        </p:nvSpPr>
        <p:spPr>
          <a:xfrm>
            <a:off x="2718152" y="928676"/>
            <a:ext cx="165815" cy="571504"/>
          </a:xfrm>
          <a:prstGeom prst="leftBrace">
            <a:avLst>
              <a:gd name="adj1" fmla="val 62241"/>
              <a:gd name="adj2" fmla="val 50000"/>
            </a:avLst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noProof="1">
              <a:latin typeface="方正清刻本悦宋简体" pitchFamily="2" charset="-122"/>
              <a:ea typeface="方正清刻本悦宋简体" pitchFamily="2" charset="-122"/>
            </a:endParaRPr>
          </a:p>
        </p:txBody>
      </p:sp>
      <p:sp>
        <p:nvSpPr>
          <p:cNvPr id="16" name="左大括号 15"/>
          <p:cNvSpPr/>
          <p:nvPr/>
        </p:nvSpPr>
        <p:spPr>
          <a:xfrm>
            <a:off x="2699103" y="3958837"/>
            <a:ext cx="144066" cy="541739"/>
          </a:xfrm>
          <a:prstGeom prst="leftBrace">
            <a:avLst>
              <a:gd name="adj1" fmla="val 62241"/>
              <a:gd name="adj2" fmla="val 50000"/>
            </a:avLst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noProof="1">
              <a:latin typeface="方正清刻本悦宋简体" pitchFamily="2" charset="-122"/>
              <a:ea typeface="方正清刻本悦宋简体" pitchFamily="2" charset="-122"/>
            </a:endParaRPr>
          </a:p>
        </p:txBody>
      </p:sp>
      <p:sp>
        <p:nvSpPr>
          <p:cNvPr id="17" name="左大括号 16"/>
          <p:cNvSpPr/>
          <p:nvPr/>
        </p:nvSpPr>
        <p:spPr>
          <a:xfrm>
            <a:off x="1141783" y="1160860"/>
            <a:ext cx="145256" cy="3130153"/>
          </a:xfrm>
          <a:prstGeom prst="leftBrace">
            <a:avLst>
              <a:gd name="adj1" fmla="val 62241"/>
              <a:gd name="adj2" fmla="val 50000"/>
            </a:avLst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noProof="1">
              <a:latin typeface="江西拙楷" pitchFamily="2" charset="-122"/>
              <a:ea typeface="江西拙楷" pitchFamily="2" charset="-122"/>
            </a:endParaRPr>
          </a:p>
        </p:txBody>
      </p:sp>
      <p:pic>
        <p:nvPicPr>
          <p:cNvPr id="19" name="Picture 4" descr="C:\Users\Administrator\Desktop\所需图片\330388001592635641_副本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5F7F4"/>
              </a:clrFrom>
              <a:clrTo>
                <a:srgbClr val="F5F7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62955" y="4360382"/>
            <a:ext cx="781045" cy="783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t="73611"/>
          <a:stretch>
            <a:fillRect/>
          </a:stretch>
        </p:blipFill>
        <p:spPr bwMode="auto">
          <a:xfrm>
            <a:off x="-1" y="3786196"/>
            <a:ext cx="9148465" cy="135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8"/>
          <p:cNvGrpSpPr/>
          <p:nvPr/>
        </p:nvGrpSpPr>
        <p:grpSpPr>
          <a:xfrm>
            <a:off x="0" y="571486"/>
            <a:ext cx="3000396" cy="3583050"/>
            <a:chOff x="-729255" y="242744"/>
            <a:chExt cx="3000396" cy="3583050"/>
          </a:xfrm>
        </p:grpSpPr>
        <p:grpSp>
          <p:nvGrpSpPr>
            <p:cNvPr id="3" name="组合 9"/>
            <p:cNvGrpSpPr/>
            <p:nvPr/>
          </p:nvGrpSpPr>
          <p:grpSpPr>
            <a:xfrm>
              <a:off x="285720" y="2928940"/>
              <a:ext cx="987463" cy="896854"/>
              <a:chOff x="285720" y="2222287"/>
              <a:chExt cx="987463" cy="896854"/>
            </a:xfrm>
          </p:grpSpPr>
          <p:sp>
            <p:nvSpPr>
              <p:cNvPr id="13" name="流程图: 接点 9"/>
              <p:cNvSpPr/>
              <p:nvPr/>
            </p:nvSpPr>
            <p:spPr>
              <a:xfrm>
                <a:off x="313570" y="2222287"/>
                <a:ext cx="913421" cy="896854"/>
              </a:xfrm>
              <a:prstGeom prst="flowChartConnector">
                <a:avLst/>
              </a:prstGeom>
              <a:solidFill>
                <a:srgbClr val="F5E7D8"/>
              </a:solidFill>
              <a:ln>
                <a:solidFill>
                  <a:srgbClr val="C0000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rtl="0"/>
                <a:endParaRPr lang="zh-CN" altLang="en-US" b="1" kern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文本框 10"/>
              <p:cNvSpPr txBox="1"/>
              <p:nvPr/>
            </p:nvSpPr>
            <p:spPr>
              <a:xfrm>
                <a:off x="285720" y="2487140"/>
                <a:ext cx="987463" cy="34624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 rtl="0"/>
                <a:r>
                  <a:rPr lang="en-US" altLang="zh-CN" b="1" kern="12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1914</a:t>
                </a:r>
                <a:r>
                  <a:rPr lang="zh-CN" altLang="en-US" b="1" kern="12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年</a:t>
                </a:r>
              </a:p>
            </p:txBody>
          </p:sp>
        </p:grpSp>
        <p:sp>
          <p:nvSpPr>
            <p:cNvPr id="11" name="文本框 24"/>
            <p:cNvSpPr txBox="1"/>
            <p:nvPr/>
          </p:nvSpPr>
          <p:spPr>
            <a:xfrm>
              <a:off x="-729255" y="242744"/>
              <a:ext cx="3000396" cy="900246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 algn="ctr" rtl="0">
                <a:lnSpc>
                  <a:spcPct val="150000"/>
                </a:lnSpc>
              </a:pPr>
              <a:r>
                <a:rPr lang="en-US" altLang="zh-CN" b="1" kern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</a:t>
              </a:r>
              <a:r>
                <a:rPr lang="zh-CN" altLang="en-US" b="1" kern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月，公布</a:t>
              </a:r>
              <a:r>
                <a:rPr lang="en-US" altLang="zh-CN" b="1" kern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《</a:t>
              </a:r>
              <a:r>
                <a:rPr lang="zh-CN" altLang="en-US" b="1" kern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中华民国约法</a:t>
              </a:r>
              <a:r>
                <a:rPr lang="en-US" altLang="zh-CN" b="1" kern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》</a:t>
              </a:r>
            </a:p>
            <a:p>
              <a:pPr algn="l" rtl="0">
                <a:lnSpc>
                  <a:spcPct val="150000"/>
                </a:lnSpc>
              </a:pPr>
              <a:r>
                <a:rPr lang="zh-CN" altLang="en-US" b="1" kern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年底，任期十年，可连任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rot="5400000">
              <a:off x="-114214" y="2028940"/>
              <a:ext cx="180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2714626"/>
            <a:ext cx="1809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组合 10"/>
          <p:cNvGrpSpPr/>
          <p:nvPr/>
        </p:nvGrpSpPr>
        <p:grpSpPr>
          <a:xfrm>
            <a:off x="3500429" y="528494"/>
            <a:ext cx="1857388" cy="3583051"/>
            <a:chOff x="56563" y="242743"/>
            <a:chExt cx="1857388" cy="3583051"/>
          </a:xfrm>
        </p:grpSpPr>
        <p:grpSp>
          <p:nvGrpSpPr>
            <p:cNvPr id="5" name="组合 9"/>
            <p:cNvGrpSpPr/>
            <p:nvPr/>
          </p:nvGrpSpPr>
          <p:grpSpPr>
            <a:xfrm>
              <a:off x="569298" y="2928940"/>
              <a:ext cx="987463" cy="896854"/>
              <a:chOff x="569298" y="2222287"/>
              <a:chExt cx="987463" cy="896854"/>
            </a:xfrm>
          </p:grpSpPr>
          <p:sp>
            <p:nvSpPr>
              <p:cNvPr id="23" name="流程图: 接点 9"/>
              <p:cNvSpPr/>
              <p:nvPr/>
            </p:nvSpPr>
            <p:spPr>
              <a:xfrm>
                <a:off x="571902" y="2222287"/>
                <a:ext cx="913421" cy="896854"/>
              </a:xfrm>
              <a:prstGeom prst="flowChartConnector">
                <a:avLst/>
              </a:prstGeom>
              <a:solidFill>
                <a:srgbClr val="F5E7D8"/>
              </a:solidFill>
              <a:ln>
                <a:solidFill>
                  <a:srgbClr val="C0000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rtl="0"/>
                <a:endParaRPr lang="zh-CN" altLang="en-US" b="1" kern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4" name="文本框 10"/>
              <p:cNvSpPr txBox="1"/>
              <p:nvPr/>
            </p:nvSpPr>
            <p:spPr>
              <a:xfrm>
                <a:off x="569298" y="2456295"/>
                <a:ext cx="987463" cy="62324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 rtl="0"/>
                <a:r>
                  <a:rPr lang="en-US" altLang="zh-CN" b="1" kern="12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1915</a:t>
                </a:r>
                <a:r>
                  <a:rPr lang="zh-CN" altLang="en-US" b="1" kern="12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年</a:t>
                </a:r>
                <a:r>
                  <a:rPr lang="en-US" altLang="zh-CN" b="1" kern="12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5</a:t>
                </a:r>
                <a:r>
                  <a:rPr lang="zh-CN" altLang="en-US" b="1" kern="12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月</a:t>
                </a:r>
                <a:r>
                  <a:rPr lang="en-US" altLang="zh-CN" b="1" kern="12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 </a:t>
                </a:r>
                <a:endParaRPr lang="zh-CN" altLang="en-US" b="1" kern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1" name="文本框 24"/>
            <p:cNvSpPr txBox="1"/>
            <p:nvPr/>
          </p:nvSpPr>
          <p:spPr>
            <a:xfrm>
              <a:off x="56563" y="242743"/>
              <a:ext cx="1857388" cy="900246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 algn="ctr" rtl="0">
                <a:lnSpc>
                  <a:spcPct val="150000"/>
                </a:lnSpc>
              </a:pPr>
              <a:r>
                <a:rPr lang="en-US" altLang="zh-CN" b="1" kern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</a:t>
              </a:r>
              <a:r>
                <a:rPr lang="zh-CN" altLang="en-US" b="1" kern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月</a:t>
              </a:r>
              <a:r>
                <a:rPr lang="en-US" altLang="zh-CN" b="1" kern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9</a:t>
              </a:r>
              <a:r>
                <a:rPr lang="zh-CN" altLang="en-US" b="1" kern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日</a:t>
              </a:r>
              <a:endParaRPr lang="en-US" altLang="zh-CN" b="1" kern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algn="ctr" rtl="0">
                <a:lnSpc>
                  <a:spcPct val="150000"/>
                </a:lnSpc>
              </a:pPr>
              <a:r>
                <a:rPr lang="zh-CN" altLang="en-US" b="1" kern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“中日民四条约”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85257" y="2028940"/>
              <a:ext cx="180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" descr="5C23022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91902">
            <a:off x="2247624" y="2989220"/>
            <a:ext cx="1615094" cy="1331119"/>
          </a:xfrm>
          <a:prstGeom prst="rect">
            <a:avLst/>
          </a:prstGeom>
          <a:noFill/>
        </p:spPr>
      </p:pic>
      <p:grpSp>
        <p:nvGrpSpPr>
          <p:cNvPr id="6" name="组合 18"/>
          <p:cNvGrpSpPr/>
          <p:nvPr/>
        </p:nvGrpSpPr>
        <p:grpSpPr>
          <a:xfrm>
            <a:off x="6286512" y="500048"/>
            <a:ext cx="1372165" cy="3583050"/>
            <a:chOff x="56563" y="242744"/>
            <a:chExt cx="1372165" cy="3583050"/>
          </a:xfrm>
        </p:grpSpPr>
        <p:grpSp>
          <p:nvGrpSpPr>
            <p:cNvPr id="7" name="组合 10"/>
            <p:cNvGrpSpPr/>
            <p:nvPr/>
          </p:nvGrpSpPr>
          <p:grpSpPr>
            <a:xfrm>
              <a:off x="285720" y="2928940"/>
              <a:ext cx="987463" cy="896854"/>
              <a:chOff x="285720" y="2222287"/>
              <a:chExt cx="987463" cy="896854"/>
            </a:xfrm>
          </p:grpSpPr>
          <p:sp>
            <p:nvSpPr>
              <p:cNvPr id="30" name="流程图: 接点 9"/>
              <p:cNvSpPr/>
              <p:nvPr/>
            </p:nvSpPr>
            <p:spPr>
              <a:xfrm>
                <a:off x="313570" y="2222287"/>
                <a:ext cx="913421" cy="896854"/>
              </a:xfrm>
              <a:prstGeom prst="flowChartConnector">
                <a:avLst/>
              </a:prstGeom>
              <a:solidFill>
                <a:srgbClr val="F5E7D8"/>
              </a:solidFill>
              <a:ln>
                <a:solidFill>
                  <a:srgbClr val="C0000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rtl="0"/>
                <a:endParaRPr lang="zh-CN" altLang="en-US" b="1" kern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" name="文本框 10"/>
              <p:cNvSpPr txBox="1"/>
              <p:nvPr/>
            </p:nvSpPr>
            <p:spPr>
              <a:xfrm>
                <a:off x="285720" y="2456295"/>
                <a:ext cx="987463" cy="62324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 rtl="0"/>
                <a:r>
                  <a:rPr lang="en-US" altLang="zh-CN" b="1" kern="12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1915</a:t>
                </a:r>
                <a:r>
                  <a:rPr lang="zh-CN" altLang="en-US" b="1" kern="12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年</a:t>
                </a:r>
                <a:r>
                  <a:rPr lang="en-US" altLang="zh-CN" b="1" kern="12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12</a:t>
                </a:r>
                <a:r>
                  <a:rPr lang="zh-CN" altLang="en-US" b="1" kern="12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月</a:t>
                </a:r>
                <a:r>
                  <a:rPr lang="en-US" altLang="zh-CN" b="1" kern="12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 </a:t>
                </a:r>
                <a:endParaRPr lang="zh-CN" altLang="en-US" b="1" kern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8" name="文本框 24"/>
            <p:cNvSpPr txBox="1"/>
            <p:nvPr/>
          </p:nvSpPr>
          <p:spPr>
            <a:xfrm>
              <a:off x="56563" y="242744"/>
              <a:ext cx="1372165" cy="90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lIns="68580" tIns="34290" rIns="68580" bIns="34290" rtlCol="0" anchor="ctr">
              <a:spAutoFit/>
            </a:bodyPr>
            <a:lstStyle/>
            <a:p>
              <a:pPr algn="ctr" rtl="0"/>
              <a:r>
                <a:rPr lang="en-US" altLang="zh-CN" b="1" kern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12</a:t>
              </a:r>
              <a:r>
                <a:rPr lang="zh-CN" altLang="en-US" b="1" kern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月</a:t>
              </a:r>
              <a:r>
                <a:rPr lang="en-US" altLang="zh-CN" b="1" kern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31</a:t>
              </a:r>
              <a:r>
                <a:rPr lang="zh-CN" altLang="en-US" b="1" kern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日</a:t>
              </a:r>
              <a:endParaRPr lang="en-US" altLang="zh-CN" b="1" kern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algn="ctr" rtl="0"/>
              <a:r>
                <a:rPr lang="zh-CN" altLang="en-US" b="1" kern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袁世凯复辟</a:t>
              </a:r>
            </a:p>
          </p:txBody>
        </p:sp>
        <p:cxnSp>
          <p:nvCxnSpPr>
            <p:cNvPr id="29" name="直接连接符 28"/>
            <p:cNvCxnSpPr/>
            <p:nvPr/>
          </p:nvCxnSpPr>
          <p:spPr>
            <a:xfrm rot="5400000">
              <a:off x="-114214" y="2028940"/>
              <a:ext cx="180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3" descr="C:\Users\Lenovo\Desktop\微信截图_20201123214539_副本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786064"/>
            <a:ext cx="993596" cy="1323967"/>
          </a:xfrm>
          <a:prstGeom prst="rect">
            <a:avLst/>
          </a:prstGeom>
          <a:noFill/>
        </p:spPr>
      </p:pic>
      <p:sp>
        <p:nvSpPr>
          <p:cNvPr id="33" name="文本框 24"/>
          <p:cNvSpPr txBox="1"/>
          <p:nvPr/>
        </p:nvSpPr>
        <p:spPr>
          <a:xfrm>
            <a:off x="7643834" y="500048"/>
            <a:ext cx="1428728" cy="900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lIns="68580" tIns="34290" rIns="68580" bIns="34290" rtlCol="0" anchor="ctr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zh-CN" altLang="en-US" b="1" kern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护国运动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329"/>
          <a:stretch>
            <a:fillRect/>
          </a:stretch>
        </p:blipFill>
        <p:spPr bwMode="auto">
          <a:xfrm>
            <a:off x="7485764" y="2800357"/>
            <a:ext cx="1658236" cy="105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 useBgFill="1">
        <p:nvSpPr>
          <p:cNvPr id="26" name="文本框 5"/>
          <p:cNvSpPr txBox="1">
            <a:spLocks noChangeArrowheads="1"/>
          </p:cNvSpPr>
          <p:nvPr/>
        </p:nvSpPr>
        <p:spPr bwMode="auto">
          <a:xfrm>
            <a:off x="0" y="1571618"/>
            <a:ext cx="8929718" cy="2347759"/>
          </a:xfrm>
          <a:prstGeom prst="rect">
            <a:avLst/>
          </a:prstGeom>
          <a:ln w="9525">
            <a:solidFill>
              <a:srgbClr val="C00000"/>
            </a:solidFill>
            <a:prstDash val="dash"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“二十一条”分为五号，主要内容有：承认日本继承德国在山东的一切特权；进一步扩大日本在南满和蒙古的权益；规定中国沿海港湾、岛屿不得租借或割让他国；中国政府须聘用日本人为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顾问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等等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pPr algn="just">
              <a:lnSpc>
                <a:spcPct val="125000"/>
              </a:lnSpc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    在日本胁迫下签订的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中日民四条约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，由《关于南满洲及东部内蒙古之条约》及其附件与《关于山东省之条约》及其附件组成，是袁世凯政府与日方因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二十一条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多次谈判最终确定的修正案。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6" grpId="0" animBg="1"/>
      <p:bldP spid="2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714626"/>
            <a:ext cx="1809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 t="73611"/>
          <a:stretch>
            <a:fillRect/>
          </a:stretch>
        </p:blipFill>
        <p:spPr bwMode="auto">
          <a:xfrm>
            <a:off x="-1" y="3786196"/>
            <a:ext cx="9148465" cy="135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组合 10"/>
          <p:cNvGrpSpPr/>
          <p:nvPr/>
        </p:nvGrpSpPr>
        <p:grpSpPr>
          <a:xfrm>
            <a:off x="-71470" y="631773"/>
            <a:ext cx="1714512" cy="3583051"/>
            <a:chOff x="128001" y="242743"/>
            <a:chExt cx="1714512" cy="3583051"/>
          </a:xfrm>
        </p:grpSpPr>
        <p:grpSp>
          <p:nvGrpSpPr>
            <p:cNvPr id="5" name="组合 9"/>
            <p:cNvGrpSpPr/>
            <p:nvPr/>
          </p:nvGrpSpPr>
          <p:grpSpPr>
            <a:xfrm>
              <a:off x="569298" y="2928940"/>
              <a:ext cx="987463" cy="896854"/>
              <a:chOff x="569298" y="2222287"/>
              <a:chExt cx="987463" cy="896854"/>
            </a:xfrm>
          </p:grpSpPr>
          <p:sp>
            <p:nvSpPr>
              <p:cNvPr id="8" name="流程图: 接点 9"/>
              <p:cNvSpPr/>
              <p:nvPr/>
            </p:nvSpPr>
            <p:spPr>
              <a:xfrm>
                <a:off x="571902" y="2222287"/>
                <a:ext cx="913421" cy="896854"/>
              </a:xfrm>
              <a:prstGeom prst="flowChartConnector">
                <a:avLst/>
              </a:prstGeom>
              <a:solidFill>
                <a:srgbClr val="F5E7D8"/>
              </a:solidFill>
              <a:ln>
                <a:solidFill>
                  <a:srgbClr val="C0000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rtl="0"/>
                <a:endParaRPr lang="zh-CN" altLang="en-US" b="1" kern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" name="文本框 10"/>
              <p:cNvSpPr txBox="1"/>
              <p:nvPr/>
            </p:nvSpPr>
            <p:spPr>
              <a:xfrm>
                <a:off x="569298" y="2476199"/>
                <a:ext cx="987463" cy="34624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 rtl="0"/>
                <a:r>
                  <a:rPr lang="en-US" altLang="zh-CN" b="1" kern="12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1916</a:t>
                </a:r>
                <a:r>
                  <a:rPr lang="zh-CN" altLang="en-US" b="1" kern="12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年</a:t>
                </a:r>
              </a:p>
            </p:txBody>
          </p:sp>
        </p:grpSp>
        <p:sp>
          <p:nvSpPr>
            <p:cNvPr id="6" name="文本框 24"/>
            <p:cNvSpPr txBox="1"/>
            <p:nvPr/>
          </p:nvSpPr>
          <p:spPr>
            <a:xfrm>
              <a:off x="128001" y="242743"/>
              <a:ext cx="1714512" cy="900246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 algn="ctr" rtl="0">
                <a:lnSpc>
                  <a:spcPct val="150000"/>
                </a:lnSpc>
              </a:pPr>
              <a:r>
                <a:rPr lang="en-US" altLang="zh-CN" b="1" kern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</a:t>
              </a:r>
              <a:r>
                <a:rPr lang="zh-CN" altLang="en-US" b="1" kern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月，取消帝制</a:t>
              </a:r>
              <a:endParaRPr lang="en-US" altLang="zh-CN" b="1" kern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algn="ctr" rtl="0">
                <a:lnSpc>
                  <a:spcPct val="150000"/>
                </a:lnSpc>
              </a:pPr>
              <a:r>
                <a:rPr lang="zh-CN" altLang="en-US" b="1" kern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恢复中华民国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 rot="5400000">
              <a:off x="85257" y="2028940"/>
              <a:ext cx="180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24"/>
          <p:cNvSpPr txBox="1"/>
          <p:nvPr/>
        </p:nvSpPr>
        <p:spPr>
          <a:xfrm>
            <a:off x="1643042" y="642924"/>
            <a:ext cx="2000264" cy="90024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lIns="68580" tIns="34290" rIns="68580" bIns="34290" rtlCol="0" anchor="ctr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altLang="zh-CN" b="1" kern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</a:t>
            </a:r>
            <a:r>
              <a:rPr lang="zh-CN" altLang="en-US" b="1" kern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月，袁世凯病逝</a:t>
            </a:r>
            <a:endParaRPr lang="en-US" altLang="zh-CN" b="1" kern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algn="ctr" rtl="0">
              <a:lnSpc>
                <a:spcPct val="150000"/>
              </a:lnSpc>
            </a:pPr>
            <a:r>
              <a:rPr lang="zh-CN" altLang="en-US" b="1" kern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军阀混战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4286248" y="357172"/>
            <a:ext cx="4643470" cy="2375457"/>
            <a:chOff x="-285784" y="194388"/>
            <a:chExt cx="4643470" cy="2375457"/>
          </a:xfrm>
        </p:grpSpPr>
        <p:sp>
          <p:nvSpPr>
            <p:cNvPr id="24" name="矩形 23"/>
            <p:cNvSpPr/>
            <p:nvPr/>
          </p:nvSpPr>
          <p:spPr>
            <a:xfrm>
              <a:off x="-285784" y="500048"/>
              <a:ext cx="4643470" cy="2069797"/>
            </a:xfrm>
            <a:prstGeom prst="rect">
              <a:avLst/>
            </a:prstGeom>
            <a:ln w="19050">
              <a:solidFill>
                <a:srgbClr val="C00000"/>
              </a:solidFill>
              <a:prstDash val="lgDash"/>
            </a:ln>
          </p:spPr>
          <p:txBody>
            <a:bodyPr wrap="square" lIns="68580" tIns="34290" rIns="68580" bIns="34290">
              <a:spAutoFit/>
            </a:bodyPr>
            <a:lstStyle/>
            <a:p>
              <a:pPr indent="342900" defTabSz="685800">
                <a:defRPr/>
              </a:pPr>
              <a:endParaRPr lang="en-US" altLang="zh-CN" sz="2200" b="1" dirty="0" smtClean="0">
                <a:latin typeface="仿宋" panose="02010609060101010101" charset="-122"/>
                <a:ea typeface="仿宋" panose="02010609060101010101" charset="-122"/>
              </a:endParaRPr>
            </a:p>
            <a:p>
              <a:r>
                <a:rPr lang="zh-CN" altLang="en-US" b="1" dirty="0" smtClean="0">
                  <a:solidFill>
                    <a:srgbClr val="FF0000"/>
                  </a:solidFill>
                  <a:latin typeface="方正清刻本悦宋简体" pitchFamily="2" charset="-122"/>
                  <a:ea typeface="方正清刻本悦宋简体" pitchFamily="2" charset="-122"/>
                </a:rPr>
                <a:t>北洋</a:t>
              </a:r>
              <a:r>
                <a:rPr lang="zh-CN" altLang="en-US" dirty="0" smtClean="0">
                  <a:solidFill>
                    <a:srgbClr val="FF0000"/>
                  </a:solidFill>
                  <a:latin typeface="方正清刻本悦宋简体" pitchFamily="2" charset="-122"/>
                  <a:ea typeface="方正清刻本悦宋简体" pitchFamily="2" charset="-122"/>
                </a:rPr>
                <a:t>：</a:t>
              </a:r>
              <a:r>
                <a:rPr lang="zh-CN" altLang="en-US" dirty="0" smtClean="0">
                  <a:latin typeface="方正清刻本悦宋简体" pitchFamily="2" charset="-122"/>
                  <a:ea typeface="方正清刻本悦宋简体" pitchFamily="2" charset="-122"/>
                </a:rPr>
                <a:t>清末指奉天（辽宁）、直隶（河北）、山东沿海地区。</a:t>
              </a:r>
            </a:p>
            <a:p>
              <a:r>
                <a:rPr lang="zh-CN" altLang="en-US" b="1" dirty="0" smtClean="0">
                  <a:solidFill>
                    <a:srgbClr val="FF0000"/>
                  </a:solidFill>
                  <a:latin typeface="方正清刻本悦宋简体" pitchFamily="2" charset="-122"/>
                  <a:ea typeface="方正清刻本悦宋简体" pitchFamily="2" charset="-122"/>
                </a:rPr>
                <a:t>军阀：</a:t>
              </a:r>
              <a:r>
                <a:rPr lang="zh-CN" altLang="en-US" dirty="0" smtClean="0">
                  <a:latin typeface="方正清刻本悦宋简体" pitchFamily="2" charset="-122"/>
                  <a:ea typeface="方正清刻本悦宋简体" pitchFamily="2" charset="-122"/>
                </a:rPr>
                <a:t>拥有武装部队，并能控制政治的军人或军人集团。</a:t>
              </a:r>
            </a:p>
            <a:p>
              <a:r>
                <a:rPr lang="zh-CN" altLang="en-US" b="1" dirty="0" smtClean="0">
                  <a:solidFill>
                    <a:srgbClr val="FF0000"/>
                  </a:solidFill>
                  <a:latin typeface="方正清刻本悦宋简体" pitchFamily="2" charset="-122"/>
                  <a:ea typeface="方正清刻本悦宋简体" pitchFamily="2" charset="-122"/>
                </a:rPr>
                <a:t>北洋军阀：</a:t>
              </a:r>
              <a:r>
                <a:rPr lang="zh-CN" altLang="en-US" dirty="0" smtClean="0">
                  <a:latin typeface="方正清刻本悦宋简体" pitchFamily="2" charset="-122"/>
                  <a:ea typeface="方正清刻本悦宋简体" pitchFamily="2" charset="-122"/>
                </a:rPr>
                <a:t>以清末组建的北洋新军为基础的军人势力集团。</a:t>
              </a:r>
              <a:endParaRPr lang="zh-CN" altLang="en-US" dirty="0">
                <a:latin typeface="方正清刻本悦宋简体" pitchFamily="2" charset="-122"/>
                <a:ea typeface="方正清刻本悦宋简体" pitchFamily="2" charset="-122"/>
              </a:endParaRPr>
            </a:p>
          </p:txBody>
        </p:sp>
        <p:grpSp>
          <p:nvGrpSpPr>
            <p:cNvPr id="25" name="组合 21"/>
            <p:cNvGrpSpPr/>
            <p:nvPr/>
          </p:nvGrpSpPr>
          <p:grpSpPr>
            <a:xfrm>
              <a:off x="-142905" y="194388"/>
              <a:ext cx="2071701" cy="624449"/>
              <a:chOff x="6190440" y="793736"/>
              <a:chExt cx="1500197" cy="693832"/>
            </a:xfrm>
          </p:grpSpPr>
          <p:pic>
            <p:nvPicPr>
              <p:cNvPr id="26" name="图片 25" descr="印章"/>
              <p:cNvPicPr>
                <a:picLocks noChangeAspect="1"/>
              </p:cNvPicPr>
              <p:nvPr/>
            </p:nvPicPr>
            <p:blipFill>
              <a:blip r:embed="rId5" cstate="screen">
                <a:lum bright="10000" contrast="-30000"/>
              </a:blip>
              <a:stretch>
                <a:fillRect/>
              </a:stretch>
            </p:blipFill>
            <p:spPr>
              <a:xfrm rot="5400000">
                <a:off x="6593623" y="390553"/>
                <a:ext cx="693832" cy="1500197"/>
              </a:xfrm>
              <a:prstGeom prst="rect">
                <a:avLst/>
              </a:prstGeom>
            </p:spPr>
          </p:pic>
          <p:sp>
            <p:nvSpPr>
              <p:cNvPr id="27" name="矩形 26"/>
              <p:cNvSpPr/>
              <p:nvPr/>
            </p:nvSpPr>
            <p:spPr>
              <a:xfrm>
                <a:off x="6397362" y="865175"/>
                <a:ext cx="1285884" cy="512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zh-CN" altLang="en-US" sz="2400" b="1" dirty="0" smtClean="0">
                    <a:solidFill>
                      <a:prstClr val="black"/>
                    </a:solidFill>
                    <a:latin typeface="方正卡通简体" pitchFamily="65" charset="-122"/>
                    <a:ea typeface="方正卡通简体" pitchFamily="65" charset="-122"/>
                  </a:rPr>
                  <a:t>名词解释</a:t>
                </a:r>
                <a:endParaRPr lang="en-US" altLang="zh-CN" sz="2400" b="1" dirty="0" smtClean="0">
                  <a:solidFill>
                    <a:prstClr val="black"/>
                  </a:solidFill>
                  <a:latin typeface="方正卡通简体" pitchFamily="65" charset="-122"/>
                  <a:ea typeface="方正卡通简体" pitchFamily="65" charset="-122"/>
                </a:endParaRPr>
              </a:p>
            </p:txBody>
          </p:sp>
        </p:grpSp>
      </p:grpSp>
      <p:grpSp>
        <p:nvGrpSpPr>
          <p:cNvPr id="29" name="组合 1"/>
          <p:cNvGrpSpPr/>
          <p:nvPr/>
        </p:nvGrpSpPr>
        <p:grpSpPr bwMode="auto">
          <a:xfrm>
            <a:off x="0" y="642924"/>
            <a:ext cx="4071966" cy="4500576"/>
            <a:chOff x="914211" y="1357174"/>
            <a:chExt cx="5497286" cy="4554373"/>
          </a:xfrm>
        </p:grpSpPr>
        <p:grpSp>
          <p:nvGrpSpPr>
            <p:cNvPr id="30" name="组合 14"/>
            <p:cNvGrpSpPr/>
            <p:nvPr/>
          </p:nvGrpSpPr>
          <p:grpSpPr bwMode="auto">
            <a:xfrm>
              <a:off x="914211" y="1357174"/>
              <a:ext cx="5497286" cy="4554373"/>
              <a:chOff x="350402" y="611516"/>
              <a:chExt cx="5302586" cy="4824536"/>
            </a:xfrm>
          </p:grpSpPr>
          <p:pic>
            <p:nvPicPr>
              <p:cNvPr id="37" name="图片 27" descr="20160417212722_250abe5c2c59f5fa74412891938e24fb_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8521" t="7016" r="20970" b="6631"/>
              <a:stretch>
                <a:fillRect/>
              </a:stretch>
            </p:blipFill>
            <p:spPr bwMode="auto">
              <a:xfrm>
                <a:off x="350402" y="611516"/>
                <a:ext cx="5302586" cy="482453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AutoShape 4"/>
              <p:cNvSpPr>
                <a:spLocks noChangeArrowheads="1"/>
              </p:cNvSpPr>
              <p:nvPr/>
            </p:nvSpPr>
            <p:spPr bwMode="auto">
              <a:xfrm>
                <a:off x="1794912" y="2016030"/>
                <a:ext cx="1406460" cy="337675"/>
              </a:xfrm>
              <a:prstGeom prst="wedgeRoundRectCallout">
                <a:avLst>
                  <a:gd name="adj1" fmla="val 46208"/>
                  <a:gd name="adj2" fmla="val 114208"/>
                  <a:gd name="adj3" fmla="val 16667"/>
                </a:avLst>
              </a:prstGeom>
              <a:solidFill>
                <a:schemeClr val="accent3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600" b="1" dirty="0">
                    <a:latin typeface="江西拙楷" pitchFamily="2" charset="-122"/>
                    <a:ea typeface="江西拙楷" pitchFamily="2" charset="-122"/>
                  </a:rPr>
                  <a:t>直系军阀</a:t>
                </a:r>
                <a:endParaRPr lang="zh-CN" altLang="zh-CN" sz="1600" b="1" dirty="0">
                  <a:latin typeface="江西拙楷" pitchFamily="2" charset="-122"/>
                  <a:ea typeface="江西拙楷" pitchFamily="2" charset="-122"/>
                </a:endParaRPr>
              </a:p>
            </p:txBody>
          </p:sp>
          <p:sp>
            <p:nvSpPr>
              <p:cNvPr id="39" name="AutoShape 4"/>
              <p:cNvSpPr>
                <a:spLocks noChangeArrowheads="1"/>
              </p:cNvSpPr>
              <p:nvPr/>
            </p:nvSpPr>
            <p:spPr bwMode="auto">
              <a:xfrm>
                <a:off x="3967177" y="4235507"/>
                <a:ext cx="1406460" cy="337675"/>
              </a:xfrm>
              <a:prstGeom prst="wedgeRoundRectCallout">
                <a:avLst>
                  <a:gd name="adj1" fmla="val -54241"/>
                  <a:gd name="adj2" fmla="val -98259"/>
                  <a:gd name="adj3" fmla="val 16667"/>
                </a:avLst>
              </a:prstGeom>
              <a:solidFill>
                <a:srgbClr val="9966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600" b="1" dirty="0">
                    <a:latin typeface="江西拙楷" pitchFamily="2" charset="-122"/>
                    <a:ea typeface="江西拙楷" pitchFamily="2" charset="-122"/>
                  </a:rPr>
                  <a:t>皖系军阀</a:t>
                </a:r>
                <a:endParaRPr lang="zh-CN" altLang="zh-CN" sz="1600" b="1" dirty="0">
                  <a:latin typeface="江西拙楷" pitchFamily="2" charset="-122"/>
                  <a:ea typeface="江西拙楷" pitchFamily="2" charset="-122"/>
                </a:endParaRPr>
              </a:p>
            </p:txBody>
          </p:sp>
          <p:sp>
            <p:nvSpPr>
              <p:cNvPr id="40" name="AutoShape 4"/>
              <p:cNvSpPr>
                <a:spLocks noChangeArrowheads="1"/>
              </p:cNvSpPr>
              <p:nvPr/>
            </p:nvSpPr>
            <p:spPr bwMode="auto">
              <a:xfrm>
                <a:off x="3991266" y="1549610"/>
                <a:ext cx="1406460" cy="337675"/>
              </a:xfrm>
              <a:prstGeom prst="wedgeRoundRectCallout">
                <a:avLst>
                  <a:gd name="adj1" fmla="val 111"/>
                  <a:gd name="adj2" fmla="val 86866"/>
                  <a:gd name="adj3" fmla="val 16667"/>
                </a:avLst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600" b="1" dirty="0">
                    <a:latin typeface="江西拙楷" pitchFamily="2" charset="-122"/>
                    <a:ea typeface="江西拙楷" pitchFamily="2" charset="-122"/>
                  </a:rPr>
                  <a:t>奉系军阀</a:t>
                </a:r>
                <a:endParaRPr lang="zh-CN" altLang="zh-CN" sz="1600" b="1" dirty="0">
                  <a:latin typeface="江西拙楷" pitchFamily="2" charset="-122"/>
                  <a:ea typeface="江西拙楷" pitchFamily="2" charset="-122"/>
                </a:endParaRPr>
              </a:p>
            </p:txBody>
          </p:sp>
          <p:sp>
            <p:nvSpPr>
              <p:cNvPr id="41" name="AutoShape 4"/>
              <p:cNvSpPr>
                <a:spLocks noChangeArrowheads="1"/>
              </p:cNvSpPr>
              <p:nvPr/>
            </p:nvSpPr>
            <p:spPr bwMode="auto">
              <a:xfrm>
                <a:off x="528612" y="4839069"/>
                <a:ext cx="1406460" cy="337675"/>
              </a:xfrm>
              <a:prstGeom prst="wedgeRoundRectCallout">
                <a:avLst>
                  <a:gd name="adj1" fmla="val -45250"/>
                  <a:gd name="adj2" fmla="val -120352"/>
                  <a:gd name="adj3" fmla="val 16667"/>
                </a:avLst>
              </a:prstGeom>
              <a:solidFill>
                <a:schemeClr val="accent5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600" b="1" dirty="0">
                    <a:latin typeface="江西拙楷" pitchFamily="2" charset="-122"/>
                    <a:ea typeface="江西拙楷" pitchFamily="2" charset="-122"/>
                  </a:rPr>
                  <a:t>滇系军阀</a:t>
                </a:r>
                <a:endParaRPr lang="zh-CN" altLang="zh-CN" sz="1600" b="1" dirty="0">
                  <a:latin typeface="江西拙楷" pitchFamily="2" charset="-122"/>
                  <a:ea typeface="江西拙楷" pitchFamily="2" charset="-122"/>
                </a:endParaRPr>
              </a:p>
            </p:txBody>
          </p:sp>
          <p:sp>
            <p:nvSpPr>
              <p:cNvPr id="42" name="AutoShape 4"/>
              <p:cNvSpPr>
                <a:spLocks noChangeArrowheads="1"/>
              </p:cNvSpPr>
              <p:nvPr/>
            </p:nvSpPr>
            <p:spPr bwMode="auto">
              <a:xfrm>
                <a:off x="2269293" y="5031386"/>
                <a:ext cx="1406460" cy="337675"/>
              </a:xfrm>
              <a:prstGeom prst="wedgeRoundRectCallout">
                <a:avLst>
                  <a:gd name="adj1" fmla="val -49194"/>
                  <a:gd name="adj2" fmla="val -106579"/>
                  <a:gd name="adj3" fmla="val 16667"/>
                </a:avLst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600" b="1" dirty="0">
                    <a:latin typeface="江西拙楷" pitchFamily="2" charset="-122"/>
                    <a:ea typeface="江西拙楷" pitchFamily="2" charset="-122"/>
                  </a:rPr>
                  <a:t>桂系军阀</a:t>
                </a:r>
                <a:endParaRPr lang="zh-CN" altLang="zh-CN" sz="1600" b="1" dirty="0">
                  <a:latin typeface="江西拙楷" pitchFamily="2" charset="-122"/>
                  <a:ea typeface="江西拙楷" pitchFamily="2" charset="-122"/>
                </a:endParaRPr>
              </a:p>
            </p:txBody>
          </p:sp>
          <p:sp>
            <p:nvSpPr>
              <p:cNvPr id="43" name="AutoShape 4"/>
              <p:cNvSpPr>
                <a:spLocks noChangeArrowheads="1"/>
              </p:cNvSpPr>
              <p:nvPr/>
            </p:nvSpPr>
            <p:spPr bwMode="auto">
              <a:xfrm>
                <a:off x="919642" y="3335705"/>
                <a:ext cx="1406460" cy="337675"/>
              </a:xfrm>
              <a:prstGeom prst="wedgeRoundRectCallout">
                <a:avLst>
                  <a:gd name="adj1" fmla="val 82023"/>
                  <a:gd name="adj2" fmla="val -9032"/>
                  <a:gd name="adj3" fmla="val 16667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600" b="1" dirty="0">
                    <a:latin typeface="江西拙楷" pitchFamily="2" charset="-122"/>
                    <a:ea typeface="江西拙楷" pitchFamily="2" charset="-122"/>
                  </a:rPr>
                  <a:t>晋系军阀</a:t>
                </a:r>
                <a:endParaRPr lang="zh-CN" altLang="zh-CN" sz="1600" b="1" dirty="0">
                  <a:latin typeface="江西拙楷" pitchFamily="2" charset="-122"/>
                  <a:ea typeface="江西拙楷" pitchFamily="2" charset="-122"/>
                </a:endParaRPr>
              </a:p>
            </p:txBody>
          </p:sp>
        </p:grpSp>
        <p:sp>
          <p:nvSpPr>
            <p:cNvPr id="31" name="左箭头 25"/>
            <p:cNvSpPr/>
            <p:nvPr/>
          </p:nvSpPr>
          <p:spPr>
            <a:xfrm rot="19730556">
              <a:off x="3862183" y="2430459"/>
              <a:ext cx="1228561" cy="388862"/>
            </a:xfrm>
            <a:custGeom>
              <a:avLst/>
              <a:gdLst>
                <a:gd name="connsiteX0" fmla="*/ 0 w 1415429"/>
                <a:gd name="connsiteY0" fmla="*/ 139587 h 279174"/>
                <a:gd name="connsiteX1" fmla="*/ 139587 w 1415429"/>
                <a:gd name="connsiteY1" fmla="*/ 0 h 279174"/>
                <a:gd name="connsiteX2" fmla="*/ 139587 w 1415429"/>
                <a:gd name="connsiteY2" fmla="*/ 69794 h 279174"/>
                <a:gd name="connsiteX3" fmla="*/ 1415429 w 1415429"/>
                <a:gd name="connsiteY3" fmla="*/ 69794 h 279174"/>
                <a:gd name="connsiteX4" fmla="*/ 1415429 w 1415429"/>
                <a:gd name="connsiteY4" fmla="*/ 209381 h 279174"/>
                <a:gd name="connsiteX5" fmla="*/ 139587 w 1415429"/>
                <a:gd name="connsiteY5" fmla="*/ 209381 h 279174"/>
                <a:gd name="connsiteX6" fmla="*/ 139587 w 1415429"/>
                <a:gd name="connsiteY6" fmla="*/ 279174 h 279174"/>
                <a:gd name="connsiteX7" fmla="*/ 0 w 1415429"/>
                <a:gd name="connsiteY7" fmla="*/ 139587 h 279174"/>
                <a:gd name="connsiteX0-1" fmla="*/ 0 w 1415429"/>
                <a:gd name="connsiteY0-2" fmla="*/ 139587 h 279174"/>
                <a:gd name="connsiteX1-3" fmla="*/ 139587 w 1415429"/>
                <a:gd name="connsiteY1-4" fmla="*/ 0 h 279174"/>
                <a:gd name="connsiteX2-5" fmla="*/ 139587 w 1415429"/>
                <a:gd name="connsiteY2-6" fmla="*/ 69794 h 279174"/>
                <a:gd name="connsiteX3-7" fmla="*/ 1415429 w 1415429"/>
                <a:gd name="connsiteY3-8" fmla="*/ 69794 h 279174"/>
                <a:gd name="connsiteX4-9" fmla="*/ 139587 w 1415429"/>
                <a:gd name="connsiteY4-10" fmla="*/ 209381 h 279174"/>
                <a:gd name="connsiteX5-11" fmla="*/ 139587 w 1415429"/>
                <a:gd name="connsiteY5-12" fmla="*/ 279174 h 279174"/>
                <a:gd name="connsiteX6-13" fmla="*/ 0 w 1415429"/>
                <a:gd name="connsiteY6-14" fmla="*/ 139587 h 279174"/>
                <a:gd name="connsiteX0-15" fmla="*/ 0 w 1415429"/>
                <a:gd name="connsiteY0-16" fmla="*/ 139587 h 279174"/>
                <a:gd name="connsiteX1-17" fmla="*/ 139587 w 1415429"/>
                <a:gd name="connsiteY1-18" fmla="*/ 0 h 279174"/>
                <a:gd name="connsiteX2-19" fmla="*/ 119745 w 1415429"/>
                <a:gd name="connsiteY2-20" fmla="*/ 92943 h 279174"/>
                <a:gd name="connsiteX3-21" fmla="*/ 1415429 w 1415429"/>
                <a:gd name="connsiteY3-22" fmla="*/ 69794 h 279174"/>
                <a:gd name="connsiteX4-23" fmla="*/ 139587 w 1415429"/>
                <a:gd name="connsiteY4-24" fmla="*/ 209381 h 279174"/>
                <a:gd name="connsiteX5-25" fmla="*/ 139587 w 1415429"/>
                <a:gd name="connsiteY5-26" fmla="*/ 279174 h 279174"/>
                <a:gd name="connsiteX6-27" fmla="*/ 0 w 1415429"/>
                <a:gd name="connsiteY6-28" fmla="*/ 139587 h 279174"/>
                <a:gd name="connsiteX0-29" fmla="*/ 0 w 1415429"/>
                <a:gd name="connsiteY0-30" fmla="*/ 139587 h 279174"/>
                <a:gd name="connsiteX1-31" fmla="*/ 139587 w 1415429"/>
                <a:gd name="connsiteY1-32" fmla="*/ 0 h 279174"/>
                <a:gd name="connsiteX2-33" fmla="*/ 119745 w 1415429"/>
                <a:gd name="connsiteY2-34" fmla="*/ 92943 h 279174"/>
                <a:gd name="connsiteX3-35" fmla="*/ 1415429 w 1415429"/>
                <a:gd name="connsiteY3-36" fmla="*/ 69794 h 279174"/>
                <a:gd name="connsiteX4-37" fmla="*/ 116438 w 1415429"/>
                <a:gd name="connsiteY4-38" fmla="*/ 182925 h 279174"/>
                <a:gd name="connsiteX5-39" fmla="*/ 139587 w 1415429"/>
                <a:gd name="connsiteY5-40" fmla="*/ 279174 h 279174"/>
                <a:gd name="connsiteX6-41" fmla="*/ 0 w 1415429"/>
                <a:gd name="connsiteY6-42" fmla="*/ 139587 h 279174"/>
                <a:gd name="connsiteX0-43" fmla="*/ 0 w 1415429"/>
                <a:gd name="connsiteY0-44" fmla="*/ 139587 h 279174"/>
                <a:gd name="connsiteX1-45" fmla="*/ 139587 w 1415429"/>
                <a:gd name="connsiteY1-46" fmla="*/ 0 h 279174"/>
                <a:gd name="connsiteX2-47" fmla="*/ 119745 w 1415429"/>
                <a:gd name="connsiteY2-48" fmla="*/ 92943 h 279174"/>
                <a:gd name="connsiteX3-49" fmla="*/ 1415429 w 1415429"/>
                <a:gd name="connsiteY3-50" fmla="*/ 69794 h 279174"/>
                <a:gd name="connsiteX4-51" fmla="*/ 116438 w 1415429"/>
                <a:gd name="connsiteY4-52" fmla="*/ 182925 h 279174"/>
                <a:gd name="connsiteX5-53" fmla="*/ 139587 w 1415429"/>
                <a:gd name="connsiteY5-54" fmla="*/ 279174 h 279174"/>
                <a:gd name="connsiteX6-55" fmla="*/ 0 w 1415429"/>
                <a:gd name="connsiteY6-56" fmla="*/ 139587 h 279174"/>
                <a:gd name="connsiteX0-57" fmla="*/ 0 w 1415429"/>
                <a:gd name="connsiteY0-58" fmla="*/ 139587 h 279174"/>
                <a:gd name="connsiteX1-59" fmla="*/ 139587 w 1415429"/>
                <a:gd name="connsiteY1-60" fmla="*/ 0 h 279174"/>
                <a:gd name="connsiteX2-61" fmla="*/ 119745 w 1415429"/>
                <a:gd name="connsiteY2-62" fmla="*/ 92943 h 279174"/>
                <a:gd name="connsiteX3-63" fmla="*/ 1415429 w 1415429"/>
                <a:gd name="connsiteY3-64" fmla="*/ 69794 h 279174"/>
                <a:gd name="connsiteX4-65" fmla="*/ 116438 w 1415429"/>
                <a:gd name="connsiteY4-66" fmla="*/ 182925 h 279174"/>
                <a:gd name="connsiteX5-67" fmla="*/ 139587 w 1415429"/>
                <a:gd name="connsiteY5-68" fmla="*/ 279174 h 279174"/>
                <a:gd name="connsiteX6-69" fmla="*/ 0 w 1415429"/>
                <a:gd name="connsiteY6-70" fmla="*/ 139587 h 279174"/>
                <a:gd name="connsiteX0-71" fmla="*/ 0 w 1415429"/>
                <a:gd name="connsiteY0-72" fmla="*/ 139587 h 279174"/>
                <a:gd name="connsiteX1-73" fmla="*/ 139587 w 1415429"/>
                <a:gd name="connsiteY1-74" fmla="*/ 0 h 279174"/>
                <a:gd name="connsiteX2-75" fmla="*/ 119745 w 1415429"/>
                <a:gd name="connsiteY2-76" fmla="*/ 92943 h 279174"/>
                <a:gd name="connsiteX3-77" fmla="*/ 1415429 w 1415429"/>
                <a:gd name="connsiteY3-78" fmla="*/ 69794 h 279174"/>
                <a:gd name="connsiteX4-79" fmla="*/ 116438 w 1415429"/>
                <a:gd name="connsiteY4-80" fmla="*/ 182925 h 279174"/>
                <a:gd name="connsiteX5-81" fmla="*/ 139587 w 1415429"/>
                <a:gd name="connsiteY5-82" fmla="*/ 279174 h 279174"/>
                <a:gd name="connsiteX6-83" fmla="*/ 0 w 1415429"/>
                <a:gd name="connsiteY6-84" fmla="*/ 139587 h 279174"/>
                <a:gd name="connsiteX0-85" fmla="*/ 0 w 1415429"/>
                <a:gd name="connsiteY0-86" fmla="*/ 139587 h 279174"/>
                <a:gd name="connsiteX1-87" fmla="*/ 139587 w 1415429"/>
                <a:gd name="connsiteY1-88" fmla="*/ 0 h 279174"/>
                <a:gd name="connsiteX2-89" fmla="*/ 119745 w 1415429"/>
                <a:gd name="connsiteY2-90" fmla="*/ 92943 h 279174"/>
                <a:gd name="connsiteX3-91" fmla="*/ 1415429 w 1415429"/>
                <a:gd name="connsiteY3-92" fmla="*/ 69794 h 279174"/>
                <a:gd name="connsiteX4-93" fmla="*/ 116438 w 1415429"/>
                <a:gd name="connsiteY4-94" fmla="*/ 182925 h 279174"/>
                <a:gd name="connsiteX5-95" fmla="*/ 139587 w 1415429"/>
                <a:gd name="connsiteY5-96" fmla="*/ 279174 h 279174"/>
                <a:gd name="connsiteX6-97" fmla="*/ 0 w 1415429"/>
                <a:gd name="connsiteY6-98" fmla="*/ 139587 h 279174"/>
                <a:gd name="connsiteX0-99" fmla="*/ 0 w 1415429"/>
                <a:gd name="connsiteY0-100" fmla="*/ 139587 h 279174"/>
                <a:gd name="connsiteX1-101" fmla="*/ 139587 w 1415429"/>
                <a:gd name="connsiteY1-102" fmla="*/ 0 h 279174"/>
                <a:gd name="connsiteX2-103" fmla="*/ 119745 w 1415429"/>
                <a:gd name="connsiteY2-104" fmla="*/ 92943 h 279174"/>
                <a:gd name="connsiteX3-105" fmla="*/ 1415429 w 1415429"/>
                <a:gd name="connsiteY3-106" fmla="*/ 69794 h 279174"/>
                <a:gd name="connsiteX4-107" fmla="*/ 116438 w 1415429"/>
                <a:gd name="connsiteY4-108" fmla="*/ 182925 h 279174"/>
                <a:gd name="connsiteX5-109" fmla="*/ 139587 w 1415429"/>
                <a:gd name="connsiteY5-110" fmla="*/ 279174 h 279174"/>
                <a:gd name="connsiteX6-111" fmla="*/ 0 w 1415429"/>
                <a:gd name="connsiteY6-112" fmla="*/ 139587 h 279174"/>
                <a:gd name="connsiteX0-113" fmla="*/ 0 w 1415429"/>
                <a:gd name="connsiteY0-114" fmla="*/ 139587 h 279174"/>
                <a:gd name="connsiteX1-115" fmla="*/ 139587 w 1415429"/>
                <a:gd name="connsiteY1-116" fmla="*/ 0 h 279174"/>
                <a:gd name="connsiteX2-117" fmla="*/ 119745 w 1415429"/>
                <a:gd name="connsiteY2-118" fmla="*/ 92943 h 279174"/>
                <a:gd name="connsiteX3-119" fmla="*/ 1415429 w 1415429"/>
                <a:gd name="connsiteY3-120" fmla="*/ 69794 h 279174"/>
                <a:gd name="connsiteX4-121" fmla="*/ 116438 w 1415429"/>
                <a:gd name="connsiteY4-122" fmla="*/ 182925 h 279174"/>
                <a:gd name="connsiteX5-123" fmla="*/ 139587 w 1415429"/>
                <a:gd name="connsiteY5-124" fmla="*/ 279174 h 279174"/>
                <a:gd name="connsiteX6-125" fmla="*/ 0 w 1415429"/>
                <a:gd name="connsiteY6-126" fmla="*/ 139587 h 279174"/>
                <a:gd name="connsiteX0-127" fmla="*/ 0 w 1415429"/>
                <a:gd name="connsiteY0-128" fmla="*/ 139587 h 279174"/>
                <a:gd name="connsiteX1-129" fmla="*/ 139587 w 1415429"/>
                <a:gd name="connsiteY1-130" fmla="*/ 0 h 279174"/>
                <a:gd name="connsiteX2-131" fmla="*/ 119745 w 1415429"/>
                <a:gd name="connsiteY2-132" fmla="*/ 92943 h 279174"/>
                <a:gd name="connsiteX3-133" fmla="*/ 1415429 w 1415429"/>
                <a:gd name="connsiteY3-134" fmla="*/ 69794 h 279174"/>
                <a:gd name="connsiteX4-135" fmla="*/ 116438 w 1415429"/>
                <a:gd name="connsiteY4-136" fmla="*/ 182925 h 279174"/>
                <a:gd name="connsiteX5-137" fmla="*/ 139587 w 1415429"/>
                <a:gd name="connsiteY5-138" fmla="*/ 279174 h 279174"/>
                <a:gd name="connsiteX6-139" fmla="*/ 0 w 1415429"/>
                <a:gd name="connsiteY6-140" fmla="*/ 139587 h 279174"/>
                <a:gd name="connsiteX0-141" fmla="*/ 0 w 1536709"/>
                <a:gd name="connsiteY0-142" fmla="*/ 139587 h 279174"/>
                <a:gd name="connsiteX1-143" fmla="*/ 139587 w 1536709"/>
                <a:gd name="connsiteY1-144" fmla="*/ 0 h 279174"/>
                <a:gd name="connsiteX2-145" fmla="*/ 119745 w 1536709"/>
                <a:gd name="connsiteY2-146" fmla="*/ 92943 h 279174"/>
                <a:gd name="connsiteX3-147" fmla="*/ 1536709 w 1536709"/>
                <a:gd name="connsiteY3-148" fmla="*/ 244817 h 279174"/>
                <a:gd name="connsiteX4-149" fmla="*/ 116438 w 1536709"/>
                <a:gd name="connsiteY4-150" fmla="*/ 182925 h 279174"/>
                <a:gd name="connsiteX5-151" fmla="*/ 139587 w 1536709"/>
                <a:gd name="connsiteY5-152" fmla="*/ 279174 h 279174"/>
                <a:gd name="connsiteX6-153" fmla="*/ 0 w 1536709"/>
                <a:gd name="connsiteY6-154" fmla="*/ 139587 h 279174"/>
                <a:gd name="connsiteX0-155" fmla="*/ 0 w 1536709"/>
                <a:gd name="connsiteY0-156" fmla="*/ 139587 h 279174"/>
                <a:gd name="connsiteX1-157" fmla="*/ 139587 w 1536709"/>
                <a:gd name="connsiteY1-158" fmla="*/ 0 h 279174"/>
                <a:gd name="connsiteX2-159" fmla="*/ 119745 w 1536709"/>
                <a:gd name="connsiteY2-160" fmla="*/ 92943 h 279174"/>
                <a:gd name="connsiteX3-161" fmla="*/ 1536709 w 1536709"/>
                <a:gd name="connsiteY3-162" fmla="*/ 244817 h 279174"/>
                <a:gd name="connsiteX4-163" fmla="*/ 116438 w 1536709"/>
                <a:gd name="connsiteY4-164" fmla="*/ 182925 h 279174"/>
                <a:gd name="connsiteX5-165" fmla="*/ 139587 w 1536709"/>
                <a:gd name="connsiteY5-166" fmla="*/ 279174 h 279174"/>
                <a:gd name="connsiteX6-167" fmla="*/ 0 w 1536709"/>
                <a:gd name="connsiteY6-168" fmla="*/ 139587 h 279174"/>
                <a:gd name="connsiteX0-169" fmla="*/ 0 w 1536709"/>
                <a:gd name="connsiteY0-170" fmla="*/ 139587 h 279174"/>
                <a:gd name="connsiteX1-171" fmla="*/ 139587 w 1536709"/>
                <a:gd name="connsiteY1-172" fmla="*/ 0 h 279174"/>
                <a:gd name="connsiteX2-173" fmla="*/ 119745 w 1536709"/>
                <a:gd name="connsiteY2-174" fmla="*/ 92943 h 279174"/>
                <a:gd name="connsiteX3-175" fmla="*/ 1536709 w 1536709"/>
                <a:gd name="connsiteY3-176" fmla="*/ 244817 h 279174"/>
                <a:gd name="connsiteX4-177" fmla="*/ 116438 w 1536709"/>
                <a:gd name="connsiteY4-178" fmla="*/ 182925 h 279174"/>
                <a:gd name="connsiteX5-179" fmla="*/ 139587 w 1536709"/>
                <a:gd name="connsiteY5-180" fmla="*/ 279174 h 279174"/>
                <a:gd name="connsiteX6-181" fmla="*/ 0 w 1536709"/>
                <a:gd name="connsiteY6-182" fmla="*/ 139587 h 279174"/>
                <a:gd name="connsiteX0-183" fmla="*/ 0 w 1536709"/>
                <a:gd name="connsiteY0-184" fmla="*/ 139587 h 279174"/>
                <a:gd name="connsiteX1-185" fmla="*/ 139587 w 1536709"/>
                <a:gd name="connsiteY1-186" fmla="*/ 0 h 279174"/>
                <a:gd name="connsiteX2-187" fmla="*/ 119745 w 1536709"/>
                <a:gd name="connsiteY2-188" fmla="*/ 92943 h 279174"/>
                <a:gd name="connsiteX3-189" fmla="*/ 1536709 w 1536709"/>
                <a:gd name="connsiteY3-190" fmla="*/ 244817 h 279174"/>
                <a:gd name="connsiteX4-191" fmla="*/ 116438 w 1536709"/>
                <a:gd name="connsiteY4-192" fmla="*/ 182925 h 279174"/>
                <a:gd name="connsiteX5-193" fmla="*/ 139587 w 1536709"/>
                <a:gd name="connsiteY5-194" fmla="*/ 279174 h 279174"/>
                <a:gd name="connsiteX6-195" fmla="*/ 0 w 1536709"/>
                <a:gd name="connsiteY6-196" fmla="*/ 139587 h 279174"/>
                <a:gd name="connsiteX0-197" fmla="*/ 0 w 1553818"/>
                <a:gd name="connsiteY0-198" fmla="*/ 208202 h 279174"/>
                <a:gd name="connsiteX1-199" fmla="*/ 156696 w 1553818"/>
                <a:gd name="connsiteY1-200" fmla="*/ 0 h 279174"/>
                <a:gd name="connsiteX2-201" fmla="*/ 136854 w 1553818"/>
                <a:gd name="connsiteY2-202" fmla="*/ 92943 h 279174"/>
                <a:gd name="connsiteX3-203" fmla="*/ 1553818 w 1553818"/>
                <a:gd name="connsiteY3-204" fmla="*/ 244817 h 279174"/>
                <a:gd name="connsiteX4-205" fmla="*/ 133547 w 1553818"/>
                <a:gd name="connsiteY4-206" fmla="*/ 182925 h 279174"/>
                <a:gd name="connsiteX5-207" fmla="*/ 156696 w 1553818"/>
                <a:gd name="connsiteY5-208" fmla="*/ 279174 h 279174"/>
                <a:gd name="connsiteX6-209" fmla="*/ 0 w 1553818"/>
                <a:gd name="connsiteY6-210" fmla="*/ 208202 h 279174"/>
                <a:gd name="connsiteX0-211" fmla="*/ 0 w 1553818"/>
                <a:gd name="connsiteY0-212" fmla="*/ 208202 h 245235"/>
                <a:gd name="connsiteX1-213" fmla="*/ 156696 w 1553818"/>
                <a:gd name="connsiteY1-214" fmla="*/ 0 h 245235"/>
                <a:gd name="connsiteX2-215" fmla="*/ 136854 w 1553818"/>
                <a:gd name="connsiteY2-216" fmla="*/ 92943 h 245235"/>
                <a:gd name="connsiteX3-217" fmla="*/ 1553818 w 1553818"/>
                <a:gd name="connsiteY3-218" fmla="*/ 244817 h 245235"/>
                <a:gd name="connsiteX4-219" fmla="*/ 133547 w 1553818"/>
                <a:gd name="connsiteY4-220" fmla="*/ 182925 h 245235"/>
                <a:gd name="connsiteX5-221" fmla="*/ 243171 w 1553818"/>
                <a:gd name="connsiteY5-222" fmla="*/ 245235 h 245235"/>
                <a:gd name="connsiteX6-223" fmla="*/ 0 w 1553818"/>
                <a:gd name="connsiteY6-224" fmla="*/ 208202 h 245235"/>
                <a:gd name="connsiteX0-225" fmla="*/ 0 w 1553818"/>
                <a:gd name="connsiteY0-226" fmla="*/ 208202 h 245235"/>
                <a:gd name="connsiteX1-227" fmla="*/ 156696 w 1553818"/>
                <a:gd name="connsiteY1-228" fmla="*/ 0 h 245235"/>
                <a:gd name="connsiteX2-229" fmla="*/ 136854 w 1553818"/>
                <a:gd name="connsiteY2-230" fmla="*/ 92943 h 245235"/>
                <a:gd name="connsiteX3-231" fmla="*/ 1553818 w 1553818"/>
                <a:gd name="connsiteY3-232" fmla="*/ 244817 h 245235"/>
                <a:gd name="connsiteX4-233" fmla="*/ 184495 w 1553818"/>
                <a:gd name="connsiteY4-234" fmla="*/ 154241 h 245235"/>
                <a:gd name="connsiteX5-235" fmla="*/ 243171 w 1553818"/>
                <a:gd name="connsiteY5-236" fmla="*/ 245235 h 245235"/>
                <a:gd name="connsiteX6-237" fmla="*/ 0 w 1553818"/>
                <a:gd name="connsiteY6-238" fmla="*/ 208202 h 245235"/>
                <a:gd name="connsiteX0-239" fmla="*/ 0 w 1553818"/>
                <a:gd name="connsiteY0-240" fmla="*/ 211075 h 248108"/>
                <a:gd name="connsiteX1-241" fmla="*/ 122512 w 1553818"/>
                <a:gd name="connsiteY1-242" fmla="*/ 0 h 248108"/>
                <a:gd name="connsiteX2-243" fmla="*/ 136854 w 1553818"/>
                <a:gd name="connsiteY2-244" fmla="*/ 95816 h 248108"/>
                <a:gd name="connsiteX3-245" fmla="*/ 1553818 w 1553818"/>
                <a:gd name="connsiteY3-246" fmla="*/ 247690 h 248108"/>
                <a:gd name="connsiteX4-247" fmla="*/ 184495 w 1553818"/>
                <a:gd name="connsiteY4-248" fmla="*/ 157114 h 248108"/>
                <a:gd name="connsiteX5-249" fmla="*/ 243171 w 1553818"/>
                <a:gd name="connsiteY5-250" fmla="*/ 248108 h 248108"/>
                <a:gd name="connsiteX6-251" fmla="*/ 0 w 1553818"/>
                <a:gd name="connsiteY6-252" fmla="*/ 211075 h 248108"/>
                <a:gd name="connsiteX0-253" fmla="*/ 0 w 1553818"/>
                <a:gd name="connsiteY0-254" fmla="*/ 220161 h 257194"/>
                <a:gd name="connsiteX1-255" fmla="*/ 112460 w 1553818"/>
                <a:gd name="connsiteY1-256" fmla="*/ 0 h 257194"/>
                <a:gd name="connsiteX2-257" fmla="*/ 136854 w 1553818"/>
                <a:gd name="connsiteY2-258" fmla="*/ 104902 h 257194"/>
                <a:gd name="connsiteX3-259" fmla="*/ 1553818 w 1553818"/>
                <a:gd name="connsiteY3-260" fmla="*/ 256776 h 257194"/>
                <a:gd name="connsiteX4-261" fmla="*/ 184495 w 1553818"/>
                <a:gd name="connsiteY4-262" fmla="*/ 166200 h 257194"/>
                <a:gd name="connsiteX5-263" fmla="*/ 243171 w 1553818"/>
                <a:gd name="connsiteY5-264" fmla="*/ 257194 h 257194"/>
                <a:gd name="connsiteX6-265" fmla="*/ 0 w 1553818"/>
                <a:gd name="connsiteY6-266" fmla="*/ 220161 h 257194"/>
                <a:gd name="connsiteX0-267" fmla="*/ 0 w 1553818"/>
                <a:gd name="connsiteY0-268" fmla="*/ 220161 h 256776"/>
                <a:gd name="connsiteX1-269" fmla="*/ 112460 w 1553818"/>
                <a:gd name="connsiteY1-270" fmla="*/ 0 h 256776"/>
                <a:gd name="connsiteX2-271" fmla="*/ 136854 w 1553818"/>
                <a:gd name="connsiteY2-272" fmla="*/ 104902 h 256776"/>
                <a:gd name="connsiteX3-273" fmla="*/ 1553818 w 1553818"/>
                <a:gd name="connsiteY3-274" fmla="*/ 256776 h 256776"/>
                <a:gd name="connsiteX4-275" fmla="*/ 184495 w 1553818"/>
                <a:gd name="connsiteY4-276" fmla="*/ 166200 h 256776"/>
                <a:gd name="connsiteX5-277" fmla="*/ 238489 w 1553818"/>
                <a:gd name="connsiteY5-278" fmla="*/ 215593 h 256776"/>
                <a:gd name="connsiteX6-279" fmla="*/ 0 w 1553818"/>
                <a:gd name="connsiteY6-280" fmla="*/ 220161 h 256776"/>
                <a:gd name="connsiteX0-281" fmla="*/ 0 w 1553818"/>
                <a:gd name="connsiteY0-282" fmla="*/ 182146 h 218761"/>
                <a:gd name="connsiteX1-283" fmla="*/ 123511 w 1553818"/>
                <a:gd name="connsiteY1-284" fmla="*/ 0 h 218761"/>
                <a:gd name="connsiteX2-285" fmla="*/ 136854 w 1553818"/>
                <a:gd name="connsiteY2-286" fmla="*/ 66887 h 218761"/>
                <a:gd name="connsiteX3-287" fmla="*/ 1553818 w 1553818"/>
                <a:gd name="connsiteY3-288" fmla="*/ 218761 h 218761"/>
                <a:gd name="connsiteX4-289" fmla="*/ 184495 w 1553818"/>
                <a:gd name="connsiteY4-290" fmla="*/ 128185 h 218761"/>
                <a:gd name="connsiteX5-291" fmla="*/ 238489 w 1553818"/>
                <a:gd name="connsiteY5-292" fmla="*/ 177578 h 218761"/>
                <a:gd name="connsiteX6-293" fmla="*/ 0 w 1553818"/>
                <a:gd name="connsiteY6-294" fmla="*/ 182146 h 218761"/>
                <a:gd name="connsiteX0-295" fmla="*/ 0 w 1553818"/>
                <a:gd name="connsiteY0-296" fmla="*/ 182146 h 218761"/>
                <a:gd name="connsiteX1-297" fmla="*/ 123511 w 1553818"/>
                <a:gd name="connsiteY1-298" fmla="*/ 0 h 218761"/>
                <a:gd name="connsiteX2-299" fmla="*/ 136854 w 1553818"/>
                <a:gd name="connsiteY2-300" fmla="*/ 66887 h 218761"/>
                <a:gd name="connsiteX3-301" fmla="*/ 1553818 w 1553818"/>
                <a:gd name="connsiteY3-302" fmla="*/ 218761 h 218761"/>
                <a:gd name="connsiteX4-303" fmla="*/ 184495 w 1553818"/>
                <a:gd name="connsiteY4-304" fmla="*/ 128185 h 218761"/>
                <a:gd name="connsiteX5-305" fmla="*/ 238489 w 1553818"/>
                <a:gd name="connsiteY5-306" fmla="*/ 177578 h 218761"/>
                <a:gd name="connsiteX6-307" fmla="*/ 0 w 1553818"/>
                <a:gd name="connsiteY6-308" fmla="*/ 182146 h 218761"/>
                <a:gd name="connsiteX0-309" fmla="*/ 0 w 1553818"/>
                <a:gd name="connsiteY0-310" fmla="*/ 182146 h 218761"/>
                <a:gd name="connsiteX1-311" fmla="*/ 123511 w 1553818"/>
                <a:gd name="connsiteY1-312" fmla="*/ 0 h 218761"/>
                <a:gd name="connsiteX2-313" fmla="*/ 136854 w 1553818"/>
                <a:gd name="connsiteY2-314" fmla="*/ 66887 h 218761"/>
                <a:gd name="connsiteX3-315" fmla="*/ 1553818 w 1553818"/>
                <a:gd name="connsiteY3-316" fmla="*/ 218761 h 218761"/>
                <a:gd name="connsiteX4-317" fmla="*/ 184495 w 1553818"/>
                <a:gd name="connsiteY4-318" fmla="*/ 128185 h 218761"/>
                <a:gd name="connsiteX5-319" fmla="*/ 238489 w 1553818"/>
                <a:gd name="connsiteY5-320" fmla="*/ 177578 h 218761"/>
                <a:gd name="connsiteX6-321" fmla="*/ 0 w 1553818"/>
                <a:gd name="connsiteY6-322" fmla="*/ 182146 h 218761"/>
                <a:gd name="connsiteX0-323" fmla="*/ 0 w 1553818"/>
                <a:gd name="connsiteY0-324" fmla="*/ 182146 h 218761"/>
                <a:gd name="connsiteX1-325" fmla="*/ 123511 w 1553818"/>
                <a:gd name="connsiteY1-326" fmla="*/ 0 h 218761"/>
                <a:gd name="connsiteX2-327" fmla="*/ 136854 w 1553818"/>
                <a:gd name="connsiteY2-328" fmla="*/ 66887 h 218761"/>
                <a:gd name="connsiteX3-329" fmla="*/ 1553818 w 1553818"/>
                <a:gd name="connsiteY3-330" fmla="*/ 218761 h 218761"/>
                <a:gd name="connsiteX4-331" fmla="*/ 184495 w 1553818"/>
                <a:gd name="connsiteY4-332" fmla="*/ 128185 h 218761"/>
                <a:gd name="connsiteX5-333" fmla="*/ 238489 w 1553818"/>
                <a:gd name="connsiteY5-334" fmla="*/ 177578 h 218761"/>
                <a:gd name="connsiteX6-335" fmla="*/ 0 w 1553818"/>
                <a:gd name="connsiteY6-336" fmla="*/ 182146 h 218761"/>
                <a:gd name="connsiteX0-337" fmla="*/ 0 w 1553818"/>
                <a:gd name="connsiteY0-338" fmla="*/ 193097 h 229712"/>
                <a:gd name="connsiteX1-339" fmla="*/ 123511 w 1553818"/>
                <a:gd name="connsiteY1-340" fmla="*/ 10951 h 229712"/>
                <a:gd name="connsiteX2-341" fmla="*/ 136854 w 1553818"/>
                <a:gd name="connsiteY2-342" fmla="*/ 77838 h 229712"/>
                <a:gd name="connsiteX3-343" fmla="*/ 1553818 w 1553818"/>
                <a:gd name="connsiteY3-344" fmla="*/ 229712 h 229712"/>
                <a:gd name="connsiteX4-345" fmla="*/ 184495 w 1553818"/>
                <a:gd name="connsiteY4-346" fmla="*/ 139136 h 229712"/>
                <a:gd name="connsiteX5-347" fmla="*/ 238489 w 1553818"/>
                <a:gd name="connsiteY5-348" fmla="*/ 188529 h 229712"/>
                <a:gd name="connsiteX6-349" fmla="*/ 0 w 1553818"/>
                <a:gd name="connsiteY6-350" fmla="*/ 193097 h 229712"/>
                <a:gd name="connsiteX0-351" fmla="*/ 0 w 1553818"/>
                <a:gd name="connsiteY0-352" fmla="*/ 198226 h 234841"/>
                <a:gd name="connsiteX1-353" fmla="*/ 123511 w 1553818"/>
                <a:gd name="connsiteY1-354" fmla="*/ 16080 h 234841"/>
                <a:gd name="connsiteX2-355" fmla="*/ 136854 w 1553818"/>
                <a:gd name="connsiteY2-356" fmla="*/ 82967 h 234841"/>
                <a:gd name="connsiteX3-357" fmla="*/ 1553818 w 1553818"/>
                <a:gd name="connsiteY3-358" fmla="*/ 234841 h 234841"/>
                <a:gd name="connsiteX4-359" fmla="*/ 184495 w 1553818"/>
                <a:gd name="connsiteY4-360" fmla="*/ 144265 h 234841"/>
                <a:gd name="connsiteX5-361" fmla="*/ 238489 w 1553818"/>
                <a:gd name="connsiteY5-362" fmla="*/ 193658 h 234841"/>
                <a:gd name="connsiteX6-363" fmla="*/ 0 w 1553818"/>
                <a:gd name="connsiteY6-364" fmla="*/ 198226 h 234841"/>
                <a:gd name="connsiteX0-365" fmla="*/ 0 w 1553818"/>
                <a:gd name="connsiteY0-366" fmla="*/ 198226 h 234841"/>
                <a:gd name="connsiteX1-367" fmla="*/ 123511 w 1553818"/>
                <a:gd name="connsiteY1-368" fmla="*/ 16080 h 234841"/>
                <a:gd name="connsiteX2-369" fmla="*/ 136854 w 1553818"/>
                <a:gd name="connsiteY2-370" fmla="*/ 82967 h 234841"/>
                <a:gd name="connsiteX3-371" fmla="*/ 1553818 w 1553818"/>
                <a:gd name="connsiteY3-372" fmla="*/ 234841 h 234841"/>
                <a:gd name="connsiteX4-373" fmla="*/ 184495 w 1553818"/>
                <a:gd name="connsiteY4-374" fmla="*/ 144265 h 234841"/>
                <a:gd name="connsiteX5-375" fmla="*/ 238489 w 1553818"/>
                <a:gd name="connsiteY5-376" fmla="*/ 193658 h 234841"/>
                <a:gd name="connsiteX6-377" fmla="*/ 0 w 1553818"/>
                <a:gd name="connsiteY6-378" fmla="*/ 198226 h 2348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53818" h="234841">
                  <a:moveTo>
                    <a:pt x="0" y="198226"/>
                  </a:moveTo>
                  <a:lnTo>
                    <a:pt x="123511" y="16080"/>
                  </a:lnTo>
                  <a:lnTo>
                    <a:pt x="136854" y="82967"/>
                  </a:lnTo>
                  <a:cubicBezTo>
                    <a:pt x="718942" y="-67886"/>
                    <a:pt x="925073" y="-10562"/>
                    <a:pt x="1553818" y="234841"/>
                  </a:cubicBezTo>
                  <a:cubicBezTo>
                    <a:pt x="860858" y="29663"/>
                    <a:pt x="741098" y="24492"/>
                    <a:pt x="184495" y="144265"/>
                  </a:cubicBezTo>
                  <a:lnTo>
                    <a:pt x="238489" y="193658"/>
                  </a:lnTo>
                  <a:lnTo>
                    <a:pt x="0" y="198226"/>
                  </a:ln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>
                <a:solidFill>
                  <a:prstClr val="white"/>
                </a:solidFill>
                <a:latin typeface="江西拙楷" pitchFamily="2" charset="-122"/>
                <a:ea typeface="江西拙楷" pitchFamily="2" charset="-122"/>
              </a:endParaRPr>
            </a:p>
          </p:txBody>
        </p:sp>
        <p:sp>
          <p:nvSpPr>
            <p:cNvPr id="32" name="左箭头 25"/>
            <p:cNvSpPr/>
            <p:nvPr/>
          </p:nvSpPr>
          <p:spPr>
            <a:xfrm rot="8542414">
              <a:off x="3672435" y="2911364"/>
              <a:ext cx="612693" cy="295495"/>
            </a:xfrm>
            <a:custGeom>
              <a:avLst/>
              <a:gdLst>
                <a:gd name="connsiteX0" fmla="*/ 0 w 1415429"/>
                <a:gd name="connsiteY0" fmla="*/ 139587 h 279174"/>
                <a:gd name="connsiteX1" fmla="*/ 139587 w 1415429"/>
                <a:gd name="connsiteY1" fmla="*/ 0 h 279174"/>
                <a:gd name="connsiteX2" fmla="*/ 139587 w 1415429"/>
                <a:gd name="connsiteY2" fmla="*/ 69794 h 279174"/>
                <a:gd name="connsiteX3" fmla="*/ 1415429 w 1415429"/>
                <a:gd name="connsiteY3" fmla="*/ 69794 h 279174"/>
                <a:gd name="connsiteX4" fmla="*/ 1415429 w 1415429"/>
                <a:gd name="connsiteY4" fmla="*/ 209381 h 279174"/>
                <a:gd name="connsiteX5" fmla="*/ 139587 w 1415429"/>
                <a:gd name="connsiteY5" fmla="*/ 209381 h 279174"/>
                <a:gd name="connsiteX6" fmla="*/ 139587 w 1415429"/>
                <a:gd name="connsiteY6" fmla="*/ 279174 h 279174"/>
                <a:gd name="connsiteX7" fmla="*/ 0 w 1415429"/>
                <a:gd name="connsiteY7" fmla="*/ 139587 h 279174"/>
                <a:gd name="connsiteX0-1" fmla="*/ 0 w 1415429"/>
                <a:gd name="connsiteY0-2" fmla="*/ 139587 h 279174"/>
                <a:gd name="connsiteX1-3" fmla="*/ 139587 w 1415429"/>
                <a:gd name="connsiteY1-4" fmla="*/ 0 h 279174"/>
                <a:gd name="connsiteX2-5" fmla="*/ 139587 w 1415429"/>
                <a:gd name="connsiteY2-6" fmla="*/ 69794 h 279174"/>
                <a:gd name="connsiteX3-7" fmla="*/ 1415429 w 1415429"/>
                <a:gd name="connsiteY3-8" fmla="*/ 69794 h 279174"/>
                <a:gd name="connsiteX4-9" fmla="*/ 139587 w 1415429"/>
                <a:gd name="connsiteY4-10" fmla="*/ 209381 h 279174"/>
                <a:gd name="connsiteX5-11" fmla="*/ 139587 w 1415429"/>
                <a:gd name="connsiteY5-12" fmla="*/ 279174 h 279174"/>
                <a:gd name="connsiteX6-13" fmla="*/ 0 w 1415429"/>
                <a:gd name="connsiteY6-14" fmla="*/ 139587 h 279174"/>
                <a:gd name="connsiteX0-15" fmla="*/ 0 w 1415429"/>
                <a:gd name="connsiteY0-16" fmla="*/ 139587 h 279174"/>
                <a:gd name="connsiteX1-17" fmla="*/ 139587 w 1415429"/>
                <a:gd name="connsiteY1-18" fmla="*/ 0 h 279174"/>
                <a:gd name="connsiteX2-19" fmla="*/ 119745 w 1415429"/>
                <a:gd name="connsiteY2-20" fmla="*/ 92943 h 279174"/>
                <a:gd name="connsiteX3-21" fmla="*/ 1415429 w 1415429"/>
                <a:gd name="connsiteY3-22" fmla="*/ 69794 h 279174"/>
                <a:gd name="connsiteX4-23" fmla="*/ 139587 w 1415429"/>
                <a:gd name="connsiteY4-24" fmla="*/ 209381 h 279174"/>
                <a:gd name="connsiteX5-25" fmla="*/ 139587 w 1415429"/>
                <a:gd name="connsiteY5-26" fmla="*/ 279174 h 279174"/>
                <a:gd name="connsiteX6-27" fmla="*/ 0 w 1415429"/>
                <a:gd name="connsiteY6-28" fmla="*/ 139587 h 279174"/>
                <a:gd name="connsiteX0-29" fmla="*/ 0 w 1415429"/>
                <a:gd name="connsiteY0-30" fmla="*/ 139587 h 279174"/>
                <a:gd name="connsiteX1-31" fmla="*/ 139587 w 1415429"/>
                <a:gd name="connsiteY1-32" fmla="*/ 0 h 279174"/>
                <a:gd name="connsiteX2-33" fmla="*/ 119745 w 1415429"/>
                <a:gd name="connsiteY2-34" fmla="*/ 92943 h 279174"/>
                <a:gd name="connsiteX3-35" fmla="*/ 1415429 w 1415429"/>
                <a:gd name="connsiteY3-36" fmla="*/ 69794 h 279174"/>
                <a:gd name="connsiteX4-37" fmla="*/ 116438 w 1415429"/>
                <a:gd name="connsiteY4-38" fmla="*/ 182925 h 279174"/>
                <a:gd name="connsiteX5-39" fmla="*/ 139587 w 1415429"/>
                <a:gd name="connsiteY5-40" fmla="*/ 279174 h 279174"/>
                <a:gd name="connsiteX6-41" fmla="*/ 0 w 1415429"/>
                <a:gd name="connsiteY6-42" fmla="*/ 139587 h 279174"/>
                <a:gd name="connsiteX0-43" fmla="*/ 0 w 1415429"/>
                <a:gd name="connsiteY0-44" fmla="*/ 139587 h 279174"/>
                <a:gd name="connsiteX1-45" fmla="*/ 139587 w 1415429"/>
                <a:gd name="connsiteY1-46" fmla="*/ 0 h 279174"/>
                <a:gd name="connsiteX2-47" fmla="*/ 119745 w 1415429"/>
                <a:gd name="connsiteY2-48" fmla="*/ 92943 h 279174"/>
                <a:gd name="connsiteX3-49" fmla="*/ 1415429 w 1415429"/>
                <a:gd name="connsiteY3-50" fmla="*/ 69794 h 279174"/>
                <a:gd name="connsiteX4-51" fmla="*/ 116438 w 1415429"/>
                <a:gd name="connsiteY4-52" fmla="*/ 182925 h 279174"/>
                <a:gd name="connsiteX5-53" fmla="*/ 139587 w 1415429"/>
                <a:gd name="connsiteY5-54" fmla="*/ 279174 h 279174"/>
                <a:gd name="connsiteX6-55" fmla="*/ 0 w 1415429"/>
                <a:gd name="connsiteY6-56" fmla="*/ 139587 h 279174"/>
                <a:gd name="connsiteX0-57" fmla="*/ 0 w 1415429"/>
                <a:gd name="connsiteY0-58" fmla="*/ 139587 h 279174"/>
                <a:gd name="connsiteX1-59" fmla="*/ 139587 w 1415429"/>
                <a:gd name="connsiteY1-60" fmla="*/ 0 h 279174"/>
                <a:gd name="connsiteX2-61" fmla="*/ 119745 w 1415429"/>
                <a:gd name="connsiteY2-62" fmla="*/ 92943 h 279174"/>
                <a:gd name="connsiteX3-63" fmla="*/ 1415429 w 1415429"/>
                <a:gd name="connsiteY3-64" fmla="*/ 69794 h 279174"/>
                <a:gd name="connsiteX4-65" fmla="*/ 116438 w 1415429"/>
                <a:gd name="connsiteY4-66" fmla="*/ 182925 h 279174"/>
                <a:gd name="connsiteX5-67" fmla="*/ 139587 w 1415429"/>
                <a:gd name="connsiteY5-68" fmla="*/ 279174 h 279174"/>
                <a:gd name="connsiteX6-69" fmla="*/ 0 w 1415429"/>
                <a:gd name="connsiteY6-70" fmla="*/ 139587 h 279174"/>
                <a:gd name="connsiteX0-71" fmla="*/ 0 w 1415429"/>
                <a:gd name="connsiteY0-72" fmla="*/ 139587 h 279174"/>
                <a:gd name="connsiteX1-73" fmla="*/ 139587 w 1415429"/>
                <a:gd name="connsiteY1-74" fmla="*/ 0 h 279174"/>
                <a:gd name="connsiteX2-75" fmla="*/ 119745 w 1415429"/>
                <a:gd name="connsiteY2-76" fmla="*/ 92943 h 279174"/>
                <a:gd name="connsiteX3-77" fmla="*/ 1415429 w 1415429"/>
                <a:gd name="connsiteY3-78" fmla="*/ 69794 h 279174"/>
                <a:gd name="connsiteX4-79" fmla="*/ 116438 w 1415429"/>
                <a:gd name="connsiteY4-80" fmla="*/ 182925 h 279174"/>
                <a:gd name="connsiteX5-81" fmla="*/ 139587 w 1415429"/>
                <a:gd name="connsiteY5-82" fmla="*/ 279174 h 279174"/>
                <a:gd name="connsiteX6-83" fmla="*/ 0 w 1415429"/>
                <a:gd name="connsiteY6-84" fmla="*/ 139587 h 279174"/>
                <a:gd name="connsiteX0-85" fmla="*/ 0 w 1415429"/>
                <a:gd name="connsiteY0-86" fmla="*/ 139587 h 279174"/>
                <a:gd name="connsiteX1-87" fmla="*/ 139587 w 1415429"/>
                <a:gd name="connsiteY1-88" fmla="*/ 0 h 279174"/>
                <a:gd name="connsiteX2-89" fmla="*/ 119745 w 1415429"/>
                <a:gd name="connsiteY2-90" fmla="*/ 92943 h 279174"/>
                <a:gd name="connsiteX3-91" fmla="*/ 1415429 w 1415429"/>
                <a:gd name="connsiteY3-92" fmla="*/ 69794 h 279174"/>
                <a:gd name="connsiteX4-93" fmla="*/ 116438 w 1415429"/>
                <a:gd name="connsiteY4-94" fmla="*/ 182925 h 279174"/>
                <a:gd name="connsiteX5-95" fmla="*/ 139587 w 1415429"/>
                <a:gd name="connsiteY5-96" fmla="*/ 279174 h 279174"/>
                <a:gd name="connsiteX6-97" fmla="*/ 0 w 1415429"/>
                <a:gd name="connsiteY6-98" fmla="*/ 139587 h 279174"/>
                <a:gd name="connsiteX0-99" fmla="*/ 0 w 1415429"/>
                <a:gd name="connsiteY0-100" fmla="*/ 139587 h 279174"/>
                <a:gd name="connsiteX1-101" fmla="*/ 139587 w 1415429"/>
                <a:gd name="connsiteY1-102" fmla="*/ 0 h 279174"/>
                <a:gd name="connsiteX2-103" fmla="*/ 119745 w 1415429"/>
                <a:gd name="connsiteY2-104" fmla="*/ 92943 h 279174"/>
                <a:gd name="connsiteX3-105" fmla="*/ 1415429 w 1415429"/>
                <a:gd name="connsiteY3-106" fmla="*/ 69794 h 279174"/>
                <a:gd name="connsiteX4-107" fmla="*/ 116438 w 1415429"/>
                <a:gd name="connsiteY4-108" fmla="*/ 182925 h 279174"/>
                <a:gd name="connsiteX5-109" fmla="*/ 139587 w 1415429"/>
                <a:gd name="connsiteY5-110" fmla="*/ 279174 h 279174"/>
                <a:gd name="connsiteX6-111" fmla="*/ 0 w 1415429"/>
                <a:gd name="connsiteY6-112" fmla="*/ 139587 h 279174"/>
                <a:gd name="connsiteX0-113" fmla="*/ 0 w 1415429"/>
                <a:gd name="connsiteY0-114" fmla="*/ 139587 h 279174"/>
                <a:gd name="connsiteX1-115" fmla="*/ 139587 w 1415429"/>
                <a:gd name="connsiteY1-116" fmla="*/ 0 h 279174"/>
                <a:gd name="connsiteX2-117" fmla="*/ 119745 w 1415429"/>
                <a:gd name="connsiteY2-118" fmla="*/ 92943 h 279174"/>
                <a:gd name="connsiteX3-119" fmla="*/ 1415429 w 1415429"/>
                <a:gd name="connsiteY3-120" fmla="*/ 69794 h 279174"/>
                <a:gd name="connsiteX4-121" fmla="*/ 116438 w 1415429"/>
                <a:gd name="connsiteY4-122" fmla="*/ 182925 h 279174"/>
                <a:gd name="connsiteX5-123" fmla="*/ 139587 w 1415429"/>
                <a:gd name="connsiteY5-124" fmla="*/ 279174 h 279174"/>
                <a:gd name="connsiteX6-125" fmla="*/ 0 w 1415429"/>
                <a:gd name="connsiteY6-126" fmla="*/ 139587 h 279174"/>
                <a:gd name="connsiteX0-127" fmla="*/ 0 w 1415429"/>
                <a:gd name="connsiteY0-128" fmla="*/ 139587 h 279174"/>
                <a:gd name="connsiteX1-129" fmla="*/ 139587 w 1415429"/>
                <a:gd name="connsiteY1-130" fmla="*/ 0 h 279174"/>
                <a:gd name="connsiteX2-131" fmla="*/ 119745 w 1415429"/>
                <a:gd name="connsiteY2-132" fmla="*/ 92943 h 279174"/>
                <a:gd name="connsiteX3-133" fmla="*/ 1415429 w 1415429"/>
                <a:gd name="connsiteY3-134" fmla="*/ 69794 h 279174"/>
                <a:gd name="connsiteX4-135" fmla="*/ 116438 w 1415429"/>
                <a:gd name="connsiteY4-136" fmla="*/ 182925 h 279174"/>
                <a:gd name="connsiteX5-137" fmla="*/ 139587 w 1415429"/>
                <a:gd name="connsiteY5-138" fmla="*/ 279174 h 279174"/>
                <a:gd name="connsiteX6-139" fmla="*/ 0 w 1415429"/>
                <a:gd name="connsiteY6-140" fmla="*/ 139587 h 2791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415429" h="279174">
                  <a:moveTo>
                    <a:pt x="0" y="139587"/>
                  </a:moveTo>
                  <a:lnTo>
                    <a:pt x="139587" y="0"/>
                  </a:lnTo>
                  <a:lnTo>
                    <a:pt x="119745" y="92943"/>
                  </a:lnTo>
                  <a:cubicBezTo>
                    <a:pt x="498728" y="-17290"/>
                    <a:pt x="970306" y="-28314"/>
                    <a:pt x="1415429" y="69794"/>
                  </a:cubicBezTo>
                  <a:cubicBezTo>
                    <a:pt x="952669" y="44671"/>
                    <a:pt x="529593" y="92303"/>
                    <a:pt x="116438" y="182925"/>
                  </a:cubicBezTo>
                  <a:lnTo>
                    <a:pt x="139587" y="279174"/>
                  </a:lnTo>
                  <a:lnTo>
                    <a:pt x="0" y="139587"/>
                  </a:ln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>
                <a:solidFill>
                  <a:prstClr val="white"/>
                </a:solidFill>
                <a:latin typeface="江西拙楷" pitchFamily="2" charset="-122"/>
                <a:ea typeface="江西拙楷" pitchFamily="2" charset="-122"/>
              </a:endParaRPr>
            </a:p>
          </p:txBody>
        </p:sp>
        <p:sp>
          <p:nvSpPr>
            <p:cNvPr id="33" name="左箭头 25"/>
            <p:cNvSpPr/>
            <p:nvPr/>
          </p:nvSpPr>
          <p:spPr>
            <a:xfrm rot="13902445">
              <a:off x="3608195" y="3375672"/>
              <a:ext cx="629442" cy="353965"/>
            </a:xfrm>
            <a:custGeom>
              <a:avLst/>
              <a:gdLst>
                <a:gd name="connsiteX0" fmla="*/ 0 w 1415429"/>
                <a:gd name="connsiteY0" fmla="*/ 139587 h 279174"/>
                <a:gd name="connsiteX1" fmla="*/ 139587 w 1415429"/>
                <a:gd name="connsiteY1" fmla="*/ 0 h 279174"/>
                <a:gd name="connsiteX2" fmla="*/ 139587 w 1415429"/>
                <a:gd name="connsiteY2" fmla="*/ 69794 h 279174"/>
                <a:gd name="connsiteX3" fmla="*/ 1415429 w 1415429"/>
                <a:gd name="connsiteY3" fmla="*/ 69794 h 279174"/>
                <a:gd name="connsiteX4" fmla="*/ 1415429 w 1415429"/>
                <a:gd name="connsiteY4" fmla="*/ 209381 h 279174"/>
                <a:gd name="connsiteX5" fmla="*/ 139587 w 1415429"/>
                <a:gd name="connsiteY5" fmla="*/ 209381 h 279174"/>
                <a:gd name="connsiteX6" fmla="*/ 139587 w 1415429"/>
                <a:gd name="connsiteY6" fmla="*/ 279174 h 279174"/>
                <a:gd name="connsiteX7" fmla="*/ 0 w 1415429"/>
                <a:gd name="connsiteY7" fmla="*/ 139587 h 279174"/>
                <a:gd name="connsiteX0-1" fmla="*/ 0 w 1415429"/>
                <a:gd name="connsiteY0-2" fmla="*/ 139587 h 279174"/>
                <a:gd name="connsiteX1-3" fmla="*/ 139587 w 1415429"/>
                <a:gd name="connsiteY1-4" fmla="*/ 0 h 279174"/>
                <a:gd name="connsiteX2-5" fmla="*/ 139587 w 1415429"/>
                <a:gd name="connsiteY2-6" fmla="*/ 69794 h 279174"/>
                <a:gd name="connsiteX3-7" fmla="*/ 1415429 w 1415429"/>
                <a:gd name="connsiteY3-8" fmla="*/ 69794 h 279174"/>
                <a:gd name="connsiteX4-9" fmla="*/ 139587 w 1415429"/>
                <a:gd name="connsiteY4-10" fmla="*/ 209381 h 279174"/>
                <a:gd name="connsiteX5-11" fmla="*/ 139587 w 1415429"/>
                <a:gd name="connsiteY5-12" fmla="*/ 279174 h 279174"/>
                <a:gd name="connsiteX6-13" fmla="*/ 0 w 1415429"/>
                <a:gd name="connsiteY6-14" fmla="*/ 139587 h 279174"/>
                <a:gd name="connsiteX0-15" fmla="*/ 0 w 1415429"/>
                <a:gd name="connsiteY0-16" fmla="*/ 139587 h 279174"/>
                <a:gd name="connsiteX1-17" fmla="*/ 139587 w 1415429"/>
                <a:gd name="connsiteY1-18" fmla="*/ 0 h 279174"/>
                <a:gd name="connsiteX2-19" fmla="*/ 119745 w 1415429"/>
                <a:gd name="connsiteY2-20" fmla="*/ 92943 h 279174"/>
                <a:gd name="connsiteX3-21" fmla="*/ 1415429 w 1415429"/>
                <a:gd name="connsiteY3-22" fmla="*/ 69794 h 279174"/>
                <a:gd name="connsiteX4-23" fmla="*/ 139587 w 1415429"/>
                <a:gd name="connsiteY4-24" fmla="*/ 209381 h 279174"/>
                <a:gd name="connsiteX5-25" fmla="*/ 139587 w 1415429"/>
                <a:gd name="connsiteY5-26" fmla="*/ 279174 h 279174"/>
                <a:gd name="connsiteX6-27" fmla="*/ 0 w 1415429"/>
                <a:gd name="connsiteY6-28" fmla="*/ 139587 h 279174"/>
                <a:gd name="connsiteX0-29" fmla="*/ 0 w 1415429"/>
                <a:gd name="connsiteY0-30" fmla="*/ 139587 h 279174"/>
                <a:gd name="connsiteX1-31" fmla="*/ 139587 w 1415429"/>
                <a:gd name="connsiteY1-32" fmla="*/ 0 h 279174"/>
                <a:gd name="connsiteX2-33" fmla="*/ 119745 w 1415429"/>
                <a:gd name="connsiteY2-34" fmla="*/ 92943 h 279174"/>
                <a:gd name="connsiteX3-35" fmla="*/ 1415429 w 1415429"/>
                <a:gd name="connsiteY3-36" fmla="*/ 69794 h 279174"/>
                <a:gd name="connsiteX4-37" fmla="*/ 116438 w 1415429"/>
                <a:gd name="connsiteY4-38" fmla="*/ 182925 h 279174"/>
                <a:gd name="connsiteX5-39" fmla="*/ 139587 w 1415429"/>
                <a:gd name="connsiteY5-40" fmla="*/ 279174 h 279174"/>
                <a:gd name="connsiteX6-41" fmla="*/ 0 w 1415429"/>
                <a:gd name="connsiteY6-42" fmla="*/ 139587 h 279174"/>
                <a:gd name="connsiteX0-43" fmla="*/ 0 w 1415429"/>
                <a:gd name="connsiteY0-44" fmla="*/ 139587 h 279174"/>
                <a:gd name="connsiteX1-45" fmla="*/ 139587 w 1415429"/>
                <a:gd name="connsiteY1-46" fmla="*/ 0 h 279174"/>
                <a:gd name="connsiteX2-47" fmla="*/ 119745 w 1415429"/>
                <a:gd name="connsiteY2-48" fmla="*/ 92943 h 279174"/>
                <a:gd name="connsiteX3-49" fmla="*/ 1415429 w 1415429"/>
                <a:gd name="connsiteY3-50" fmla="*/ 69794 h 279174"/>
                <a:gd name="connsiteX4-51" fmla="*/ 116438 w 1415429"/>
                <a:gd name="connsiteY4-52" fmla="*/ 182925 h 279174"/>
                <a:gd name="connsiteX5-53" fmla="*/ 139587 w 1415429"/>
                <a:gd name="connsiteY5-54" fmla="*/ 279174 h 279174"/>
                <a:gd name="connsiteX6-55" fmla="*/ 0 w 1415429"/>
                <a:gd name="connsiteY6-56" fmla="*/ 139587 h 279174"/>
                <a:gd name="connsiteX0-57" fmla="*/ 0 w 1415429"/>
                <a:gd name="connsiteY0-58" fmla="*/ 139587 h 279174"/>
                <a:gd name="connsiteX1-59" fmla="*/ 139587 w 1415429"/>
                <a:gd name="connsiteY1-60" fmla="*/ 0 h 279174"/>
                <a:gd name="connsiteX2-61" fmla="*/ 119745 w 1415429"/>
                <a:gd name="connsiteY2-62" fmla="*/ 92943 h 279174"/>
                <a:gd name="connsiteX3-63" fmla="*/ 1415429 w 1415429"/>
                <a:gd name="connsiteY3-64" fmla="*/ 69794 h 279174"/>
                <a:gd name="connsiteX4-65" fmla="*/ 116438 w 1415429"/>
                <a:gd name="connsiteY4-66" fmla="*/ 182925 h 279174"/>
                <a:gd name="connsiteX5-67" fmla="*/ 139587 w 1415429"/>
                <a:gd name="connsiteY5-68" fmla="*/ 279174 h 279174"/>
                <a:gd name="connsiteX6-69" fmla="*/ 0 w 1415429"/>
                <a:gd name="connsiteY6-70" fmla="*/ 139587 h 279174"/>
                <a:gd name="connsiteX0-71" fmla="*/ 0 w 1415429"/>
                <a:gd name="connsiteY0-72" fmla="*/ 139587 h 279174"/>
                <a:gd name="connsiteX1-73" fmla="*/ 139587 w 1415429"/>
                <a:gd name="connsiteY1-74" fmla="*/ 0 h 279174"/>
                <a:gd name="connsiteX2-75" fmla="*/ 119745 w 1415429"/>
                <a:gd name="connsiteY2-76" fmla="*/ 92943 h 279174"/>
                <a:gd name="connsiteX3-77" fmla="*/ 1415429 w 1415429"/>
                <a:gd name="connsiteY3-78" fmla="*/ 69794 h 279174"/>
                <a:gd name="connsiteX4-79" fmla="*/ 116438 w 1415429"/>
                <a:gd name="connsiteY4-80" fmla="*/ 182925 h 279174"/>
                <a:gd name="connsiteX5-81" fmla="*/ 139587 w 1415429"/>
                <a:gd name="connsiteY5-82" fmla="*/ 279174 h 279174"/>
                <a:gd name="connsiteX6-83" fmla="*/ 0 w 1415429"/>
                <a:gd name="connsiteY6-84" fmla="*/ 139587 h 279174"/>
                <a:gd name="connsiteX0-85" fmla="*/ 0 w 1415429"/>
                <a:gd name="connsiteY0-86" fmla="*/ 139587 h 279174"/>
                <a:gd name="connsiteX1-87" fmla="*/ 139587 w 1415429"/>
                <a:gd name="connsiteY1-88" fmla="*/ 0 h 279174"/>
                <a:gd name="connsiteX2-89" fmla="*/ 119745 w 1415429"/>
                <a:gd name="connsiteY2-90" fmla="*/ 92943 h 279174"/>
                <a:gd name="connsiteX3-91" fmla="*/ 1415429 w 1415429"/>
                <a:gd name="connsiteY3-92" fmla="*/ 69794 h 279174"/>
                <a:gd name="connsiteX4-93" fmla="*/ 116438 w 1415429"/>
                <a:gd name="connsiteY4-94" fmla="*/ 182925 h 279174"/>
                <a:gd name="connsiteX5-95" fmla="*/ 139587 w 1415429"/>
                <a:gd name="connsiteY5-96" fmla="*/ 279174 h 279174"/>
                <a:gd name="connsiteX6-97" fmla="*/ 0 w 1415429"/>
                <a:gd name="connsiteY6-98" fmla="*/ 139587 h 279174"/>
                <a:gd name="connsiteX0-99" fmla="*/ 0 w 1415429"/>
                <a:gd name="connsiteY0-100" fmla="*/ 139587 h 279174"/>
                <a:gd name="connsiteX1-101" fmla="*/ 139587 w 1415429"/>
                <a:gd name="connsiteY1-102" fmla="*/ 0 h 279174"/>
                <a:gd name="connsiteX2-103" fmla="*/ 119745 w 1415429"/>
                <a:gd name="connsiteY2-104" fmla="*/ 92943 h 279174"/>
                <a:gd name="connsiteX3-105" fmla="*/ 1415429 w 1415429"/>
                <a:gd name="connsiteY3-106" fmla="*/ 69794 h 279174"/>
                <a:gd name="connsiteX4-107" fmla="*/ 116438 w 1415429"/>
                <a:gd name="connsiteY4-108" fmla="*/ 182925 h 279174"/>
                <a:gd name="connsiteX5-109" fmla="*/ 139587 w 1415429"/>
                <a:gd name="connsiteY5-110" fmla="*/ 279174 h 279174"/>
                <a:gd name="connsiteX6-111" fmla="*/ 0 w 1415429"/>
                <a:gd name="connsiteY6-112" fmla="*/ 139587 h 279174"/>
                <a:gd name="connsiteX0-113" fmla="*/ 0 w 1415429"/>
                <a:gd name="connsiteY0-114" fmla="*/ 139587 h 279174"/>
                <a:gd name="connsiteX1-115" fmla="*/ 139587 w 1415429"/>
                <a:gd name="connsiteY1-116" fmla="*/ 0 h 279174"/>
                <a:gd name="connsiteX2-117" fmla="*/ 119745 w 1415429"/>
                <a:gd name="connsiteY2-118" fmla="*/ 92943 h 279174"/>
                <a:gd name="connsiteX3-119" fmla="*/ 1415429 w 1415429"/>
                <a:gd name="connsiteY3-120" fmla="*/ 69794 h 279174"/>
                <a:gd name="connsiteX4-121" fmla="*/ 116438 w 1415429"/>
                <a:gd name="connsiteY4-122" fmla="*/ 182925 h 279174"/>
                <a:gd name="connsiteX5-123" fmla="*/ 139587 w 1415429"/>
                <a:gd name="connsiteY5-124" fmla="*/ 279174 h 279174"/>
                <a:gd name="connsiteX6-125" fmla="*/ 0 w 1415429"/>
                <a:gd name="connsiteY6-126" fmla="*/ 139587 h 279174"/>
                <a:gd name="connsiteX0-127" fmla="*/ 0 w 1415429"/>
                <a:gd name="connsiteY0-128" fmla="*/ 139587 h 279174"/>
                <a:gd name="connsiteX1-129" fmla="*/ 139587 w 1415429"/>
                <a:gd name="connsiteY1-130" fmla="*/ 0 h 279174"/>
                <a:gd name="connsiteX2-131" fmla="*/ 119745 w 1415429"/>
                <a:gd name="connsiteY2-132" fmla="*/ 92943 h 279174"/>
                <a:gd name="connsiteX3-133" fmla="*/ 1415429 w 1415429"/>
                <a:gd name="connsiteY3-134" fmla="*/ 69794 h 279174"/>
                <a:gd name="connsiteX4-135" fmla="*/ 116438 w 1415429"/>
                <a:gd name="connsiteY4-136" fmla="*/ 182925 h 279174"/>
                <a:gd name="connsiteX5-137" fmla="*/ 139587 w 1415429"/>
                <a:gd name="connsiteY5-138" fmla="*/ 279174 h 279174"/>
                <a:gd name="connsiteX6-139" fmla="*/ 0 w 1415429"/>
                <a:gd name="connsiteY6-140" fmla="*/ 139587 h 279174"/>
                <a:gd name="connsiteX0-141" fmla="*/ 0 w 1536709"/>
                <a:gd name="connsiteY0-142" fmla="*/ 139587 h 279174"/>
                <a:gd name="connsiteX1-143" fmla="*/ 139587 w 1536709"/>
                <a:gd name="connsiteY1-144" fmla="*/ 0 h 279174"/>
                <a:gd name="connsiteX2-145" fmla="*/ 119745 w 1536709"/>
                <a:gd name="connsiteY2-146" fmla="*/ 92943 h 279174"/>
                <a:gd name="connsiteX3-147" fmla="*/ 1536709 w 1536709"/>
                <a:gd name="connsiteY3-148" fmla="*/ 244817 h 279174"/>
                <a:gd name="connsiteX4-149" fmla="*/ 116438 w 1536709"/>
                <a:gd name="connsiteY4-150" fmla="*/ 182925 h 279174"/>
                <a:gd name="connsiteX5-151" fmla="*/ 139587 w 1536709"/>
                <a:gd name="connsiteY5-152" fmla="*/ 279174 h 279174"/>
                <a:gd name="connsiteX6-153" fmla="*/ 0 w 1536709"/>
                <a:gd name="connsiteY6-154" fmla="*/ 139587 h 279174"/>
                <a:gd name="connsiteX0-155" fmla="*/ 0 w 1536709"/>
                <a:gd name="connsiteY0-156" fmla="*/ 139587 h 279174"/>
                <a:gd name="connsiteX1-157" fmla="*/ 139587 w 1536709"/>
                <a:gd name="connsiteY1-158" fmla="*/ 0 h 279174"/>
                <a:gd name="connsiteX2-159" fmla="*/ 119745 w 1536709"/>
                <a:gd name="connsiteY2-160" fmla="*/ 92943 h 279174"/>
                <a:gd name="connsiteX3-161" fmla="*/ 1536709 w 1536709"/>
                <a:gd name="connsiteY3-162" fmla="*/ 244817 h 279174"/>
                <a:gd name="connsiteX4-163" fmla="*/ 116438 w 1536709"/>
                <a:gd name="connsiteY4-164" fmla="*/ 182925 h 279174"/>
                <a:gd name="connsiteX5-165" fmla="*/ 139587 w 1536709"/>
                <a:gd name="connsiteY5-166" fmla="*/ 279174 h 279174"/>
                <a:gd name="connsiteX6-167" fmla="*/ 0 w 1536709"/>
                <a:gd name="connsiteY6-168" fmla="*/ 139587 h 279174"/>
                <a:gd name="connsiteX0-169" fmla="*/ 0 w 1536709"/>
                <a:gd name="connsiteY0-170" fmla="*/ 139587 h 279174"/>
                <a:gd name="connsiteX1-171" fmla="*/ 139587 w 1536709"/>
                <a:gd name="connsiteY1-172" fmla="*/ 0 h 279174"/>
                <a:gd name="connsiteX2-173" fmla="*/ 119745 w 1536709"/>
                <a:gd name="connsiteY2-174" fmla="*/ 92943 h 279174"/>
                <a:gd name="connsiteX3-175" fmla="*/ 1536709 w 1536709"/>
                <a:gd name="connsiteY3-176" fmla="*/ 244817 h 279174"/>
                <a:gd name="connsiteX4-177" fmla="*/ 116438 w 1536709"/>
                <a:gd name="connsiteY4-178" fmla="*/ 182925 h 279174"/>
                <a:gd name="connsiteX5-179" fmla="*/ 139587 w 1536709"/>
                <a:gd name="connsiteY5-180" fmla="*/ 279174 h 279174"/>
                <a:gd name="connsiteX6-181" fmla="*/ 0 w 1536709"/>
                <a:gd name="connsiteY6-182" fmla="*/ 139587 h 279174"/>
                <a:gd name="connsiteX0-183" fmla="*/ 0 w 1536709"/>
                <a:gd name="connsiteY0-184" fmla="*/ 139587 h 279174"/>
                <a:gd name="connsiteX1-185" fmla="*/ 139587 w 1536709"/>
                <a:gd name="connsiteY1-186" fmla="*/ 0 h 279174"/>
                <a:gd name="connsiteX2-187" fmla="*/ 119745 w 1536709"/>
                <a:gd name="connsiteY2-188" fmla="*/ 92943 h 279174"/>
                <a:gd name="connsiteX3-189" fmla="*/ 1536709 w 1536709"/>
                <a:gd name="connsiteY3-190" fmla="*/ 244817 h 279174"/>
                <a:gd name="connsiteX4-191" fmla="*/ 116438 w 1536709"/>
                <a:gd name="connsiteY4-192" fmla="*/ 182925 h 279174"/>
                <a:gd name="connsiteX5-193" fmla="*/ 139587 w 1536709"/>
                <a:gd name="connsiteY5-194" fmla="*/ 279174 h 279174"/>
                <a:gd name="connsiteX6-195" fmla="*/ 0 w 1536709"/>
                <a:gd name="connsiteY6-196" fmla="*/ 139587 h 279174"/>
                <a:gd name="connsiteX0-197" fmla="*/ 0 w 1553818"/>
                <a:gd name="connsiteY0-198" fmla="*/ 208202 h 279174"/>
                <a:gd name="connsiteX1-199" fmla="*/ 156696 w 1553818"/>
                <a:gd name="connsiteY1-200" fmla="*/ 0 h 279174"/>
                <a:gd name="connsiteX2-201" fmla="*/ 136854 w 1553818"/>
                <a:gd name="connsiteY2-202" fmla="*/ 92943 h 279174"/>
                <a:gd name="connsiteX3-203" fmla="*/ 1553818 w 1553818"/>
                <a:gd name="connsiteY3-204" fmla="*/ 244817 h 279174"/>
                <a:gd name="connsiteX4-205" fmla="*/ 133547 w 1553818"/>
                <a:gd name="connsiteY4-206" fmla="*/ 182925 h 279174"/>
                <a:gd name="connsiteX5-207" fmla="*/ 156696 w 1553818"/>
                <a:gd name="connsiteY5-208" fmla="*/ 279174 h 279174"/>
                <a:gd name="connsiteX6-209" fmla="*/ 0 w 1553818"/>
                <a:gd name="connsiteY6-210" fmla="*/ 208202 h 279174"/>
                <a:gd name="connsiteX0-211" fmla="*/ 0 w 1553818"/>
                <a:gd name="connsiteY0-212" fmla="*/ 208202 h 245235"/>
                <a:gd name="connsiteX1-213" fmla="*/ 156696 w 1553818"/>
                <a:gd name="connsiteY1-214" fmla="*/ 0 h 245235"/>
                <a:gd name="connsiteX2-215" fmla="*/ 136854 w 1553818"/>
                <a:gd name="connsiteY2-216" fmla="*/ 92943 h 245235"/>
                <a:gd name="connsiteX3-217" fmla="*/ 1553818 w 1553818"/>
                <a:gd name="connsiteY3-218" fmla="*/ 244817 h 245235"/>
                <a:gd name="connsiteX4-219" fmla="*/ 133547 w 1553818"/>
                <a:gd name="connsiteY4-220" fmla="*/ 182925 h 245235"/>
                <a:gd name="connsiteX5-221" fmla="*/ 243171 w 1553818"/>
                <a:gd name="connsiteY5-222" fmla="*/ 245235 h 245235"/>
                <a:gd name="connsiteX6-223" fmla="*/ 0 w 1553818"/>
                <a:gd name="connsiteY6-224" fmla="*/ 208202 h 245235"/>
                <a:gd name="connsiteX0-225" fmla="*/ 0 w 1553818"/>
                <a:gd name="connsiteY0-226" fmla="*/ 208202 h 245235"/>
                <a:gd name="connsiteX1-227" fmla="*/ 156696 w 1553818"/>
                <a:gd name="connsiteY1-228" fmla="*/ 0 h 245235"/>
                <a:gd name="connsiteX2-229" fmla="*/ 136854 w 1553818"/>
                <a:gd name="connsiteY2-230" fmla="*/ 92943 h 245235"/>
                <a:gd name="connsiteX3-231" fmla="*/ 1553818 w 1553818"/>
                <a:gd name="connsiteY3-232" fmla="*/ 244817 h 245235"/>
                <a:gd name="connsiteX4-233" fmla="*/ 184495 w 1553818"/>
                <a:gd name="connsiteY4-234" fmla="*/ 154241 h 245235"/>
                <a:gd name="connsiteX5-235" fmla="*/ 243171 w 1553818"/>
                <a:gd name="connsiteY5-236" fmla="*/ 245235 h 245235"/>
                <a:gd name="connsiteX6-237" fmla="*/ 0 w 1553818"/>
                <a:gd name="connsiteY6-238" fmla="*/ 208202 h 245235"/>
                <a:gd name="connsiteX0-239" fmla="*/ 0 w 1553818"/>
                <a:gd name="connsiteY0-240" fmla="*/ 211075 h 248108"/>
                <a:gd name="connsiteX1-241" fmla="*/ 122512 w 1553818"/>
                <a:gd name="connsiteY1-242" fmla="*/ 0 h 248108"/>
                <a:gd name="connsiteX2-243" fmla="*/ 136854 w 1553818"/>
                <a:gd name="connsiteY2-244" fmla="*/ 95816 h 248108"/>
                <a:gd name="connsiteX3-245" fmla="*/ 1553818 w 1553818"/>
                <a:gd name="connsiteY3-246" fmla="*/ 247690 h 248108"/>
                <a:gd name="connsiteX4-247" fmla="*/ 184495 w 1553818"/>
                <a:gd name="connsiteY4-248" fmla="*/ 157114 h 248108"/>
                <a:gd name="connsiteX5-249" fmla="*/ 243171 w 1553818"/>
                <a:gd name="connsiteY5-250" fmla="*/ 248108 h 248108"/>
                <a:gd name="connsiteX6-251" fmla="*/ 0 w 1553818"/>
                <a:gd name="connsiteY6-252" fmla="*/ 211075 h 248108"/>
                <a:gd name="connsiteX0-253" fmla="*/ 0 w 1553818"/>
                <a:gd name="connsiteY0-254" fmla="*/ 220161 h 257194"/>
                <a:gd name="connsiteX1-255" fmla="*/ 112460 w 1553818"/>
                <a:gd name="connsiteY1-256" fmla="*/ 0 h 257194"/>
                <a:gd name="connsiteX2-257" fmla="*/ 136854 w 1553818"/>
                <a:gd name="connsiteY2-258" fmla="*/ 104902 h 257194"/>
                <a:gd name="connsiteX3-259" fmla="*/ 1553818 w 1553818"/>
                <a:gd name="connsiteY3-260" fmla="*/ 256776 h 257194"/>
                <a:gd name="connsiteX4-261" fmla="*/ 184495 w 1553818"/>
                <a:gd name="connsiteY4-262" fmla="*/ 166200 h 257194"/>
                <a:gd name="connsiteX5-263" fmla="*/ 243171 w 1553818"/>
                <a:gd name="connsiteY5-264" fmla="*/ 257194 h 257194"/>
                <a:gd name="connsiteX6-265" fmla="*/ 0 w 1553818"/>
                <a:gd name="connsiteY6-266" fmla="*/ 220161 h 257194"/>
                <a:gd name="connsiteX0-267" fmla="*/ 0 w 1553818"/>
                <a:gd name="connsiteY0-268" fmla="*/ 220161 h 256776"/>
                <a:gd name="connsiteX1-269" fmla="*/ 112460 w 1553818"/>
                <a:gd name="connsiteY1-270" fmla="*/ 0 h 256776"/>
                <a:gd name="connsiteX2-271" fmla="*/ 136854 w 1553818"/>
                <a:gd name="connsiteY2-272" fmla="*/ 104902 h 256776"/>
                <a:gd name="connsiteX3-273" fmla="*/ 1553818 w 1553818"/>
                <a:gd name="connsiteY3-274" fmla="*/ 256776 h 256776"/>
                <a:gd name="connsiteX4-275" fmla="*/ 184495 w 1553818"/>
                <a:gd name="connsiteY4-276" fmla="*/ 166200 h 256776"/>
                <a:gd name="connsiteX5-277" fmla="*/ 238489 w 1553818"/>
                <a:gd name="connsiteY5-278" fmla="*/ 215593 h 256776"/>
                <a:gd name="connsiteX6-279" fmla="*/ 0 w 1553818"/>
                <a:gd name="connsiteY6-280" fmla="*/ 220161 h 256776"/>
                <a:gd name="connsiteX0-281" fmla="*/ 0 w 1553818"/>
                <a:gd name="connsiteY0-282" fmla="*/ 182146 h 218761"/>
                <a:gd name="connsiteX1-283" fmla="*/ 123511 w 1553818"/>
                <a:gd name="connsiteY1-284" fmla="*/ 0 h 218761"/>
                <a:gd name="connsiteX2-285" fmla="*/ 136854 w 1553818"/>
                <a:gd name="connsiteY2-286" fmla="*/ 66887 h 218761"/>
                <a:gd name="connsiteX3-287" fmla="*/ 1553818 w 1553818"/>
                <a:gd name="connsiteY3-288" fmla="*/ 218761 h 218761"/>
                <a:gd name="connsiteX4-289" fmla="*/ 184495 w 1553818"/>
                <a:gd name="connsiteY4-290" fmla="*/ 128185 h 218761"/>
                <a:gd name="connsiteX5-291" fmla="*/ 238489 w 1553818"/>
                <a:gd name="connsiteY5-292" fmla="*/ 177578 h 218761"/>
                <a:gd name="connsiteX6-293" fmla="*/ 0 w 1553818"/>
                <a:gd name="connsiteY6-294" fmla="*/ 182146 h 218761"/>
                <a:gd name="connsiteX0-295" fmla="*/ 0 w 1553818"/>
                <a:gd name="connsiteY0-296" fmla="*/ 182146 h 218761"/>
                <a:gd name="connsiteX1-297" fmla="*/ 123511 w 1553818"/>
                <a:gd name="connsiteY1-298" fmla="*/ 0 h 218761"/>
                <a:gd name="connsiteX2-299" fmla="*/ 136854 w 1553818"/>
                <a:gd name="connsiteY2-300" fmla="*/ 66887 h 218761"/>
                <a:gd name="connsiteX3-301" fmla="*/ 1553818 w 1553818"/>
                <a:gd name="connsiteY3-302" fmla="*/ 218761 h 218761"/>
                <a:gd name="connsiteX4-303" fmla="*/ 184495 w 1553818"/>
                <a:gd name="connsiteY4-304" fmla="*/ 128185 h 218761"/>
                <a:gd name="connsiteX5-305" fmla="*/ 238489 w 1553818"/>
                <a:gd name="connsiteY5-306" fmla="*/ 177578 h 218761"/>
                <a:gd name="connsiteX6-307" fmla="*/ 0 w 1553818"/>
                <a:gd name="connsiteY6-308" fmla="*/ 182146 h 218761"/>
                <a:gd name="connsiteX0-309" fmla="*/ 0 w 1553818"/>
                <a:gd name="connsiteY0-310" fmla="*/ 182146 h 218761"/>
                <a:gd name="connsiteX1-311" fmla="*/ 123511 w 1553818"/>
                <a:gd name="connsiteY1-312" fmla="*/ 0 h 218761"/>
                <a:gd name="connsiteX2-313" fmla="*/ 136854 w 1553818"/>
                <a:gd name="connsiteY2-314" fmla="*/ 66887 h 218761"/>
                <a:gd name="connsiteX3-315" fmla="*/ 1553818 w 1553818"/>
                <a:gd name="connsiteY3-316" fmla="*/ 218761 h 218761"/>
                <a:gd name="connsiteX4-317" fmla="*/ 184495 w 1553818"/>
                <a:gd name="connsiteY4-318" fmla="*/ 128185 h 218761"/>
                <a:gd name="connsiteX5-319" fmla="*/ 238489 w 1553818"/>
                <a:gd name="connsiteY5-320" fmla="*/ 177578 h 218761"/>
                <a:gd name="connsiteX6-321" fmla="*/ 0 w 1553818"/>
                <a:gd name="connsiteY6-322" fmla="*/ 182146 h 218761"/>
                <a:gd name="connsiteX0-323" fmla="*/ 0 w 1553818"/>
                <a:gd name="connsiteY0-324" fmla="*/ 182146 h 218761"/>
                <a:gd name="connsiteX1-325" fmla="*/ 123511 w 1553818"/>
                <a:gd name="connsiteY1-326" fmla="*/ 0 h 218761"/>
                <a:gd name="connsiteX2-327" fmla="*/ 136854 w 1553818"/>
                <a:gd name="connsiteY2-328" fmla="*/ 66887 h 218761"/>
                <a:gd name="connsiteX3-329" fmla="*/ 1553818 w 1553818"/>
                <a:gd name="connsiteY3-330" fmla="*/ 218761 h 218761"/>
                <a:gd name="connsiteX4-331" fmla="*/ 184495 w 1553818"/>
                <a:gd name="connsiteY4-332" fmla="*/ 128185 h 218761"/>
                <a:gd name="connsiteX5-333" fmla="*/ 238489 w 1553818"/>
                <a:gd name="connsiteY5-334" fmla="*/ 177578 h 218761"/>
                <a:gd name="connsiteX6-335" fmla="*/ 0 w 1553818"/>
                <a:gd name="connsiteY6-336" fmla="*/ 182146 h 218761"/>
                <a:gd name="connsiteX0-337" fmla="*/ 0 w 1553818"/>
                <a:gd name="connsiteY0-338" fmla="*/ 193097 h 229712"/>
                <a:gd name="connsiteX1-339" fmla="*/ 123511 w 1553818"/>
                <a:gd name="connsiteY1-340" fmla="*/ 10951 h 229712"/>
                <a:gd name="connsiteX2-341" fmla="*/ 136854 w 1553818"/>
                <a:gd name="connsiteY2-342" fmla="*/ 77838 h 229712"/>
                <a:gd name="connsiteX3-343" fmla="*/ 1553818 w 1553818"/>
                <a:gd name="connsiteY3-344" fmla="*/ 229712 h 229712"/>
                <a:gd name="connsiteX4-345" fmla="*/ 184495 w 1553818"/>
                <a:gd name="connsiteY4-346" fmla="*/ 139136 h 229712"/>
                <a:gd name="connsiteX5-347" fmla="*/ 238489 w 1553818"/>
                <a:gd name="connsiteY5-348" fmla="*/ 188529 h 229712"/>
                <a:gd name="connsiteX6-349" fmla="*/ 0 w 1553818"/>
                <a:gd name="connsiteY6-350" fmla="*/ 193097 h 229712"/>
                <a:gd name="connsiteX0-351" fmla="*/ 0 w 1553818"/>
                <a:gd name="connsiteY0-352" fmla="*/ 198226 h 234841"/>
                <a:gd name="connsiteX1-353" fmla="*/ 123511 w 1553818"/>
                <a:gd name="connsiteY1-354" fmla="*/ 16080 h 234841"/>
                <a:gd name="connsiteX2-355" fmla="*/ 136854 w 1553818"/>
                <a:gd name="connsiteY2-356" fmla="*/ 82967 h 234841"/>
                <a:gd name="connsiteX3-357" fmla="*/ 1553818 w 1553818"/>
                <a:gd name="connsiteY3-358" fmla="*/ 234841 h 234841"/>
                <a:gd name="connsiteX4-359" fmla="*/ 184495 w 1553818"/>
                <a:gd name="connsiteY4-360" fmla="*/ 144265 h 234841"/>
                <a:gd name="connsiteX5-361" fmla="*/ 238489 w 1553818"/>
                <a:gd name="connsiteY5-362" fmla="*/ 193658 h 234841"/>
                <a:gd name="connsiteX6-363" fmla="*/ 0 w 1553818"/>
                <a:gd name="connsiteY6-364" fmla="*/ 198226 h 234841"/>
                <a:gd name="connsiteX0-365" fmla="*/ 0 w 1553818"/>
                <a:gd name="connsiteY0-366" fmla="*/ 198226 h 234841"/>
                <a:gd name="connsiteX1-367" fmla="*/ 123511 w 1553818"/>
                <a:gd name="connsiteY1-368" fmla="*/ 16080 h 234841"/>
                <a:gd name="connsiteX2-369" fmla="*/ 136854 w 1553818"/>
                <a:gd name="connsiteY2-370" fmla="*/ 82967 h 234841"/>
                <a:gd name="connsiteX3-371" fmla="*/ 1553818 w 1553818"/>
                <a:gd name="connsiteY3-372" fmla="*/ 234841 h 234841"/>
                <a:gd name="connsiteX4-373" fmla="*/ 184495 w 1553818"/>
                <a:gd name="connsiteY4-374" fmla="*/ 144265 h 234841"/>
                <a:gd name="connsiteX5-375" fmla="*/ 238489 w 1553818"/>
                <a:gd name="connsiteY5-376" fmla="*/ 193658 h 234841"/>
                <a:gd name="connsiteX6-377" fmla="*/ 0 w 1553818"/>
                <a:gd name="connsiteY6-378" fmla="*/ 198226 h 2348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53818" h="234841">
                  <a:moveTo>
                    <a:pt x="0" y="198226"/>
                  </a:moveTo>
                  <a:lnTo>
                    <a:pt x="123511" y="16080"/>
                  </a:lnTo>
                  <a:lnTo>
                    <a:pt x="136854" y="82967"/>
                  </a:lnTo>
                  <a:cubicBezTo>
                    <a:pt x="718942" y="-67886"/>
                    <a:pt x="925073" y="-10562"/>
                    <a:pt x="1553818" y="234841"/>
                  </a:cubicBezTo>
                  <a:cubicBezTo>
                    <a:pt x="860858" y="29663"/>
                    <a:pt x="741098" y="24492"/>
                    <a:pt x="184495" y="144265"/>
                  </a:cubicBezTo>
                  <a:lnTo>
                    <a:pt x="238489" y="193658"/>
                  </a:lnTo>
                  <a:lnTo>
                    <a:pt x="0" y="198226"/>
                  </a:ln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>
                <a:solidFill>
                  <a:prstClr val="white"/>
                </a:solidFill>
                <a:latin typeface="江西拙楷" pitchFamily="2" charset="-122"/>
                <a:ea typeface="江西拙楷" pitchFamily="2" charset="-122"/>
              </a:endParaRPr>
            </a:p>
          </p:txBody>
        </p:sp>
        <p:sp>
          <p:nvSpPr>
            <p:cNvPr id="34" name="左箭头 25"/>
            <p:cNvSpPr/>
            <p:nvPr/>
          </p:nvSpPr>
          <p:spPr>
            <a:xfrm rot="3714654">
              <a:off x="3990563" y="4000611"/>
              <a:ext cx="752001" cy="352378"/>
            </a:xfrm>
            <a:custGeom>
              <a:avLst/>
              <a:gdLst>
                <a:gd name="connsiteX0" fmla="*/ 0 w 1415429"/>
                <a:gd name="connsiteY0" fmla="*/ 139587 h 279174"/>
                <a:gd name="connsiteX1" fmla="*/ 139587 w 1415429"/>
                <a:gd name="connsiteY1" fmla="*/ 0 h 279174"/>
                <a:gd name="connsiteX2" fmla="*/ 139587 w 1415429"/>
                <a:gd name="connsiteY2" fmla="*/ 69794 h 279174"/>
                <a:gd name="connsiteX3" fmla="*/ 1415429 w 1415429"/>
                <a:gd name="connsiteY3" fmla="*/ 69794 h 279174"/>
                <a:gd name="connsiteX4" fmla="*/ 1415429 w 1415429"/>
                <a:gd name="connsiteY4" fmla="*/ 209381 h 279174"/>
                <a:gd name="connsiteX5" fmla="*/ 139587 w 1415429"/>
                <a:gd name="connsiteY5" fmla="*/ 209381 h 279174"/>
                <a:gd name="connsiteX6" fmla="*/ 139587 w 1415429"/>
                <a:gd name="connsiteY6" fmla="*/ 279174 h 279174"/>
                <a:gd name="connsiteX7" fmla="*/ 0 w 1415429"/>
                <a:gd name="connsiteY7" fmla="*/ 139587 h 279174"/>
                <a:gd name="connsiteX0-1" fmla="*/ 0 w 1415429"/>
                <a:gd name="connsiteY0-2" fmla="*/ 139587 h 279174"/>
                <a:gd name="connsiteX1-3" fmla="*/ 139587 w 1415429"/>
                <a:gd name="connsiteY1-4" fmla="*/ 0 h 279174"/>
                <a:gd name="connsiteX2-5" fmla="*/ 139587 w 1415429"/>
                <a:gd name="connsiteY2-6" fmla="*/ 69794 h 279174"/>
                <a:gd name="connsiteX3-7" fmla="*/ 1415429 w 1415429"/>
                <a:gd name="connsiteY3-8" fmla="*/ 69794 h 279174"/>
                <a:gd name="connsiteX4-9" fmla="*/ 139587 w 1415429"/>
                <a:gd name="connsiteY4-10" fmla="*/ 209381 h 279174"/>
                <a:gd name="connsiteX5-11" fmla="*/ 139587 w 1415429"/>
                <a:gd name="connsiteY5-12" fmla="*/ 279174 h 279174"/>
                <a:gd name="connsiteX6-13" fmla="*/ 0 w 1415429"/>
                <a:gd name="connsiteY6-14" fmla="*/ 139587 h 279174"/>
                <a:gd name="connsiteX0-15" fmla="*/ 0 w 1415429"/>
                <a:gd name="connsiteY0-16" fmla="*/ 139587 h 279174"/>
                <a:gd name="connsiteX1-17" fmla="*/ 139587 w 1415429"/>
                <a:gd name="connsiteY1-18" fmla="*/ 0 h 279174"/>
                <a:gd name="connsiteX2-19" fmla="*/ 119745 w 1415429"/>
                <a:gd name="connsiteY2-20" fmla="*/ 92943 h 279174"/>
                <a:gd name="connsiteX3-21" fmla="*/ 1415429 w 1415429"/>
                <a:gd name="connsiteY3-22" fmla="*/ 69794 h 279174"/>
                <a:gd name="connsiteX4-23" fmla="*/ 139587 w 1415429"/>
                <a:gd name="connsiteY4-24" fmla="*/ 209381 h 279174"/>
                <a:gd name="connsiteX5-25" fmla="*/ 139587 w 1415429"/>
                <a:gd name="connsiteY5-26" fmla="*/ 279174 h 279174"/>
                <a:gd name="connsiteX6-27" fmla="*/ 0 w 1415429"/>
                <a:gd name="connsiteY6-28" fmla="*/ 139587 h 279174"/>
                <a:gd name="connsiteX0-29" fmla="*/ 0 w 1415429"/>
                <a:gd name="connsiteY0-30" fmla="*/ 139587 h 279174"/>
                <a:gd name="connsiteX1-31" fmla="*/ 139587 w 1415429"/>
                <a:gd name="connsiteY1-32" fmla="*/ 0 h 279174"/>
                <a:gd name="connsiteX2-33" fmla="*/ 119745 w 1415429"/>
                <a:gd name="connsiteY2-34" fmla="*/ 92943 h 279174"/>
                <a:gd name="connsiteX3-35" fmla="*/ 1415429 w 1415429"/>
                <a:gd name="connsiteY3-36" fmla="*/ 69794 h 279174"/>
                <a:gd name="connsiteX4-37" fmla="*/ 116438 w 1415429"/>
                <a:gd name="connsiteY4-38" fmla="*/ 182925 h 279174"/>
                <a:gd name="connsiteX5-39" fmla="*/ 139587 w 1415429"/>
                <a:gd name="connsiteY5-40" fmla="*/ 279174 h 279174"/>
                <a:gd name="connsiteX6-41" fmla="*/ 0 w 1415429"/>
                <a:gd name="connsiteY6-42" fmla="*/ 139587 h 279174"/>
                <a:gd name="connsiteX0-43" fmla="*/ 0 w 1415429"/>
                <a:gd name="connsiteY0-44" fmla="*/ 139587 h 279174"/>
                <a:gd name="connsiteX1-45" fmla="*/ 139587 w 1415429"/>
                <a:gd name="connsiteY1-46" fmla="*/ 0 h 279174"/>
                <a:gd name="connsiteX2-47" fmla="*/ 119745 w 1415429"/>
                <a:gd name="connsiteY2-48" fmla="*/ 92943 h 279174"/>
                <a:gd name="connsiteX3-49" fmla="*/ 1415429 w 1415429"/>
                <a:gd name="connsiteY3-50" fmla="*/ 69794 h 279174"/>
                <a:gd name="connsiteX4-51" fmla="*/ 116438 w 1415429"/>
                <a:gd name="connsiteY4-52" fmla="*/ 182925 h 279174"/>
                <a:gd name="connsiteX5-53" fmla="*/ 139587 w 1415429"/>
                <a:gd name="connsiteY5-54" fmla="*/ 279174 h 279174"/>
                <a:gd name="connsiteX6-55" fmla="*/ 0 w 1415429"/>
                <a:gd name="connsiteY6-56" fmla="*/ 139587 h 279174"/>
                <a:gd name="connsiteX0-57" fmla="*/ 0 w 1415429"/>
                <a:gd name="connsiteY0-58" fmla="*/ 139587 h 279174"/>
                <a:gd name="connsiteX1-59" fmla="*/ 139587 w 1415429"/>
                <a:gd name="connsiteY1-60" fmla="*/ 0 h 279174"/>
                <a:gd name="connsiteX2-61" fmla="*/ 119745 w 1415429"/>
                <a:gd name="connsiteY2-62" fmla="*/ 92943 h 279174"/>
                <a:gd name="connsiteX3-63" fmla="*/ 1415429 w 1415429"/>
                <a:gd name="connsiteY3-64" fmla="*/ 69794 h 279174"/>
                <a:gd name="connsiteX4-65" fmla="*/ 116438 w 1415429"/>
                <a:gd name="connsiteY4-66" fmla="*/ 182925 h 279174"/>
                <a:gd name="connsiteX5-67" fmla="*/ 139587 w 1415429"/>
                <a:gd name="connsiteY5-68" fmla="*/ 279174 h 279174"/>
                <a:gd name="connsiteX6-69" fmla="*/ 0 w 1415429"/>
                <a:gd name="connsiteY6-70" fmla="*/ 139587 h 279174"/>
                <a:gd name="connsiteX0-71" fmla="*/ 0 w 1415429"/>
                <a:gd name="connsiteY0-72" fmla="*/ 139587 h 279174"/>
                <a:gd name="connsiteX1-73" fmla="*/ 139587 w 1415429"/>
                <a:gd name="connsiteY1-74" fmla="*/ 0 h 279174"/>
                <a:gd name="connsiteX2-75" fmla="*/ 119745 w 1415429"/>
                <a:gd name="connsiteY2-76" fmla="*/ 92943 h 279174"/>
                <a:gd name="connsiteX3-77" fmla="*/ 1415429 w 1415429"/>
                <a:gd name="connsiteY3-78" fmla="*/ 69794 h 279174"/>
                <a:gd name="connsiteX4-79" fmla="*/ 116438 w 1415429"/>
                <a:gd name="connsiteY4-80" fmla="*/ 182925 h 279174"/>
                <a:gd name="connsiteX5-81" fmla="*/ 139587 w 1415429"/>
                <a:gd name="connsiteY5-82" fmla="*/ 279174 h 279174"/>
                <a:gd name="connsiteX6-83" fmla="*/ 0 w 1415429"/>
                <a:gd name="connsiteY6-84" fmla="*/ 139587 h 279174"/>
                <a:gd name="connsiteX0-85" fmla="*/ 0 w 1415429"/>
                <a:gd name="connsiteY0-86" fmla="*/ 139587 h 279174"/>
                <a:gd name="connsiteX1-87" fmla="*/ 139587 w 1415429"/>
                <a:gd name="connsiteY1-88" fmla="*/ 0 h 279174"/>
                <a:gd name="connsiteX2-89" fmla="*/ 119745 w 1415429"/>
                <a:gd name="connsiteY2-90" fmla="*/ 92943 h 279174"/>
                <a:gd name="connsiteX3-91" fmla="*/ 1415429 w 1415429"/>
                <a:gd name="connsiteY3-92" fmla="*/ 69794 h 279174"/>
                <a:gd name="connsiteX4-93" fmla="*/ 116438 w 1415429"/>
                <a:gd name="connsiteY4-94" fmla="*/ 182925 h 279174"/>
                <a:gd name="connsiteX5-95" fmla="*/ 139587 w 1415429"/>
                <a:gd name="connsiteY5-96" fmla="*/ 279174 h 279174"/>
                <a:gd name="connsiteX6-97" fmla="*/ 0 w 1415429"/>
                <a:gd name="connsiteY6-98" fmla="*/ 139587 h 279174"/>
                <a:gd name="connsiteX0-99" fmla="*/ 0 w 1415429"/>
                <a:gd name="connsiteY0-100" fmla="*/ 139587 h 279174"/>
                <a:gd name="connsiteX1-101" fmla="*/ 139587 w 1415429"/>
                <a:gd name="connsiteY1-102" fmla="*/ 0 h 279174"/>
                <a:gd name="connsiteX2-103" fmla="*/ 119745 w 1415429"/>
                <a:gd name="connsiteY2-104" fmla="*/ 92943 h 279174"/>
                <a:gd name="connsiteX3-105" fmla="*/ 1415429 w 1415429"/>
                <a:gd name="connsiteY3-106" fmla="*/ 69794 h 279174"/>
                <a:gd name="connsiteX4-107" fmla="*/ 116438 w 1415429"/>
                <a:gd name="connsiteY4-108" fmla="*/ 182925 h 279174"/>
                <a:gd name="connsiteX5-109" fmla="*/ 139587 w 1415429"/>
                <a:gd name="connsiteY5-110" fmla="*/ 279174 h 279174"/>
                <a:gd name="connsiteX6-111" fmla="*/ 0 w 1415429"/>
                <a:gd name="connsiteY6-112" fmla="*/ 139587 h 279174"/>
                <a:gd name="connsiteX0-113" fmla="*/ 0 w 1415429"/>
                <a:gd name="connsiteY0-114" fmla="*/ 139587 h 279174"/>
                <a:gd name="connsiteX1-115" fmla="*/ 139587 w 1415429"/>
                <a:gd name="connsiteY1-116" fmla="*/ 0 h 279174"/>
                <a:gd name="connsiteX2-117" fmla="*/ 119745 w 1415429"/>
                <a:gd name="connsiteY2-118" fmla="*/ 92943 h 279174"/>
                <a:gd name="connsiteX3-119" fmla="*/ 1415429 w 1415429"/>
                <a:gd name="connsiteY3-120" fmla="*/ 69794 h 279174"/>
                <a:gd name="connsiteX4-121" fmla="*/ 116438 w 1415429"/>
                <a:gd name="connsiteY4-122" fmla="*/ 182925 h 279174"/>
                <a:gd name="connsiteX5-123" fmla="*/ 139587 w 1415429"/>
                <a:gd name="connsiteY5-124" fmla="*/ 279174 h 279174"/>
                <a:gd name="connsiteX6-125" fmla="*/ 0 w 1415429"/>
                <a:gd name="connsiteY6-126" fmla="*/ 139587 h 279174"/>
                <a:gd name="connsiteX0-127" fmla="*/ 0 w 1415429"/>
                <a:gd name="connsiteY0-128" fmla="*/ 139587 h 279174"/>
                <a:gd name="connsiteX1-129" fmla="*/ 139587 w 1415429"/>
                <a:gd name="connsiteY1-130" fmla="*/ 0 h 279174"/>
                <a:gd name="connsiteX2-131" fmla="*/ 119745 w 1415429"/>
                <a:gd name="connsiteY2-132" fmla="*/ 92943 h 279174"/>
                <a:gd name="connsiteX3-133" fmla="*/ 1415429 w 1415429"/>
                <a:gd name="connsiteY3-134" fmla="*/ 69794 h 279174"/>
                <a:gd name="connsiteX4-135" fmla="*/ 116438 w 1415429"/>
                <a:gd name="connsiteY4-136" fmla="*/ 182925 h 279174"/>
                <a:gd name="connsiteX5-137" fmla="*/ 139587 w 1415429"/>
                <a:gd name="connsiteY5-138" fmla="*/ 279174 h 279174"/>
                <a:gd name="connsiteX6-139" fmla="*/ 0 w 1415429"/>
                <a:gd name="connsiteY6-140" fmla="*/ 139587 h 279174"/>
                <a:gd name="connsiteX0-141" fmla="*/ 0 w 1536709"/>
                <a:gd name="connsiteY0-142" fmla="*/ 139587 h 279174"/>
                <a:gd name="connsiteX1-143" fmla="*/ 139587 w 1536709"/>
                <a:gd name="connsiteY1-144" fmla="*/ 0 h 279174"/>
                <a:gd name="connsiteX2-145" fmla="*/ 119745 w 1536709"/>
                <a:gd name="connsiteY2-146" fmla="*/ 92943 h 279174"/>
                <a:gd name="connsiteX3-147" fmla="*/ 1536709 w 1536709"/>
                <a:gd name="connsiteY3-148" fmla="*/ 244817 h 279174"/>
                <a:gd name="connsiteX4-149" fmla="*/ 116438 w 1536709"/>
                <a:gd name="connsiteY4-150" fmla="*/ 182925 h 279174"/>
                <a:gd name="connsiteX5-151" fmla="*/ 139587 w 1536709"/>
                <a:gd name="connsiteY5-152" fmla="*/ 279174 h 279174"/>
                <a:gd name="connsiteX6-153" fmla="*/ 0 w 1536709"/>
                <a:gd name="connsiteY6-154" fmla="*/ 139587 h 279174"/>
                <a:gd name="connsiteX0-155" fmla="*/ 0 w 1536709"/>
                <a:gd name="connsiteY0-156" fmla="*/ 139587 h 279174"/>
                <a:gd name="connsiteX1-157" fmla="*/ 139587 w 1536709"/>
                <a:gd name="connsiteY1-158" fmla="*/ 0 h 279174"/>
                <a:gd name="connsiteX2-159" fmla="*/ 119745 w 1536709"/>
                <a:gd name="connsiteY2-160" fmla="*/ 92943 h 279174"/>
                <a:gd name="connsiteX3-161" fmla="*/ 1536709 w 1536709"/>
                <a:gd name="connsiteY3-162" fmla="*/ 244817 h 279174"/>
                <a:gd name="connsiteX4-163" fmla="*/ 116438 w 1536709"/>
                <a:gd name="connsiteY4-164" fmla="*/ 182925 h 279174"/>
                <a:gd name="connsiteX5-165" fmla="*/ 139587 w 1536709"/>
                <a:gd name="connsiteY5-166" fmla="*/ 279174 h 279174"/>
                <a:gd name="connsiteX6-167" fmla="*/ 0 w 1536709"/>
                <a:gd name="connsiteY6-168" fmla="*/ 139587 h 279174"/>
                <a:gd name="connsiteX0-169" fmla="*/ 0 w 1536709"/>
                <a:gd name="connsiteY0-170" fmla="*/ 139587 h 279174"/>
                <a:gd name="connsiteX1-171" fmla="*/ 139587 w 1536709"/>
                <a:gd name="connsiteY1-172" fmla="*/ 0 h 279174"/>
                <a:gd name="connsiteX2-173" fmla="*/ 119745 w 1536709"/>
                <a:gd name="connsiteY2-174" fmla="*/ 92943 h 279174"/>
                <a:gd name="connsiteX3-175" fmla="*/ 1536709 w 1536709"/>
                <a:gd name="connsiteY3-176" fmla="*/ 244817 h 279174"/>
                <a:gd name="connsiteX4-177" fmla="*/ 116438 w 1536709"/>
                <a:gd name="connsiteY4-178" fmla="*/ 182925 h 279174"/>
                <a:gd name="connsiteX5-179" fmla="*/ 139587 w 1536709"/>
                <a:gd name="connsiteY5-180" fmla="*/ 279174 h 279174"/>
                <a:gd name="connsiteX6-181" fmla="*/ 0 w 1536709"/>
                <a:gd name="connsiteY6-182" fmla="*/ 139587 h 279174"/>
                <a:gd name="connsiteX0-183" fmla="*/ 0 w 1536709"/>
                <a:gd name="connsiteY0-184" fmla="*/ 139587 h 279174"/>
                <a:gd name="connsiteX1-185" fmla="*/ 139587 w 1536709"/>
                <a:gd name="connsiteY1-186" fmla="*/ 0 h 279174"/>
                <a:gd name="connsiteX2-187" fmla="*/ 119745 w 1536709"/>
                <a:gd name="connsiteY2-188" fmla="*/ 92943 h 279174"/>
                <a:gd name="connsiteX3-189" fmla="*/ 1536709 w 1536709"/>
                <a:gd name="connsiteY3-190" fmla="*/ 244817 h 279174"/>
                <a:gd name="connsiteX4-191" fmla="*/ 116438 w 1536709"/>
                <a:gd name="connsiteY4-192" fmla="*/ 182925 h 279174"/>
                <a:gd name="connsiteX5-193" fmla="*/ 139587 w 1536709"/>
                <a:gd name="connsiteY5-194" fmla="*/ 279174 h 279174"/>
                <a:gd name="connsiteX6-195" fmla="*/ 0 w 1536709"/>
                <a:gd name="connsiteY6-196" fmla="*/ 139587 h 279174"/>
                <a:gd name="connsiteX0-197" fmla="*/ 0 w 1553818"/>
                <a:gd name="connsiteY0-198" fmla="*/ 208202 h 279174"/>
                <a:gd name="connsiteX1-199" fmla="*/ 156696 w 1553818"/>
                <a:gd name="connsiteY1-200" fmla="*/ 0 h 279174"/>
                <a:gd name="connsiteX2-201" fmla="*/ 136854 w 1553818"/>
                <a:gd name="connsiteY2-202" fmla="*/ 92943 h 279174"/>
                <a:gd name="connsiteX3-203" fmla="*/ 1553818 w 1553818"/>
                <a:gd name="connsiteY3-204" fmla="*/ 244817 h 279174"/>
                <a:gd name="connsiteX4-205" fmla="*/ 133547 w 1553818"/>
                <a:gd name="connsiteY4-206" fmla="*/ 182925 h 279174"/>
                <a:gd name="connsiteX5-207" fmla="*/ 156696 w 1553818"/>
                <a:gd name="connsiteY5-208" fmla="*/ 279174 h 279174"/>
                <a:gd name="connsiteX6-209" fmla="*/ 0 w 1553818"/>
                <a:gd name="connsiteY6-210" fmla="*/ 208202 h 279174"/>
                <a:gd name="connsiteX0-211" fmla="*/ 0 w 1553818"/>
                <a:gd name="connsiteY0-212" fmla="*/ 208202 h 245235"/>
                <a:gd name="connsiteX1-213" fmla="*/ 156696 w 1553818"/>
                <a:gd name="connsiteY1-214" fmla="*/ 0 h 245235"/>
                <a:gd name="connsiteX2-215" fmla="*/ 136854 w 1553818"/>
                <a:gd name="connsiteY2-216" fmla="*/ 92943 h 245235"/>
                <a:gd name="connsiteX3-217" fmla="*/ 1553818 w 1553818"/>
                <a:gd name="connsiteY3-218" fmla="*/ 244817 h 245235"/>
                <a:gd name="connsiteX4-219" fmla="*/ 133547 w 1553818"/>
                <a:gd name="connsiteY4-220" fmla="*/ 182925 h 245235"/>
                <a:gd name="connsiteX5-221" fmla="*/ 243171 w 1553818"/>
                <a:gd name="connsiteY5-222" fmla="*/ 245235 h 245235"/>
                <a:gd name="connsiteX6-223" fmla="*/ 0 w 1553818"/>
                <a:gd name="connsiteY6-224" fmla="*/ 208202 h 245235"/>
                <a:gd name="connsiteX0-225" fmla="*/ 0 w 1553818"/>
                <a:gd name="connsiteY0-226" fmla="*/ 208202 h 245235"/>
                <a:gd name="connsiteX1-227" fmla="*/ 156696 w 1553818"/>
                <a:gd name="connsiteY1-228" fmla="*/ 0 h 245235"/>
                <a:gd name="connsiteX2-229" fmla="*/ 136854 w 1553818"/>
                <a:gd name="connsiteY2-230" fmla="*/ 92943 h 245235"/>
                <a:gd name="connsiteX3-231" fmla="*/ 1553818 w 1553818"/>
                <a:gd name="connsiteY3-232" fmla="*/ 244817 h 245235"/>
                <a:gd name="connsiteX4-233" fmla="*/ 184495 w 1553818"/>
                <a:gd name="connsiteY4-234" fmla="*/ 154241 h 245235"/>
                <a:gd name="connsiteX5-235" fmla="*/ 243171 w 1553818"/>
                <a:gd name="connsiteY5-236" fmla="*/ 245235 h 245235"/>
                <a:gd name="connsiteX6-237" fmla="*/ 0 w 1553818"/>
                <a:gd name="connsiteY6-238" fmla="*/ 208202 h 245235"/>
                <a:gd name="connsiteX0-239" fmla="*/ 0 w 1553818"/>
                <a:gd name="connsiteY0-240" fmla="*/ 211075 h 248108"/>
                <a:gd name="connsiteX1-241" fmla="*/ 122512 w 1553818"/>
                <a:gd name="connsiteY1-242" fmla="*/ 0 h 248108"/>
                <a:gd name="connsiteX2-243" fmla="*/ 136854 w 1553818"/>
                <a:gd name="connsiteY2-244" fmla="*/ 95816 h 248108"/>
                <a:gd name="connsiteX3-245" fmla="*/ 1553818 w 1553818"/>
                <a:gd name="connsiteY3-246" fmla="*/ 247690 h 248108"/>
                <a:gd name="connsiteX4-247" fmla="*/ 184495 w 1553818"/>
                <a:gd name="connsiteY4-248" fmla="*/ 157114 h 248108"/>
                <a:gd name="connsiteX5-249" fmla="*/ 243171 w 1553818"/>
                <a:gd name="connsiteY5-250" fmla="*/ 248108 h 248108"/>
                <a:gd name="connsiteX6-251" fmla="*/ 0 w 1553818"/>
                <a:gd name="connsiteY6-252" fmla="*/ 211075 h 248108"/>
                <a:gd name="connsiteX0-253" fmla="*/ 0 w 1553818"/>
                <a:gd name="connsiteY0-254" fmla="*/ 220161 h 257194"/>
                <a:gd name="connsiteX1-255" fmla="*/ 112460 w 1553818"/>
                <a:gd name="connsiteY1-256" fmla="*/ 0 h 257194"/>
                <a:gd name="connsiteX2-257" fmla="*/ 136854 w 1553818"/>
                <a:gd name="connsiteY2-258" fmla="*/ 104902 h 257194"/>
                <a:gd name="connsiteX3-259" fmla="*/ 1553818 w 1553818"/>
                <a:gd name="connsiteY3-260" fmla="*/ 256776 h 257194"/>
                <a:gd name="connsiteX4-261" fmla="*/ 184495 w 1553818"/>
                <a:gd name="connsiteY4-262" fmla="*/ 166200 h 257194"/>
                <a:gd name="connsiteX5-263" fmla="*/ 243171 w 1553818"/>
                <a:gd name="connsiteY5-264" fmla="*/ 257194 h 257194"/>
                <a:gd name="connsiteX6-265" fmla="*/ 0 w 1553818"/>
                <a:gd name="connsiteY6-266" fmla="*/ 220161 h 257194"/>
                <a:gd name="connsiteX0-267" fmla="*/ 0 w 1553818"/>
                <a:gd name="connsiteY0-268" fmla="*/ 220161 h 256776"/>
                <a:gd name="connsiteX1-269" fmla="*/ 112460 w 1553818"/>
                <a:gd name="connsiteY1-270" fmla="*/ 0 h 256776"/>
                <a:gd name="connsiteX2-271" fmla="*/ 136854 w 1553818"/>
                <a:gd name="connsiteY2-272" fmla="*/ 104902 h 256776"/>
                <a:gd name="connsiteX3-273" fmla="*/ 1553818 w 1553818"/>
                <a:gd name="connsiteY3-274" fmla="*/ 256776 h 256776"/>
                <a:gd name="connsiteX4-275" fmla="*/ 184495 w 1553818"/>
                <a:gd name="connsiteY4-276" fmla="*/ 166200 h 256776"/>
                <a:gd name="connsiteX5-277" fmla="*/ 238489 w 1553818"/>
                <a:gd name="connsiteY5-278" fmla="*/ 215593 h 256776"/>
                <a:gd name="connsiteX6-279" fmla="*/ 0 w 1553818"/>
                <a:gd name="connsiteY6-280" fmla="*/ 220161 h 256776"/>
                <a:gd name="connsiteX0-281" fmla="*/ 0 w 1553818"/>
                <a:gd name="connsiteY0-282" fmla="*/ 182146 h 218761"/>
                <a:gd name="connsiteX1-283" fmla="*/ 123511 w 1553818"/>
                <a:gd name="connsiteY1-284" fmla="*/ 0 h 218761"/>
                <a:gd name="connsiteX2-285" fmla="*/ 136854 w 1553818"/>
                <a:gd name="connsiteY2-286" fmla="*/ 66887 h 218761"/>
                <a:gd name="connsiteX3-287" fmla="*/ 1553818 w 1553818"/>
                <a:gd name="connsiteY3-288" fmla="*/ 218761 h 218761"/>
                <a:gd name="connsiteX4-289" fmla="*/ 184495 w 1553818"/>
                <a:gd name="connsiteY4-290" fmla="*/ 128185 h 218761"/>
                <a:gd name="connsiteX5-291" fmla="*/ 238489 w 1553818"/>
                <a:gd name="connsiteY5-292" fmla="*/ 177578 h 218761"/>
                <a:gd name="connsiteX6-293" fmla="*/ 0 w 1553818"/>
                <a:gd name="connsiteY6-294" fmla="*/ 182146 h 218761"/>
                <a:gd name="connsiteX0-295" fmla="*/ 0 w 1553818"/>
                <a:gd name="connsiteY0-296" fmla="*/ 182146 h 218761"/>
                <a:gd name="connsiteX1-297" fmla="*/ 123511 w 1553818"/>
                <a:gd name="connsiteY1-298" fmla="*/ 0 h 218761"/>
                <a:gd name="connsiteX2-299" fmla="*/ 136854 w 1553818"/>
                <a:gd name="connsiteY2-300" fmla="*/ 66887 h 218761"/>
                <a:gd name="connsiteX3-301" fmla="*/ 1553818 w 1553818"/>
                <a:gd name="connsiteY3-302" fmla="*/ 218761 h 218761"/>
                <a:gd name="connsiteX4-303" fmla="*/ 184495 w 1553818"/>
                <a:gd name="connsiteY4-304" fmla="*/ 128185 h 218761"/>
                <a:gd name="connsiteX5-305" fmla="*/ 238489 w 1553818"/>
                <a:gd name="connsiteY5-306" fmla="*/ 177578 h 218761"/>
                <a:gd name="connsiteX6-307" fmla="*/ 0 w 1553818"/>
                <a:gd name="connsiteY6-308" fmla="*/ 182146 h 218761"/>
                <a:gd name="connsiteX0-309" fmla="*/ 0 w 1553818"/>
                <a:gd name="connsiteY0-310" fmla="*/ 182146 h 218761"/>
                <a:gd name="connsiteX1-311" fmla="*/ 123511 w 1553818"/>
                <a:gd name="connsiteY1-312" fmla="*/ 0 h 218761"/>
                <a:gd name="connsiteX2-313" fmla="*/ 136854 w 1553818"/>
                <a:gd name="connsiteY2-314" fmla="*/ 66887 h 218761"/>
                <a:gd name="connsiteX3-315" fmla="*/ 1553818 w 1553818"/>
                <a:gd name="connsiteY3-316" fmla="*/ 218761 h 218761"/>
                <a:gd name="connsiteX4-317" fmla="*/ 184495 w 1553818"/>
                <a:gd name="connsiteY4-318" fmla="*/ 128185 h 218761"/>
                <a:gd name="connsiteX5-319" fmla="*/ 238489 w 1553818"/>
                <a:gd name="connsiteY5-320" fmla="*/ 177578 h 218761"/>
                <a:gd name="connsiteX6-321" fmla="*/ 0 w 1553818"/>
                <a:gd name="connsiteY6-322" fmla="*/ 182146 h 218761"/>
                <a:gd name="connsiteX0-323" fmla="*/ 0 w 1553818"/>
                <a:gd name="connsiteY0-324" fmla="*/ 182146 h 218761"/>
                <a:gd name="connsiteX1-325" fmla="*/ 123511 w 1553818"/>
                <a:gd name="connsiteY1-326" fmla="*/ 0 h 218761"/>
                <a:gd name="connsiteX2-327" fmla="*/ 136854 w 1553818"/>
                <a:gd name="connsiteY2-328" fmla="*/ 66887 h 218761"/>
                <a:gd name="connsiteX3-329" fmla="*/ 1553818 w 1553818"/>
                <a:gd name="connsiteY3-330" fmla="*/ 218761 h 218761"/>
                <a:gd name="connsiteX4-331" fmla="*/ 184495 w 1553818"/>
                <a:gd name="connsiteY4-332" fmla="*/ 128185 h 218761"/>
                <a:gd name="connsiteX5-333" fmla="*/ 238489 w 1553818"/>
                <a:gd name="connsiteY5-334" fmla="*/ 177578 h 218761"/>
                <a:gd name="connsiteX6-335" fmla="*/ 0 w 1553818"/>
                <a:gd name="connsiteY6-336" fmla="*/ 182146 h 218761"/>
                <a:gd name="connsiteX0-337" fmla="*/ 0 w 1553818"/>
                <a:gd name="connsiteY0-338" fmla="*/ 193097 h 229712"/>
                <a:gd name="connsiteX1-339" fmla="*/ 123511 w 1553818"/>
                <a:gd name="connsiteY1-340" fmla="*/ 10951 h 229712"/>
                <a:gd name="connsiteX2-341" fmla="*/ 136854 w 1553818"/>
                <a:gd name="connsiteY2-342" fmla="*/ 77838 h 229712"/>
                <a:gd name="connsiteX3-343" fmla="*/ 1553818 w 1553818"/>
                <a:gd name="connsiteY3-344" fmla="*/ 229712 h 229712"/>
                <a:gd name="connsiteX4-345" fmla="*/ 184495 w 1553818"/>
                <a:gd name="connsiteY4-346" fmla="*/ 139136 h 229712"/>
                <a:gd name="connsiteX5-347" fmla="*/ 238489 w 1553818"/>
                <a:gd name="connsiteY5-348" fmla="*/ 188529 h 229712"/>
                <a:gd name="connsiteX6-349" fmla="*/ 0 w 1553818"/>
                <a:gd name="connsiteY6-350" fmla="*/ 193097 h 229712"/>
                <a:gd name="connsiteX0-351" fmla="*/ 0 w 1553818"/>
                <a:gd name="connsiteY0-352" fmla="*/ 198226 h 234841"/>
                <a:gd name="connsiteX1-353" fmla="*/ 123511 w 1553818"/>
                <a:gd name="connsiteY1-354" fmla="*/ 16080 h 234841"/>
                <a:gd name="connsiteX2-355" fmla="*/ 136854 w 1553818"/>
                <a:gd name="connsiteY2-356" fmla="*/ 82967 h 234841"/>
                <a:gd name="connsiteX3-357" fmla="*/ 1553818 w 1553818"/>
                <a:gd name="connsiteY3-358" fmla="*/ 234841 h 234841"/>
                <a:gd name="connsiteX4-359" fmla="*/ 184495 w 1553818"/>
                <a:gd name="connsiteY4-360" fmla="*/ 144265 h 234841"/>
                <a:gd name="connsiteX5-361" fmla="*/ 238489 w 1553818"/>
                <a:gd name="connsiteY5-362" fmla="*/ 193658 h 234841"/>
                <a:gd name="connsiteX6-363" fmla="*/ 0 w 1553818"/>
                <a:gd name="connsiteY6-364" fmla="*/ 198226 h 234841"/>
                <a:gd name="connsiteX0-365" fmla="*/ 0 w 1553818"/>
                <a:gd name="connsiteY0-366" fmla="*/ 198226 h 234841"/>
                <a:gd name="connsiteX1-367" fmla="*/ 123511 w 1553818"/>
                <a:gd name="connsiteY1-368" fmla="*/ 16080 h 234841"/>
                <a:gd name="connsiteX2-369" fmla="*/ 136854 w 1553818"/>
                <a:gd name="connsiteY2-370" fmla="*/ 82967 h 234841"/>
                <a:gd name="connsiteX3-371" fmla="*/ 1553818 w 1553818"/>
                <a:gd name="connsiteY3-372" fmla="*/ 234841 h 234841"/>
                <a:gd name="connsiteX4-373" fmla="*/ 184495 w 1553818"/>
                <a:gd name="connsiteY4-374" fmla="*/ 144265 h 234841"/>
                <a:gd name="connsiteX5-375" fmla="*/ 238489 w 1553818"/>
                <a:gd name="connsiteY5-376" fmla="*/ 193658 h 234841"/>
                <a:gd name="connsiteX6-377" fmla="*/ 0 w 1553818"/>
                <a:gd name="connsiteY6-378" fmla="*/ 198226 h 2348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53818" h="234841">
                  <a:moveTo>
                    <a:pt x="0" y="198226"/>
                  </a:moveTo>
                  <a:lnTo>
                    <a:pt x="123511" y="16080"/>
                  </a:lnTo>
                  <a:lnTo>
                    <a:pt x="136854" y="82967"/>
                  </a:lnTo>
                  <a:cubicBezTo>
                    <a:pt x="718942" y="-67886"/>
                    <a:pt x="925073" y="-10562"/>
                    <a:pt x="1553818" y="234841"/>
                  </a:cubicBezTo>
                  <a:cubicBezTo>
                    <a:pt x="860858" y="29663"/>
                    <a:pt x="741098" y="24492"/>
                    <a:pt x="184495" y="144265"/>
                  </a:cubicBezTo>
                  <a:lnTo>
                    <a:pt x="238489" y="193658"/>
                  </a:lnTo>
                  <a:lnTo>
                    <a:pt x="0" y="198226"/>
                  </a:ln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>
                <a:solidFill>
                  <a:prstClr val="white"/>
                </a:solidFill>
                <a:latin typeface="江西拙楷" pitchFamily="2" charset="-122"/>
                <a:ea typeface="江西拙楷" pitchFamily="2" charset="-122"/>
              </a:endParaRPr>
            </a:p>
          </p:txBody>
        </p:sp>
        <p:sp>
          <p:nvSpPr>
            <p:cNvPr id="35" name="TextBox 19"/>
            <p:cNvSpPr txBox="1">
              <a:spLocks noChangeArrowheads="1"/>
            </p:cNvSpPr>
            <p:nvPr/>
          </p:nvSpPr>
          <p:spPr bwMode="auto">
            <a:xfrm>
              <a:off x="4384377" y="3511693"/>
              <a:ext cx="1502517" cy="3187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600" b="1" dirty="0">
                  <a:solidFill>
                    <a:srgbClr val="C00000"/>
                  </a:solidFill>
                  <a:latin typeface="江西拙楷" pitchFamily="2" charset="-122"/>
                  <a:ea typeface="江西拙楷" pitchFamily="2" charset="-122"/>
                </a:rPr>
                <a:t>直皖战争</a:t>
              </a:r>
            </a:p>
          </p:txBody>
        </p:sp>
        <p:sp>
          <p:nvSpPr>
            <p:cNvPr id="36" name="TextBox 20"/>
            <p:cNvSpPr txBox="1">
              <a:spLocks noChangeArrowheads="1"/>
            </p:cNvSpPr>
            <p:nvPr/>
          </p:nvSpPr>
          <p:spPr bwMode="auto">
            <a:xfrm>
              <a:off x="4231623" y="3065060"/>
              <a:ext cx="1584176" cy="299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600" b="1" dirty="0">
                  <a:solidFill>
                    <a:srgbClr val="C00000"/>
                  </a:solidFill>
                  <a:latin typeface="江西拙楷" pitchFamily="2" charset="-122"/>
                  <a:ea typeface="江西拙楷" pitchFamily="2" charset="-122"/>
                </a:rPr>
                <a:t>直奉战争</a:t>
              </a:r>
            </a:p>
          </p:txBody>
        </p:sp>
      </p:grpSp>
      <p:cxnSp>
        <p:nvCxnSpPr>
          <p:cNvPr id="44" name="直接箭头连接符 43"/>
          <p:cNvCxnSpPr/>
          <p:nvPr/>
        </p:nvCxnSpPr>
        <p:spPr>
          <a:xfrm flipV="1">
            <a:off x="3927191" y="3429006"/>
            <a:ext cx="5214941" cy="6192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4208654" y="2993713"/>
            <a:ext cx="0" cy="441484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5"/>
          <p:cNvSpPr txBox="1"/>
          <p:nvPr/>
        </p:nvSpPr>
        <p:spPr>
          <a:xfrm>
            <a:off x="3996728" y="3429006"/>
            <a:ext cx="78771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b="1" dirty="0">
                <a:latin typeface="江西拙楷" pitchFamily="2" charset="-122"/>
                <a:ea typeface="江西拙楷" pitchFamily="2" charset="-122"/>
              </a:rPr>
              <a:t>1912</a:t>
            </a:r>
          </a:p>
        </p:txBody>
      </p:sp>
      <p:sp>
        <p:nvSpPr>
          <p:cNvPr id="47" name="文本框 7"/>
          <p:cNvSpPr txBox="1"/>
          <p:nvPr/>
        </p:nvSpPr>
        <p:spPr>
          <a:xfrm>
            <a:off x="8570628" y="3429006"/>
            <a:ext cx="78771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b="1" dirty="0">
                <a:latin typeface="江西拙楷" pitchFamily="2" charset="-122"/>
                <a:ea typeface="江西拙楷" pitchFamily="2" charset="-122"/>
              </a:rPr>
              <a:t>1928</a:t>
            </a:r>
          </a:p>
        </p:txBody>
      </p:sp>
      <p:cxnSp>
        <p:nvCxnSpPr>
          <p:cNvPr id="48" name="直接连接符 47"/>
          <p:cNvCxnSpPr/>
          <p:nvPr/>
        </p:nvCxnSpPr>
        <p:spPr>
          <a:xfrm rot="5400000" flipH="1" flipV="1">
            <a:off x="5360204" y="3067530"/>
            <a:ext cx="857256" cy="8573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9"/>
          <p:cNvSpPr txBox="1"/>
          <p:nvPr/>
        </p:nvSpPr>
        <p:spPr>
          <a:xfrm>
            <a:off x="5498794" y="3429006"/>
            <a:ext cx="78771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b="1" dirty="0">
                <a:latin typeface="江西拙楷" pitchFamily="2" charset="-122"/>
                <a:ea typeface="江西拙楷" pitchFamily="2" charset="-122"/>
              </a:rPr>
              <a:t>1916</a:t>
            </a:r>
          </a:p>
        </p:txBody>
      </p:sp>
      <p:sp>
        <p:nvSpPr>
          <p:cNvPr id="50" name="文本框 10"/>
          <p:cNvSpPr txBox="1"/>
          <p:nvPr/>
        </p:nvSpPr>
        <p:spPr>
          <a:xfrm>
            <a:off x="4209596" y="2756345"/>
            <a:ext cx="2789396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600" b="1" dirty="0">
                <a:solidFill>
                  <a:srgbClr val="C00000"/>
                </a:solidFill>
                <a:latin typeface="江西拙楷" pitchFamily="2" charset="-122"/>
                <a:ea typeface="江西拙楷" pitchFamily="2" charset="-122"/>
              </a:rPr>
              <a:t>袁世凯统治时期</a:t>
            </a:r>
          </a:p>
        </p:txBody>
      </p:sp>
      <p:sp>
        <p:nvSpPr>
          <p:cNvPr id="51" name="文本框 11"/>
          <p:cNvSpPr txBox="1"/>
          <p:nvPr/>
        </p:nvSpPr>
        <p:spPr>
          <a:xfrm>
            <a:off x="6498926" y="2756345"/>
            <a:ext cx="2789396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江西拙楷" pitchFamily="2" charset="-122"/>
                <a:ea typeface="江西拙楷" pitchFamily="2" charset="-122"/>
              </a:rPr>
              <a:t>军阀混战割据时期</a:t>
            </a:r>
          </a:p>
        </p:txBody>
      </p:sp>
      <p:cxnSp>
        <p:nvCxnSpPr>
          <p:cNvPr id="52" name="直接箭头连接符 51"/>
          <p:cNvCxnSpPr/>
          <p:nvPr/>
        </p:nvCxnSpPr>
        <p:spPr>
          <a:xfrm flipV="1">
            <a:off x="4220561" y="3143254"/>
            <a:ext cx="1563985" cy="128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 flipV="1">
            <a:off x="5855984" y="3143254"/>
            <a:ext cx="2928958" cy="8096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V="1">
            <a:off x="8856380" y="3000378"/>
            <a:ext cx="0" cy="441484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7"/>
          <p:cNvSpPr txBox="1"/>
          <p:nvPr/>
        </p:nvSpPr>
        <p:spPr>
          <a:xfrm>
            <a:off x="6498926" y="3470725"/>
            <a:ext cx="78771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b="1" dirty="0">
                <a:latin typeface="江西拙楷" pitchFamily="2" charset="-122"/>
                <a:ea typeface="江西拙楷" pitchFamily="2" charset="-122"/>
              </a:rPr>
              <a:t>1920</a:t>
            </a:r>
          </a:p>
        </p:txBody>
      </p:sp>
      <p:cxnSp>
        <p:nvCxnSpPr>
          <p:cNvPr id="56" name="直接连接符 55"/>
          <p:cNvCxnSpPr/>
          <p:nvPr/>
        </p:nvCxnSpPr>
        <p:spPr>
          <a:xfrm flipV="1">
            <a:off x="6784678" y="3143254"/>
            <a:ext cx="0" cy="324000"/>
          </a:xfrm>
          <a:prstGeom prst="line">
            <a:avLst/>
          </a:prstGeom>
          <a:ln w="19050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5784546" y="3844363"/>
            <a:ext cx="10001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b="1" dirty="0" smtClean="0">
                <a:solidFill>
                  <a:srgbClr val="FFFF00"/>
                </a:solidFill>
                <a:latin typeface="江西拙楷" pitchFamily="2" charset="-122"/>
                <a:ea typeface="江西拙楷" pitchFamily="2" charset="-122"/>
              </a:rPr>
              <a:t>皖</a:t>
            </a:r>
            <a:r>
              <a:rPr lang="zh-CN" altLang="zh-CN" sz="1600" b="1" dirty="0" smtClean="0">
                <a:solidFill>
                  <a:schemeClr val="bg1"/>
                </a:solidFill>
                <a:latin typeface="江西拙楷" pitchFamily="2" charset="-122"/>
                <a:ea typeface="江西拙楷" pitchFamily="2" charset="-122"/>
              </a:rPr>
              <a:t>系军阀统治时期</a:t>
            </a:r>
            <a:endParaRPr lang="en-US" altLang="zh-CN" sz="1600" b="1" dirty="0">
              <a:solidFill>
                <a:schemeClr val="bg1"/>
              </a:solidFill>
              <a:latin typeface="江西拙楷" pitchFamily="2" charset="-122"/>
              <a:ea typeface="江西拙楷" pitchFamily="2" charset="-122"/>
            </a:endParaRPr>
          </a:p>
        </p:txBody>
      </p:sp>
      <p:sp>
        <p:nvSpPr>
          <p:cNvPr id="58" name="文本框 7"/>
          <p:cNvSpPr txBox="1"/>
          <p:nvPr/>
        </p:nvSpPr>
        <p:spPr>
          <a:xfrm>
            <a:off x="7568596" y="3470725"/>
            <a:ext cx="78771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b="1" dirty="0" smtClean="0">
                <a:latin typeface="江西拙楷" pitchFamily="2" charset="-122"/>
                <a:ea typeface="江西拙楷" pitchFamily="2" charset="-122"/>
              </a:rPr>
              <a:t>1924</a:t>
            </a:r>
            <a:endParaRPr lang="en-US" altLang="zh-CN" b="1" dirty="0">
              <a:latin typeface="江西拙楷" pitchFamily="2" charset="-122"/>
              <a:ea typeface="江西拙楷" pitchFamily="2" charset="-122"/>
            </a:endParaRPr>
          </a:p>
        </p:txBody>
      </p:sp>
      <p:cxnSp>
        <p:nvCxnSpPr>
          <p:cNvPr id="59" name="直接连接符 58"/>
          <p:cNvCxnSpPr/>
          <p:nvPr/>
        </p:nvCxnSpPr>
        <p:spPr>
          <a:xfrm flipV="1">
            <a:off x="7854348" y="3143254"/>
            <a:ext cx="0" cy="324000"/>
          </a:xfrm>
          <a:prstGeom prst="line">
            <a:avLst/>
          </a:prstGeom>
          <a:ln w="19050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矩形 59"/>
          <p:cNvSpPr/>
          <p:nvPr/>
        </p:nvSpPr>
        <p:spPr>
          <a:xfrm>
            <a:off x="6927555" y="3844363"/>
            <a:ext cx="10001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FFFF00"/>
                </a:solidFill>
                <a:latin typeface="江西拙楷" pitchFamily="2" charset="-122"/>
                <a:ea typeface="江西拙楷" pitchFamily="2" charset="-122"/>
              </a:rPr>
              <a:t>直</a:t>
            </a:r>
            <a:r>
              <a:rPr lang="zh-CN" altLang="zh-CN" sz="1600" b="1" dirty="0" smtClean="0">
                <a:solidFill>
                  <a:schemeClr val="bg1"/>
                </a:solidFill>
                <a:latin typeface="江西拙楷" pitchFamily="2" charset="-122"/>
                <a:ea typeface="江西拙楷" pitchFamily="2" charset="-122"/>
              </a:rPr>
              <a:t>系军阀统治时期</a:t>
            </a:r>
            <a:endParaRPr lang="en-US" altLang="zh-CN" sz="1600" b="1" dirty="0">
              <a:solidFill>
                <a:schemeClr val="bg1"/>
              </a:solidFill>
              <a:latin typeface="江西拙楷" pitchFamily="2" charset="-122"/>
              <a:ea typeface="江西拙楷" pitchFamily="2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8070563" y="3844363"/>
            <a:ext cx="10001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rgbClr val="FFFF00"/>
                </a:solidFill>
                <a:latin typeface="江西拙楷" pitchFamily="2" charset="-122"/>
                <a:ea typeface="江西拙楷" pitchFamily="2" charset="-122"/>
              </a:rPr>
              <a:t>奉</a:t>
            </a:r>
            <a:r>
              <a:rPr lang="zh-CN" altLang="zh-CN" sz="1600" b="1" dirty="0" smtClean="0">
                <a:solidFill>
                  <a:schemeClr val="bg1"/>
                </a:solidFill>
                <a:latin typeface="江西拙楷" pitchFamily="2" charset="-122"/>
                <a:ea typeface="江西拙楷" pitchFamily="2" charset="-122"/>
              </a:rPr>
              <a:t>系军阀统治时期</a:t>
            </a:r>
            <a:endParaRPr lang="en-US" altLang="zh-CN" sz="1600" b="1" dirty="0">
              <a:solidFill>
                <a:schemeClr val="bg1"/>
              </a:solidFill>
              <a:latin typeface="江西拙楷" pitchFamily="2" charset="-122"/>
              <a:ea typeface="江西拙楷" pitchFamily="2" charset="-122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6" grpId="0"/>
      <p:bldP spid="47" grpId="0"/>
      <p:bldP spid="49" grpId="0"/>
      <p:bldP spid="50" grpId="0"/>
      <p:bldP spid="51" grpId="0"/>
      <p:bldP spid="55" grpId="0"/>
      <p:bldP spid="57" grpId="0"/>
      <p:bldP spid="58" grpId="0"/>
      <p:bldP spid="60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Administrator\Desktop\图片1_副本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1557"/>
          <a:stretch>
            <a:fillRect/>
          </a:stretch>
        </p:blipFill>
        <p:spPr bwMode="auto">
          <a:xfrm>
            <a:off x="1857356" y="1928808"/>
            <a:ext cx="2357454" cy="1835869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714626"/>
            <a:ext cx="1809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 t="73611"/>
          <a:stretch>
            <a:fillRect/>
          </a:stretch>
        </p:blipFill>
        <p:spPr bwMode="auto">
          <a:xfrm>
            <a:off x="-1" y="3786196"/>
            <a:ext cx="9148465" cy="135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组合 10"/>
          <p:cNvGrpSpPr/>
          <p:nvPr/>
        </p:nvGrpSpPr>
        <p:grpSpPr>
          <a:xfrm>
            <a:off x="-71470" y="631773"/>
            <a:ext cx="1714512" cy="3583051"/>
            <a:chOff x="128001" y="242743"/>
            <a:chExt cx="1714512" cy="3583051"/>
          </a:xfrm>
        </p:grpSpPr>
        <p:grpSp>
          <p:nvGrpSpPr>
            <p:cNvPr id="5" name="组合 9"/>
            <p:cNvGrpSpPr/>
            <p:nvPr/>
          </p:nvGrpSpPr>
          <p:grpSpPr>
            <a:xfrm>
              <a:off x="569298" y="2928940"/>
              <a:ext cx="987463" cy="896854"/>
              <a:chOff x="569298" y="2222287"/>
              <a:chExt cx="987463" cy="896854"/>
            </a:xfrm>
          </p:grpSpPr>
          <p:sp>
            <p:nvSpPr>
              <p:cNvPr id="8" name="流程图: 接点 9"/>
              <p:cNvSpPr/>
              <p:nvPr/>
            </p:nvSpPr>
            <p:spPr>
              <a:xfrm>
                <a:off x="571902" y="2222287"/>
                <a:ext cx="913421" cy="896854"/>
              </a:xfrm>
              <a:prstGeom prst="flowChartConnector">
                <a:avLst/>
              </a:prstGeom>
              <a:solidFill>
                <a:srgbClr val="F5E7D8"/>
              </a:solidFill>
              <a:ln>
                <a:solidFill>
                  <a:srgbClr val="C0000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rtl="0"/>
                <a:endParaRPr lang="zh-CN" altLang="en-US" b="1" kern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" name="文本框 10"/>
              <p:cNvSpPr txBox="1"/>
              <p:nvPr/>
            </p:nvSpPr>
            <p:spPr>
              <a:xfrm>
                <a:off x="569298" y="2476199"/>
                <a:ext cx="987463" cy="34624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 rtl="0"/>
                <a:r>
                  <a:rPr lang="en-US" altLang="zh-CN" b="1" kern="12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1916</a:t>
                </a:r>
                <a:r>
                  <a:rPr lang="zh-CN" altLang="en-US" b="1" kern="12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年</a:t>
                </a:r>
              </a:p>
            </p:txBody>
          </p:sp>
        </p:grpSp>
        <p:sp>
          <p:nvSpPr>
            <p:cNvPr id="6" name="文本框 24"/>
            <p:cNvSpPr txBox="1"/>
            <p:nvPr/>
          </p:nvSpPr>
          <p:spPr>
            <a:xfrm>
              <a:off x="128001" y="242743"/>
              <a:ext cx="1714512" cy="900246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 algn="ctr" rtl="0">
                <a:lnSpc>
                  <a:spcPct val="150000"/>
                </a:lnSpc>
              </a:pPr>
              <a:r>
                <a:rPr lang="en-US" altLang="zh-CN" b="1" kern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</a:t>
              </a:r>
              <a:r>
                <a:rPr lang="zh-CN" altLang="en-US" b="1" kern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月，取消帝制</a:t>
              </a:r>
              <a:endParaRPr lang="en-US" altLang="zh-CN" b="1" kern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algn="ctr" rtl="0">
                <a:lnSpc>
                  <a:spcPct val="150000"/>
                </a:lnSpc>
              </a:pPr>
              <a:r>
                <a:rPr lang="zh-CN" altLang="en-US" b="1" kern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恢复中华民国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 rot="5400000">
              <a:off x="85257" y="2028940"/>
              <a:ext cx="180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24"/>
          <p:cNvSpPr txBox="1"/>
          <p:nvPr/>
        </p:nvSpPr>
        <p:spPr>
          <a:xfrm>
            <a:off x="1643042" y="642924"/>
            <a:ext cx="2000264" cy="90024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lIns="68580" tIns="34290" rIns="68580" bIns="34290" rtlCol="0" anchor="ctr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altLang="zh-CN" b="1" kern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</a:t>
            </a:r>
            <a:r>
              <a:rPr lang="zh-CN" altLang="en-US" b="1" kern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月，袁世凯病逝</a:t>
            </a:r>
            <a:endParaRPr lang="en-US" altLang="zh-CN" b="1" kern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algn="ctr" rtl="0">
              <a:lnSpc>
                <a:spcPct val="150000"/>
              </a:lnSpc>
            </a:pPr>
            <a:r>
              <a:rPr lang="zh-CN" altLang="en-US" b="1" kern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军阀混战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3714744" y="642924"/>
            <a:ext cx="1928826" cy="3583051"/>
            <a:chOff x="56563" y="242743"/>
            <a:chExt cx="1928826" cy="3583051"/>
          </a:xfrm>
        </p:grpSpPr>
        <p:grpSp>
          <p:nvGrpSpPr>
            <p:cNvPr id="13" name="组合 9"/>
            <p:cNvGrpSpPr/>
            <p:nvPr/>
          </p:nvGrpSpPr>
          <p:grpSpPr>
            <a:xfrm>
              <a:off x="569298" y="2928940"/>
              <a:ext cx="987463" cy="896854"/>
              <a:chOff x="569298" y="2222287"/>
              <a:chExt cx="987463" cy="896854"/>
            </a:xfrm>
          </p:grpSpPr>
          <p:sp>
            <p:nvSpPr>
              <p:cNvPr id="17" name="流程图: 接点 9"/>
              <p:cNvSpPr/>
              <p:nvPr/>
            </p:nvSpPr>
            <p:spPr>
              <a:xfrm>
                <a:off x="571902" y="2222287"/>
                <a:ext cx="913421" cy="896854"/>
              </a:xfrm>
              <a:prstGeom prst="flowChartConnector">
                <a:avLst/>
              </a:prstGeom>
              <a:solidFill>
                <a:srgbClr val="F5E7D8"/>
              </a:solidFill>
              <a:ln>
                <a:solidFill>
                  <a:srgbClr val="C0000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rtl="0"/>
                <a:endParaRPr lang="zh-CN" altLang="en-US" b="1" kern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文本框 10"/>
              <p:cNvSpPr txBox="1"/>
              <p:nvPr/>
            </p:nvSpPr>
            <p:spPr>
              <a:xfrm>
                <a:off x="569298" y="2476199"/>
                <a:ext cx="987463" cy="34624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 rtl="0"/>
                <a:r>
                  <a:rPr lang="en-US" altLang="zh-CN" b="1" kern="12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1917</a:t>
                </a:r>
                <a:r>
                  <a:rPr lang="zh-CN" altLang="en-US" b="1" kern="12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年</a:t>
                </a:r>
              </a:p>
            </p:txBody>
          </p:sp>
        </p:grpSp>
        <p:sp>
          <p:nvSpPr>
            <p:cNvPr id="15" name="文本框 24"/>
            <p:cNvSpPr txBox="1"/>
            <p:nvPr/>
          </p:nvSpPr>
          <p:spPr>
            <a:xfrm>
              <a:off x="56563" y="242743"/>
              <a:ext cx="1928826" cy="900246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lIns="68580" tIns="34290" rIns="68580" bIns="34290" rtlCol="0">
              <a:spAutoFit/>
            </a:bodyPr>
            <a:lstStyle/>
            <a:p>
              <a:pPr algn="ctr" rtl="0">
                <a:lnSpc>
                  <a:spcPct val="150000"/>
                </a:lnSpc>
              </a:pPr>
              <a:r>
                <a:rPr lang="en-US" altLang="zh-CN" b="1" kern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</a:t>
              </a:r>
              <a:r>
                <a:rPr lang="zh-CN" altLang="en-US" b="1" kern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月，“府院之争”</a:t>
              </a:r>
              <a:endParaRPr lang="en-US" altLang="zh-CN" b="1" kern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algn="ctr" rtl="0">
                <a:lnSpc>
                  <a:spcPct val="150000"/>
                </a:lnSpc>
              </a:pPr>
              <a:r>
                <a:rPr lang="en-US" altLang="zh-CN" b="1" kern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7</a:t>
              </a:r>
              <a:r>
                <a:rPr lang="zh-CN" altLang="en-US" b="1" kern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月，“张勋复辟”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 rot="5400000">
              <a:off x="85257" y="2028940"/>
              <a:ext cx="180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文本框 24"/>
          <p:cNvSpPr txBox="1"/>
          <p:nvPr/>
        </p:nvSpPr>
        <p:spPr>
          <a:xfrm>
            <a:off x="5643570" y="642923"/>
            <a:ext cx="1643074" cy="90024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lIns="68580" tIns="34290" rIns="68580" bIns="34290" rtlCol="0" anchor="ctr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altLang="zh-CN" b="1" kern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</a:t>
            </a:r>
            <a:r>
              <a:rPr lang="zh-CN" altLang="en-US" b="1" kern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r>
              <a:rPr lang="en-US" altLang="zh-CN" b="1" kern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</a:t>
            </a:r>
            <a:r>
              <a:rPr lang="zh-CN" altLang="en-US" b="1" kern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次年</a:t>
            </a:r>
            <a:r>
              <a:rPr lang="en-US" altLang="zh-CN" b="1" kern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lang="zh-CN" altLang="en-US" b="1" kern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endParaRPr lang="en-US" altLang="zh-CN" b="1" kern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algn="ctr" rtl="0">
              <a:lnSpc>
                <a:spcPct val="150000"/>
              </a:lnSpc>
            </a:pPr>
            <a:r>
              <a:rPr lang="zh-CN" altLang="en-US" b="1" kern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“护法运动”</a:t>
            </a:r>
          </a:p>
        </p:txBody>
      </p:sp>
      <p:sp>
        <p:nvSpPr>
          <p:cNvPr id="22" name="文本框 24"/>
          <p:cNvSpPr txBox="1"/>
          <p:nvPr/>
        </p:nvSpPr>
        <p:spPr>
          <a:xfrm>
            <a:off x="7286644" y="642924"/>
            <a:ext cx="1857356" cy="90024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lIns="68580" tIns="34290" rIns="68580" bIns="34290" rtlCol="0" anchor="ctr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altLang="zh-CN" b="1" kern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</a:t>
            </a:r>
            <a:r>
              <a:rPr lang="zh-CN" altLang="en-US" b="1" kern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r>
              <a:rPr lang="en-US" altLang="zh-CN" b="1" kern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14</a:t>
            </a:r>
            <a:r>
              <a:rPr lang="zh-CN" altLang="en-US" b="1" kern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</a:t>
            </a:r>
            <a:endParaRPr lang="en-US" altLang="zh-CN" b="1" kern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algn="ctr" rtl="0">
              <a:lnSpc>
                <a:spcPct val="150000"/>
              </a:lnSpc>
            </a:pPr>
            <a:r>
              <a:rPr lang="zh-CN" altLang="en-US" b="1" kern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段祺瑞参加一战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 l="2844" t="2326"/>
          <a:stretch>
            <a:fillRect/>
          </a:stretch>
        </p:blipFill>
        <p:spPr bwMode="auto">
          <a:xfrm>
            <a:off x="5429255" y="3847518"/>
            <a:ext cx="2285992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43306" y="448518"/>
            <a:ext cx="55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方正卡通简体" pitchFamily="65" charset="-122"/>
                <a:ea typeface="方正卡通简体" pitchFamily="65" charset="-122"/>
              </a:rPr>
              <a:t>结合时空坐标分析北洋军阀统治时期的政治有何特点？</a:t>
            </a:r>
          </a:p>
        </p:txBody>
      </p:sp>
      <p:grpSp>
        <p:nvGrpSpPr>
          <p:cNvPr id="5" name="组合 21"/>
          <p:cNvGrpSpPr/>
          <p:nvPr/>
        </p:nvGrpSpPr>
        <p:grpSpPr>
          <a:xfrm>
            <a:off x="2357422" y="357172"/>
            <a:ext cx="1285884" cy="624449"/>
            <a:chOff x="6500826" y="793736"/>
            <a:chExt cx="1500198" cy="693832"/>
          </a:xfrm>
        </p:grpSpPr>
        <p:pic>
          <p:nvPicPr>
            <p:cNvPr id="6" name="图片 5" descr="印章"/>
            <p:cNvPicPr>
              <a:picLocks noChangeAspect="1"/>
            </p:cNvPicPr>
            <p:nvPr/>
          </p:nvPicPr>
          <p:blipFill>
            <a:blip r:embed="rId3" cstate="screen">
              <a:lum bright="10000" contrast="-30000"/>
            </a:blip>
            <a:stretch>
              <a:fillRect/>
            </a:stretch>
          </p:blipFill>
          <p:spPr>
            <a:xfrm rot="5400000">
              <a:off x="6904009" y="390553"/>
              <a:ext cx="693832" cy="1500197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6715140" y="865175"/>
              <a:ext cx="1285884" cy="512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2400" b="1" dirty="0" smtClean="0">
                  <a:solidFill>
                    <a:prstClr val="black"/>
                  </a:solidFill>
                  <a:latin typeface="方正卡通简体" pitchFamily="65" charset="-122"/>
                  <a:ea typeface="方正卡通简体" pitchFamily="65" charset="-122"/>
                </a:rPr>
                <a:t>思考</a:t>
              </a:r>
              <a:r>
                <a:rPr lang="en-US" altLang="zh-CN" sz="2400" b="1" dirty="0" smtClean="0">
                  <a:solidFill>
                    <a:prstClr val="black"/>
                  </a:solidFill>
                  <a:latin typeface="方正卡通简体" pitchFamily="65" charset="-122"/>
                  <a:ea typeface="方正卡通简体" pitchFamily="65" charset="-122"/>
                </a:rPr>
                <a:t>1</a:t>
              </a:r>
            </a:p>
          </p:txBody>
        </p:sp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9794"/>
          <a:stretch>
            <a:fillRect/>
          </a:stretch>
        </p:blipFill>
        <p:spPr bwMode="auto">
          <a:xfrm>
            <a:off x="0" y="3786196"/>
            <a:ext cx="9258300" cy="135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3261" t="15167" r="47486" b="30406"/>
          <a:stretch>
            <a:fillRect/>
          </a:stretch>
        </p:blipFill>
        <p:spPr bwMode="auto">
          <a:xfrm rot="16200000">
            <a:off x="1821637" y="607203"/>
            <a:ext cx="1500198" cy="51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3873" t="15167" r="48171" b="49219"/>
          <a:stretch>
            <a:fillRect/>
          </a:stretch>
        </p:blipFill>
        <p:spPr bwMode="auto">
          <a:xfrm rot="16200000">
            <a:off x="6333474" y="1096061"/>
            <a:ext cx="1549150" cy="407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矩形 40"/>
          <p:cNvSpPr/>
          <p:nvPr/>
        </p:nvSpPr>
        <p:spPr>
          <a:xfrm>
            <a:off x="2332899" y="1022984"/>
            <a:ext cx="48823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chemeClr val="accent5">
                    <a:lumMod val="50000"/>
                  </a:schemeClr>
                </a:solidFill>
                <a:latin typeface="江西拙楷" pitchFamily="2" charset="-122"/>
                <a:ea typeface="江西拙楷" pitchFamily="2" charset="-122"/>
              </a:rPr>
              <a:t>军阀混战割据、政治上分崩离析，不统一</a:t>
            </a:r>
            <a:endParaRPr lang="en-US" altLang="zh-CN" sz="2000" dirty="0" smtClean="0">
              <a:solidFill>
                <a:schemeClr val="accent5">
                  <a:lumMod val="50000"/>
                </a:schemeClr>
              </a:solidFill>
              <a:latin typeface="江西拙楷" pitchFamily="2" charset="-122"/>
              <a:ea typeface="江西拙楷" pitchFamily="2" charset="-122"/>
            </a:endParaRPr>
          </a:p>
          <a:p>
            <a:pPr>
              <a:lnSpc>
                <a:spcPct val="15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chemeClr val="accent5">
                    <a:lumMod val="50000"/>
                  </a:schemeClr>
                </a:solidFill>
                <a:latin typeface="江西拙楷" pitchFamily="2" charset="-122"/>
                <a:ea typeface="江西拙楷" pitchFamily="2" charset="-122"/>
              </a:rPr>
              <a:t>各军阀有帝国主义的支持</a:t>
            </a:r>
            <a:endParaRPr lang="en-US" altLang="zh-CN" sz="2000" dirty="0" smtClean="0">
              <a:solidFill>
                <a:schemeClr val="accent5">
                  <a:lumMod val="50000"/>
                </a:schemeClr>
              </a:solidFill>
              <a:latin typeface="江西拙楷" pitchFamily="2" charset="-122"/>
              <a:ea typeface="江西拙楷" pitchFamily="2" charset="-122"/>
            </a:endParaRPr>
          </a:p>
          <a:p>
            <a:pPr>
              <a:lnSpc>
                <a:spcPct val="15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chemeClr val="accent5">
                    <a:lumMod val="50000"/>
                  </a:schemeClr>
                </a:solidFill>
                <a:latin typeface="江西拙楷" pitchFamily="2" charset="-122"/>
                <a:ea typeface="江西拙楷" pitchFamily="2" charset="-122"/>
              </a:rPr>
              <a:t>各种矛盾</a:t>
            </a:r>
            <a:r>
              <a:rPr lang="zh-CN" altLang="en-US" sz="2000" dirty="0">
                <a:solidFill>
                  <a:schemeClr val="accent5">
                    <a:lumMod val="50000"/>
                  </a:schemeClr>
                </a:solidFill>
                <a:latin typeface="江西拙楷" pitchFamily="2" charset="-122"/>
                <a:ea typeface="江西拙楷" pitchFamily="2" charset="-122"/>
              </a:rPr>
              <a:t>相继</a:t>
            </a:r>
            <a:r>
              <a:rPr lang="zh-CN" altLang="en-US" sz="2000" dirty="0" smtClean="0">
                <a:solidFill>
                  <a:schemeClr val="accent5">
                    <a:lumMod val="50000"/>
                  </a:schemeClr>
                </a:solidFill>
                <a:latin typeface="江西拙楷" pitchFamily="2" charset="-122"/>
                <a:ea typeface="江西拙楷" pitchFamily="2" charset="-122"/>
              </a:rPr>
              <a:t>爆发</a:t>
            </a:r>
            <a:endParaRPr lang="en-US" altLang="zh-CN" sz="2000" dirty="0">
              <a:solidFill>
                <a:schemeClr val="accent5">
                  <a:lumMod val="50000"/>
                </a:schemeClr>
              </a:solidFill>
              <a:latin typeface="江西拙楷" pitchFamily="2" charset="-122"/>
              <a:ea typeface="江西拙楷" pitchFamily="2" charset="-122"/>
            </a:endParaRPr>
          </a:p>
        </p:txBody>
      </p:sp>
      <p:pic>
        <p:nvPicPr>
          <p:cNvPr id="47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912" t="19593" r="55842" b="33514"/>
          <a:stretch>
            <a:fillRect/>
          </a:stretch>
        </p:blipFill>
        <p:spPr bwMode="auto">
          <a:xfrm>
            <a:off x="0" y="0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48" name="TextBox 47"/>
          <p:cNvSpPr txBox="1"/>
          <p:nvPr/>
        </p:nvSpPr>
        <p:spPr>
          <a:xfrm>
            <a:off x="214282" y="500048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淡古印" pitchFamily="2" charset="-122"/>
                <a:ea typeface="青鸟华光简淡古印" pitchFamily="2" charset="-122"/>
              </a:rPr>
              <a:t>北洋之政治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青鸟华光简淡古印" pitchFamily="2" charset="-122"/>
              <a:ea typeface="青鸟华光简淡古印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912" t="19593" r="55842" b="33514"/>
          <a:stretch>
            <a:fillRect/>
          </a:stretch>
        </p:blipFill>
        <p:spPr bwMode="auto">
          <a:xfrm>
            <a:off x="0" y="0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214282" y="500048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淡古印" pitchFamily="2" charset="-122"/>
                <a:ea typeface="青鸟华光简淡古印" pitchFamily="2" charset="-122"/>
              </a:rPr>
              <a:t>北洋之政治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青鸟华光简淡古印" pitchFamily="2" charset="-122"/>
              <a:ea typeface="青鸟华光简淡古印" pitchFamily="2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9794"/>
          <a:stretch>
            <a:fillRect/>
          </a:stretch>
        </p:blipFill>
        <p:spPr bwMode="auto">
          <a:xfrm>
            <a:off x="0" y="3786196"/>
            <a:ext cx="9258300" cy="135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4" name="Picture 2" descr="C:\Users\Lenovo\Desktop\图片2_副本.png"/>
          <p:cNvPicPr>
            <a:picLocks noChangeAspect="1" noChangeArrowheads="1"/>
          </p:cNvPicPr>
          <p:nvPr/>
        </p:nvPicPr>
        <p:blipFill>
          <a:blip r:embed="rId4" cstate="print"/>
          <a:srcRect t="-657" r="36875" b="44371"/>
          <a:stretch>
            <a:fillRect/>
          </a:stretch>
        </p:blipFill>
        <p:spPr bwMode="auto">
          <a:xfrm>
            <a:off x="0" y="3143254"/>
            <a:ext cx="1404934" cy="166922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85852" y="4100466"/>
            <a:ext cx="628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C000"/>
                </a:solidFill>
                <a:latin typeface="江西拙楷" pitchFamily="2" charset="-122"/>
                <a:ea typeface="江西拙楷" pitchFamily="2" charset="-122"/>
              </a:rPr>
              <a:t>民国成立后，国家依然混乱，中国是否不适合共和政体？</a:t>
            </a:r>
            <a:endParaRPr lang="zh-CN" altLang="en-US" sz="2000" dirty="0">
              <a:solidFill>
                <a:srgbClr val="FFC000"/>
              </a:solidFill>
              <a:latin typeface="江西拙楷" pitchFamily="2" charset="-122"/>
              <a:ea typeface="江西拙楷" pitchFamily="2" charset="-122"/>
            </a:endParaRPr>
          </a:p>
        </p:txBody>
      </p:sp>
      <p:sp>
        <p:nvSpPr>
          <p:cNvPr id="9" name="文本框 3"/>
          <p:cNvSpPr txBox="1"/>
          <p:nvPr/>
        </p:nvSpPr>
        <p:spPr>
          <a:xfrm>
            <a:off x="428596" y="928676"/>
            <a:ext cx="8400600" cy="1361911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100" b="1" dirty="0" smtClean="0">
                <a:latin typeface="仿宋" panose="02010609060101010101" charset="-122"/>
                <a:ea typeface="仿宋" panose="02010609060101010101" charset="-122"/>
              </a:rPr>
              <a:t>    中国</a:t>
            </a:r>
            <a:r>
              <a:rPr lang="zh-CN" altLang="en-US" sz="2100" b="1" dirty="0">
                <a:latin typeface="仿宋" panose="02010609060101010101" charset="-122"/>
                <a:ea typeface="仿宋" panose="02010609060101010101" charset="-122"/>
              </a:rPr>
              <a:t>共和垂六年，国民未有享过共和幸福，非共和之罪也；执共和国政之人，以假共和之面孔，行真专制之手段也。故今日变乱，非帝政与民政之争，非新旧潮流之争，非南北意见之争，实</a:t>
            </a:r>
            <a:r>
              <a:rPr lang="zh-CN" altLang="en-US" sz="21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真共和与假共和</a:t>
            </a:r>
            <a:r>
              <a:rPr lang="zh-CN" altLang="en-US" sz="2100" b="1" dirty="0">
                <a:latin typeface="仿宋" panose="02010609060101010101" charset="-122"/>
                <a:ea typeface="仿宋" panose="02010609060101010101" charset="-122"/>
              </a:rPr>
              <a:t>之争</a:t>
            </a:r>
            <a:r>
              <a:rPr lang="zh-CN" altLang="en-US" sz="2100" b="1" dirty="0" smtClean="0">
                <a:latin typeface="仿宋" panose="02010609060101010101" charset="-122"/>
                <a:ea typeface="仿宋" panose="02010609060101010101" charset="-122"/>
              </a:rPr>
              <a:t>。</a:t>
            </a:r>
            <a:r>
              <a:rPr lang="zh-CN" altLang="en-US" b="1" dirty="0" smtClean="0"/>
              <a:t>                                             </a:t>
            </a:r>
            <a:r>
              <a:rPr lang="zh-CN" altLang="en-US" b="1" dirty="0"/>
              <a:t>——1917年孙中山在广东各界欢迎会发表演讲</a:t>
            </a:r>
          </a:p>
        </p:txBody>
      </p:sp>
      <p:pic>
        <p:nvPicPr>
          <p:cNvPr id="10" name="Picture 2" descr="C:\Users\Lenovo\Desktop\1840-1949\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</a:blip>
          <a:srcRect l="36659" t="5349" r="45339" b="92083"/>
          <a:stretch>
            <a:fillRect/>
          </a:stretch>
        </p:blipFill>
        <p:spPr bwMode="auto">
          <a:xfrm rot="5400000" flipH="1">
            <a:off x="7614071" y="3387331"/>
            <a:ext cx="1416816" cy="1214414"/>
          </a:xfrm>
          <a:prstGeom prst="rect">
            <a:avLst/>
          </a:prstGeom>
          <a:noFill/>
        </p:spPr>
      </p:pic>
      <p:sp>
        <p:nvSpPr>
          <p:cNvPr id="11" name="文本框 3"/>
          <p:cNvSpPr txBox="1"/>
          <p:nvPr/>
        </p:nvSpPr>
        <p:spPr>
          <a:xfrm>
            <a:off x="428596" y="2357436"/>
            <a:ext cx="8400600" cy="1361911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100" b="1" dirty="0" smtClean="0">
                <a:latin typeface="仿宋" panose="02010609060101010101" charset="-122"/>
                <a:ea typeface="仿宋" panose="02010609060101010101" charset="-122"/>
              </a:rPr>
              <a:t>    数年以来，创造共和再造共和的人物，也算不少。说良心话，真心知道共和是什么，脑子里不装着帝制时代旧思想的，能有几人？如今要巩固共和，非先将国民脑子里所有反对共和的旧思想，一一洗刷   </a:t>
            </a:r>
            <a:endParaRPr lang="en-US" altLang="zh-CN" sz="2100" b="1" dirty="0" smtClean="0"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en-US" altLang="zh-CN" sz="2100" b="1" dirty="0">
                <a:latin typeface="仿宋" panose="02010609060101010101" charset="-122"/>
                <a:ea typeface="仿宋" panose="02010609060101010101" charset="-122"/>
              </a:rPr>
              <a:t> </a:t>
            </a:r>
            <a:r>
              <a:rPr lang="en-US" altLang="zh-CN" sz="2100" b="1" dirty="0" smtClean="0">
                <a:latin typeface="仿宋" panose="02010609060101010101" charset="-122"/>
                <a:ea typeface="仿宋" panose="02010609060101010101" charset="-122"/>
              </a:rPr>
              <a:t>    </a:t>
            </a:r>
            <a:r>
              <a:rPr lang="zh-CN" altLang="en-US" sz="2100" b="1" dirty="0" smtClean="0">
                <a:latin typeface="仿宋" panose="02010609060101010101" charset="-122"/>
                <a:ea typeface="仿宋" panose="02010609060101010101" charset="-122"/>
              </a:rPr>
              <a:t>干净不可。               </a:t>
            </a:r>
            <a:r>
              <a:rPr lang="zh-CN" altLang="en-US" b="1" dirty="0" smtClean="0"/>
              <a:t>——</a:t>
            </a:r>
            <a:r>
              <a:rPr lang="zh-CN" altLang="en-US" b="1" dirty="0"/>
              <a:t>陈独秀《吾人最后之觉悟》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912" t="19593" r="55842" b="33514"/>
          <a:stretch>
            <a:fillRect/>
          </a:stretch>
        </p:blipFill>
        <p:spPr bwMode="auto">
          <a:xfrm>
            <a:off x="0" y="0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214282" y="500048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淡古印" pitchFamily="2" charset="-122"/>
                <a:ea typeface="青鸟华光简淡古印" pitchFamily="2" charset="-122"/>
              </a:rPr>
              <a:t>北洋之思想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青鸟华光简淡古印" pitchFamily="2" charset="-122"/>
              <a:ea typeface="青鸟华光简淡古印" pitchFamily="2" charset="-122"/>
            </a:endParaRPr>
          </a:p>
        </p:txBody>
      </p:sp>
      <p:pic>
        <p:nvPicPr>
          <p:cNvPr id="6" name="Picture 2" descr="C:\Users\Lenovo\Desktop\1840-1949\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33" t="13173" r="33838" b="78508"/>
          <a:stretch>
            <a:fillRect/>
          </a:stretch>
        </p:blipFill>
        <p:spPr bwMode="auto">
          <a:xfrm rot="16200000">
            <a:off x="5262553" y="2024074"/>
            <a:ext cx="1547853" cy="2357454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9794"/>
          <a:stretch>
            <a:fillRect/>
          </a:stretch>
        </p:blipFill>
        <p:spPr bwMode="auto">
          <a:xfrm>
            <a:off x="0" y="3786196"/>
            <a:ext cx="9258300" cy="135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Users\Lenovo\Desktop\1840-1949\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</a:blip>
          <a:srcRect l="36659" t="4065" r="41481" b="86858"/>
          <a:stretch>
            <a:fillRect/>
          </a:stretch>
        </p:blipFill>
        <p:spPr bwMode="auto">
          <a:xfrm rot="16200000">
            <a:off x="908018" y="1735169"/>
            <a:ext cx="1214446" cy="3030483"/>
          </a:xfrm>
          <a:prstGeom prst="rect">
            <a:avLst/>
          </a:prstGeom>
          <a:noFill/>
        </p:spPr>
      </p:pic>
      <p:grpSp>
        <p:nvGrpSpPr>
          <p:cNvPr id="12" name="组合 18"/>
          <p:cNvGrpSpPr/>
          <p:nvPr/>
        </p:nvGrpSpPr>
        <p:grpSpPr>
          <a:xfrm>
            <a:off x="7000892" y="571486"/>
            <a:ext cx="1372165" cy="3583050"/>
            <a:chOff x="56563" y="242744"/>
            <a:chExt cx="1372165" cy="3583050"/>
          </a:xfrm>
        </p:grpSpPr>
        <p:grpSp>
          <p:nvGrpSpPr>
            <p:cNvPr id="13" name="组合 10"/>
            <p:cNvGrpSpPr/>
            <p:nvPr/>
          </p:nvGrpSpPr>
          <p:grpSpPr>
            <a:xfrm>
              <a:off x="285720" y="2928940"/>
              <a:ext cx="987463" cy="896854"/>
              <a:chOff x="285720" y="2222287"/>
              <a:chExt cx="987463" cy="896854"/>
            </a:xfrm>
          </p:grpSpPr>
          <p:sp>
            <p:nvSpPr>
              <p:cNvPr id="16" name="流程图: 接点 9"/>
              <p:cNvSpPr/>
              <p:nvPr/>
            </p:nvSpPr>
            <p:spPr>
              <a:xfrm>
                <a:off x="313570" y="2222287"/>
                <a:ext cx="913421" cy="896854"/>
              </a:xfrm>
              <a:prstGeom prst="flowChartConnector">
                <a:avLst/>
              </a:prstGeom>
              <a:solidFill>
                <a:srgbClr val="F5E7D8"/>
              </a:solidFill>
              <a:ln>
                <a:solidFill>
                  <a:srgbClr val="C0000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文本框 10"/>
              <p:cNvSpPr txBox="1"/>
              <p:nvPr/>
            </p:nvSpPr>
            <p:spPr>
              <a:xfrm>
                <a:off x="285720" y="2456295"/>
                <a:ext cx="987463" cy="62324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1915</a:t>
                </a:r>
                <a:r>
                  <a:rPr lang="zh-CN" altLang="en-US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r>
                  <a:rPr lang="en-US" altLang="zh-CN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12</a:t>
                </a:r>
                <a:r>
                  <a:rPr lang="zh-CN" altLang="en-US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月</a:t>
                </a:r>
                <a:r>
                  <a:rPr lang="en-US" altLang="zh-CN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文本框 24"/>
            <p:cNvSpPr txBox="1"/>
            <p:nvPr/>
          </p:nvSpPr>
          <p:spPr>
            <a:xfrm>
              <a:off x="56563" y="242744"/>
              <a:ext cx="1372165" cy="828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lIns="68580" tIns="34290" rIns="68580" bIns="34290" rtlCol="0" anchor="ctr">
              <a:spAutoFit/>
            </a:bodyPr>
            <a:lstStyle/>
            <a:p>
              <a:pPr algn="ctr"/>
              <a:r>
                <a:rPr lang="en-US" altLang="zh-CN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r>
                <a:rPr lang="en-US" altLang="zh-CN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31</a:t>
              </a: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日</a:t>
              </a:r>
              <a:endPara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袁世凯复辟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rot="5400000">
              <a:off x="-114214" y="2028940"/>
              <a:ext cx="180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8"/>
          <p:cNvGrpSpPr/>
          <p:nvPr/>
        </p:nvGrpSpPr>
        <p:grpSpPr>
          <a:xfrm>
            <a:off x="2143108" y="714361"/>
            <a:ext cx="2372297" cy="3583051"/>
            <a:chOff x="-443503" y="242743"/>
            <a:chExt cx="2372297" cy="3583051"/>
          </a:xfrm>
        </p:grpSpPr>
        <p:grpSp>
          <p:nvGrpSpPr>
            <p:cNvPr id="19" name="组合 10"/>
            <p:cNvGrpSpPr/>
            <p:nvPr/>
          </p:nvGrpSpPr>
          <p:grpSpPr>
            <a:xfrm>
              <a:off x="285720" y="2928940"/>
              <a:ext cx="987463" cy="896854"/>
              <a:chOff x="285720" y="2222287"/>
              <a:chExt cx="987463" cy="896854"/>
            </a:xfrm>
          </p:grpSpPr>
          <p:sp>
            <p:nvSpPr>
              <p:cNvPr id="22" name="流程图: 接点 9"/>
              <p:cNvSpPr/>
              <p:nvPr/>
            </p:nvSpPr>
            <p:spPr>
              <a:xfrm>
                <a:off x="313570" y="2222287"/>
                <a:ext cx="913421" cy="896854"/>
              </a:xfrm>
              <a:prstGeom prst="flowChartConnector">
                <a:avLst/>
              </a:prstGeom>
              <a:solidFill>
                <a:srgbClr val="F5E7D8"/>
              </a:solidFill>
              <a:ln>
                <a:solidFill>
                  <a:srgbClr val="C00000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文本框 10"/>
              <p:cNvSpPr txBox="1"/>
              <p:nvPr/>
            </p:nvSpPr>
            <p:spPr>
              <a:xfrm>
                <a:off x="285720" y="2456295"/>
                <a:ext cx="987463" cy="62324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ctr"/>
                <a:r>
                  <a:rPr lang="en-US" altLang="zh-CN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1915</a:t>
                </a:r>
                <a:r>
                  <a:rPr lang="zh-CN" altLang="en-US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endParaRPr lang="en-US" altLang="zh-CN" b="1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en-US" altLang="zh-CN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9</a:t>
                </a:r>
                <a:r>
                  <a:rPr lang="zh-CN" altLang="en-US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月</a:t>
                </a:r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0" name="文本框 24"/>
            <p:cNvSpPr txBox="1"/>
            <p:nvPr/>
          </p:nvSpPr>
          <p:spPr>
            <a:xfrm>
              <a:off x="-443503" y="242743"/>
              <a:ext cx="2372297" cy="90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lIns="68580" tIns="34290" rIns="68580" bIns="34290" rtlCol="0" anchor="ctr">
              <a:spAutoFit/>
            </a:bodyPr>
            <a:lstStyle/>
            <a:p>
              <a:pPr algn="ctr"/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陈独秀发表</a:t>
              </a:r>
              <a:r>
                <a:rPr lang="en-US" altLang="zh-CN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新青年</a:t>
              </a:r>
              <a:r>
                <a:rPr lang="en-US" altLang="zh-CN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</a:p>
            <a:p>
              <a:pPr algn="ctr"/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新文化运动开始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 rot="5400000">
              <a:off x="-114214" y="2028940"/>
              <a:ext cx="180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912" t="19593" r="55842" b="33514"/>
          <a:stretch>
            <a:fillRect/>
          </a:stretch>
        </p:blipFill>
        <p:spPr bwMode="auto">
          <a:xfrm>
            <a:off x="0" y="0"/>
            <a:ext cx="10715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214282" y="500048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淡古印" pitchFamily="2" charset="-122"/>
                <a:ea typeface="青鸟华光简淡古印" pitchFamily="2" charset="-122"/>
              </a:rPr>
              <a:t>北洋之思想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青鸟华光简淡古印" pitchFamily="2" charset="-122"/>
              <a:ea typeface="青鸟华光简淡古印" pitchFamily="2" charset="-122"/>
            </a:endParaRPr>
          </a:p>
        </p:txBody>
      </p:sp>
      <p:pic>
        <p:nvPicPr>
          <p:cNvPr id="6" name="Picture 2" descr="C:\Users\Lenovo\Desktop\1840-1949\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33" t="13173" r="33838" b="78508"/>
          <a:stretch>
            <a:fillRect/>
          </a:stretch>
        </p:blipFill>
        <p:spPr bwMode="auto">
          <a:xfrm rot="16200000">
            <a:off x="5262553" y="2024074"/>
            <a:ext cx="1547853" cy="2357454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9794"/>
          <a:stretch>
            <a:fillRect/>
          </a:stretch>
        </p:blipFill>
        <p:spPr bwMode="auto">
          <a:xfrm>
            <a:off x="0" y="3786196"/>
            <a:ext cx="9258300" cy="135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Users\Lenovo\Desktop\1840-1949\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</a:blip>
          <a:srcRect l="36659" t="4065" r="41481" b="86858"/>
          <a:stretch>
            <a:fillRect/>
          </a:stretch>
        </p:blipFill>
        <p:spPr bwMode="auto">
          <a:xfrm rot="16200000">
            <a:off x="908018" y="1735169"/>
            <a:ext cx="1214446" cy="303048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71604" y="528566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淡古印" pitchFamily="2" charset="-122"/>
                <a:ea typeface="青鸟华光简淡古印" pitchFamily="2" charset="-122"/>
              </a:rPr>
              <a:t>——</a:t>
            </a:r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淡古印" pitchFamily="2" charset="-122"/>
                <a:ea typeface="青鸟华光简淡古印" pitchFamily="2" charset="-122"/>
              </a:rPr>
              <a:t>新文化运动</a:t>
            </a:r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淡古印" pitchFamily="2" charset="-122"/>
                <a:ea typeface="青鸟华光简淡古印" pitchFamily="2" charset="-122"/>
              </a:rPr>
              <a:t>·</a:t>
            </a:r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青鸟华光简淡古印" pitchFamily="2" charset="-122"/>
                <a:ea typeface="青鸟华光简淡古印" pitchFamily="2" charset="-122"/>
              </a:rPr>
              <a:t>原因</a:t>
            </a:r>
            <a:endParaRPr lang="zh-CN" alt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青鸟华光简淡古印" pitchFamily="2" charset="-122"/>
              <a:ea typeface="青鸟华光简淡古印" pitchFamily="2" charset="-122"/>
            </a:endParaRPr>
          </a:p>
        </p:txBody>
      </p:sp>
      <p:sp>
        <p:nvSpPr>
          <p:cNvPr id="38" name="饼形 6"/>
          <p:cNvSpPr/>
          <p:nvPr/>
        </p:nvSpPr>
        <p:spPr>
          <a:xfrm>
            <a:off x="4286248" y="2214560"/>
            <a:ext cx="3613012" cy="2857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zh-CN" altLang="en-US" sz="1800" kern="1200" dirty="0" smtClean="0">
                <a:solidFill>
                  <a:schemeClr val="accent5">
                    <a:lumMod val="50000"/>
                  </a:schemeClr>
                </a:solidFill>
                <a:latin typeface="江西拙楷" pitchFamily="2" charset="-122"/>
                <a:ea typeface="江西拙楷" pitchFamily="2" charset="-122"/>
              </a:rPr>
              <a:t>国人：愚昧无知急需思想解放</a:t>
            </a:r>
            <a:endParaRPr lang="zh-CN" altLang="en-US" sz="1800" kern="1200" dirty="0">
              <a:solidFill>
                <a:schemeClr val="accent5">
                  <a:lumMod val="50000"/>
                </a:schemeClr>
              </a:solidFill>
              <a:latin typeface="江西拙楷" pitchFamily="2" charset="-122"/>
              <a:ea typeface="江西拙楷" pitchFamily="2" charset="-122"/>
            </a:endParaRPr>
          </a:p>
        </p:txBody>
      </p:sp>
      <p:sp>
        <p:nvSpPr>
          <p:cNvPr id="36" name="饼形 8"/>
          <p:cNvSpPr/>
          <p:nvPr/>
        </p:nvSpPr>
        <p:spPr>
          <a:xfrm>
            <a:off x="3643306" y="1857370"/>
            <a:ext cx="3613012" cy="2857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zh-CN" altLang="en-US" sz="1800" kern="1200" dirty="0" smtClean="0">
                <a:solidFill>
                  <a:schemeClr val="accent5">
                    <a:lumMod val="50000"/>
                  </a:schemeClr>
                </a:solidFill>
                <a:latin typeface="江西拙楷" pitchFamily="2" charset="-122"/>
                <a:ea typeface="江西拙楷" pitchFamily="2" charset="-122"/>
              </a:rPr>
              <a:t>思想：复辟尊孔掀起思想逆流</a:t>
            </a:r>
            <a:endParaRPr lang="zh-CN" altLang="en-US" sz="1800" kern="1200" dirty="0">
              <a:solidFill>
                <a:schemeClr val="accent5">
                  <a:lumMod val="50000"/>
                </a:schemeClr>
              </a:solidFill>
              <a:latin typeface="江西拙楷" pitchFamily="2" charset="-122"/>
              <a:ea typeface="江西拙楷" pitchFamily="2" charset="-122"/>
            </a:endParaRPr>
          </a:p>
        </p:txBody>
      </p:sp>
      <p:sp>
        <p:nvSpPr>
          <p:cNvPr id="41" name="饼形 10"/>
          <p:cNvSpPr/>
          <p:nvPr/>
        </p:nvSpPr>
        <p:spPr>
          <a:xfrm>
            <a:off x="2071670" y="1071552"/>
            <a:ext cx="3613012" cy="2857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zh-CN" altLang="en-US" sz="1800" kern="1200" dirty="0" smtClean="0">
                <a:solidFill>
                  <a:schemeClr val="accent5">
                    <a:lumMod val="50000"/>
                  </a:schemeClr>
                </a:solidFill>
                <a:latin typeface="江西拙楷" pitchFamily="2" charset="-122"/>
                <a:ea typeface="江西拙楷" pitchFamily="2" charset="-122"/>
              </a:rPr>
              <a:t>政治：专制独裁导致共和梦破碎</a:t>
            </a:r>
            <a:endParaRPr lang="zh-CN" altLang="en-US" sz="1800" kern="1200" dirty="0">
              <a:solidFill>
                <a:schemeClr val="accent5">
                  <a:lumMod val="50000"/>
                </a:schemeClr>
              </a:solidFill>
              <a:latin typeface="江西拙楷" pitchFamily="2" charset="-122"/>
              <a:ea typeface="江西拙楷" pitchFamily="2" charset="-122"/>
            </a:endParaRPr>
          </a:p>
        </p:txBody>
      </p:sp>
      <p:sp>
        <p:nvSpPr>
          <p:cNvPr id="42" name="饼形 4"/>
          <p:cNvSpPr/>
          <p:nvPr/>
        </p:nvSpPr>
        <p:spPr>
          <a:xfrm>
            <a:off x="1714480" y="1500180"/>
            <a:ext cx="5184130" cy="2857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zh-CN" altLang="en-US" sz="1800" kern="1200" dirty="0" smtClean="0">
                <a:solidFill>
                  <a:schemeClr val="accent5">
                    <a:lumMod val="50000"/>
                  </a:schemeClr>
                </a:solidFill>
                <a:latin typeface="江西拙楷" pitchFamily="2" charset="-122"/>
                <a:ea typeface="江西拙楷" pitchFamily="2" charset="-122"/>
              </a:rPr>
              <a:t>经济：民资发展要求民主政治</a:t>
            </a:r>
            <a:endParaRPr lang="zh-CN" altLang="en-US" sz="1800" kern="1200" dirty="0">
              <a:solidFill>
                <a:schemeClr val="accent5">
                  <a:lumMod val="50000"/>
                </a:schemeClr>
              </a:solidFill>
              <a:latin typeface="江西拙楷" pitchFamily="2" charset="-122"/>
              <a:ea typeface="江西拙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8" grpId="0"/>
      <p:bldP spid="36" grpId="0"/>
      <p:bldP spid="41" grpId="0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431"/>
  <p:tag name="KSO_WM_TAG_VERSION" val="1.0"/>
  <p:tag name="KSO_WM_BEAUTIFY_FLAG" val="#wm#"/>
  <p:tag name="KSO_WM_UNIT_TYPE" val="m_i"/>
  <p:tag name="KSO_WM_UNIT_INDEX" val="1_1"/>
  <p:tag name="KSO_WM_UNIT_ID" val="diagram160431_3*m_i*1_1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431"/>
  <p:tag name="KSO_WM_TAG_VERSION" val="1.0"/>
  <p:tag name="KSO_WM_BEAUTIFY_FLAG" val="#wm#"/>
  <p:tag name="KSO_WM_UNIT_TYPE" val="m_i"/>
  <p:tag name="KSO_WM_UNIT_INDEX" val="1_2"/>
  <p:tag name="KSO_WM_UNIT_ID" val="diagram160431_3*m_i*1_2"/>
  <p:tag name="KSO_WM_UNIT_CLEAR" val="1"/>
  <p:tag name="KSO_WM_UNIT_LAYERLEVEL" val="1_1"/>
  <p:tag name="KSO_WM_DIAGRAM_GROUP_CODE" val="m1-1"/>
  <p:tag name="KSO_WM_UNIT_LINE_FORE_SCHEMECOLOR_INDEX" val="5"/>
  <p:tag name="KSO_WM_UNIT_LINE_FILL_TYPE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431"/>
  <p:tag name="KSO_WM_TAG_VERSION" val="1.0"/>
  <p:tag name="KSO_WM_BEAUTIFY_FLAG" val="#wm#"/>
  <p:tag name="KSO_WM_UNIT_TYPE" val="m_i"/>
  <p:tag name="KSO_WM_UNIT_INDEX" val="1_3"/>
  <p:tag name="KSO_WM_UNIT_ID" val="diagram160431_3*m_i*1_3"/>
  <p:tag name="KSO_WM_UNIT_CLEAR" val="1"/>
  <p:tag name="KSO_WM_UNIT_LAYERLEVEL" val="1_1"/>
  <p:tag name="KSO_WM_DIAGRAM_GROUP_CODE" val="m1-1"/>
  <p:tag name="KSO_WM_UNIT_LINE_FORE_SCHEMECOLOR_INDEX" val="5"/>
  <p:tag name="KSO_WM_UNIT_LINE_FILL_TYPE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431"/>
  <p:tag name="KSO_WM_TAG_VERSION" val="1.0"/>
  <p:tag name="KSO_WM_BEAUTIFY_FLAG" val="#wm#"/>
  <p:tag name="KSO_WM_UNIT_TYPE" val="m_i"/>
  <p:tag name="KSO_WM_UNIT_INDEX" val="1_4"/>
  <p:tag name="KSO_WM_UNIT_ID" val="diagram160431_3*m_i*1_4"/>
  <p:tag name="KSO_WM_UNIT_CLEAR" val="1"/>
  <p:tag name="KSO_WM_UNIT_LAYERLEVEL" val="1_1"/>
  <p:tag name="KSO_WM_DIAGRAM_GROUP_CODE" val="m1-1"/>
  <p:tag name="KSO_WM_UNIT_LINE_FORE_SCHEMECOLOR_INDEX" val="5"/>
  <p:tag name="KSO_WM_UNIT_LINE_FILL_TYPE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431"/>
  <p:tag name="KSO_WM_TAG_VERSION" val="1.0"/>
  <p:tag name="KSO_WM_BEAUTIFY_FLAG" val="#wm#"/>
  <p:tag name="KSO_WM_UNIT_TYPE" val="m_i"/>
  <p:tag name="KSO_WM_UNIT_INDEX" val="1_5"/>
  <p:tag name="KSO_WM_UNIT_ID" val="diagram160431_3*m_i*1_5"/>
  <p:tag name="KSO_WM_UNIT_CLEAR" val="1"/>
  <p:tag name="KSO_WM_UNIT_LAYERLEVEL" val="1_1"/>
  <p:tag name="KSO_WM_DIAGRAM_GROUP_CODE" val="m1-1"/>
  <p:tag name="KSO_WM_UNIT_LINE_FORE_SCHEMECOLOR_INDEX" val="5"/>
  <p:tag name="KSO_WM_UNIT_LINE_FILL_TYP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431"/>
  <p:tag name="KSO_WM_TAG_VERSION" val="1.0"/>
  <p:tag name="KSO_WM_BEAUTIFY_FLAG" val="#wm#"/>
  <p:tag name="KSO_WM_UNIT_TYPE" val="m_h_f"/>
  <p:tag name="KSO_WM_UNIT_INDEX" val="1_1_1"/>
  <p:tag name="KSO_WM_UNIT_ID" val="diagram160431_3*m_h_f*1_1_1"/>
  <p:tag name="KSO_WM_UNIT_CLEAR" val="1"/>
  <p:tag name="KSO_WM_UNIT_LAYERLEVEL" val="1_1_1"/>
  <p:tag name="KSO_WM_UNIT_VALUE" val="63"/>
  <p:tag name="KSO_WM_UNIT_HIGHLIGHT" val="0"/>
  <p:tag name="KSO_WM_UNIT_COMPATIBLE" val="0"/>
  <p:tag name="KSO_WM_DIAGRAM_GROUP_CODE" val="m1-1"/>
  <p:tag name="KSO_WM_UNIT_PRESET_TEXT" val="LOREM IPSUM DOLOR SIT AMET, CONSECTETUR ADIPISICING ELIT, SED DO EIUSMOD TEMPOR INCIDIDUNT"/>
  <p:tag name="KSO_WM_UNIT_TEXT_FILL_FORE_SCHEMECOLOR_INDEX" val="13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431"/>
  <p:tag name="KSO_WM_TAG_VERSION" val="1.0"/>
  <p:tag name="KSO_WM_BEAUTIFY_FLAG" val="#wm#"/>
  <p:tag name="KSO_WM_UNIT_TYPE" val="m_i"/>
  <p:tag name="KSO_WM_UNIT_INDEX" val="1_6"/>
  <p:tag name="KSO_WM_UNIT_ID" val="diagram160431_3*m_i*1_6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431"/>
  <p:tag name="KSO_WM_TAG_VERSION" val="1.0"/>
  <p:tag name="KSO_WM_BEAUTIFY_FLAG" val="#wm#"/>
  <p:tag name="KSO_WM_UNIT_TYPE" val="m_h_f"/>
  <p:tag name="KSO_WM_UNIT_INDEX" val="1_2_1"/>
  <p:tag name="KSO_WM_UNIT_ID" val="diagram160431_3*m_h_f*1_2_1"/>
  <p:tag name="KSO_WM_UNIT_CLEAR" val="1"/>
  <p:tag name="KSO_WM_UNIT_LAYERLEVEL" val="1_1_1"/>
  <p:tag name="KSO_WM_UNIT_VALUE" val="63"/>
  <p:tag name="KSO_WM_UNIT_HIGHLIGHT" val="0"/>
  <p:tag name="KSO_WM_UNIT_COMPATIBLE" val="0"/>
  <p:tag name="KSO_WM_DIAGRAM_GROUP_CODE" val="m1-1"/>
  <p:tag name="KSO_WM_UNIT_PRESET_TEXT" val="LOREM IPSUM DOLOR SIT AMET, CONSECTETUR ADIPISICING ELIT, SED DO EIUSMOD TEMPOR INCIDIDUNT"/>
  <p:tag name="KSO_WM_UNIT_TEXT_FILL_FORE_SCHEMECOLOR_INDEX" val="13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431"/>
  <p:tag name="KSO_WM_TAG_VERSION" val="1.0"/>
  <p:tag name="KSO_WM_BEAUTIFY_FLAG" val="#wm#"/>
  <p:tag name="KSO_WM_UNIT_TYPE" val="m_i"/>
  <p:tag name="KSO_WM_UNIT_INDEX" val="1_11"/>
  <p:tag name="KSO_WM_UNIT_ID" val="diagram160431_3*m_i*1_11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431"/>
  <p:tag name="KSO_WM_TAG_VERSION" val="1.0"/>
  <p:tag name="KSO_WM_BEAUTIFY_FLAG" val="#wm#"/>
  <p:tag name="KSO_WM_UNIT_TYPE" val="m_h_f"/>
  <p:tag name="KSO_WM_UNIT_INDEX" val="1_3_1"/>
  <p:tag name="KSO_WM_UNIT_ID" val="diagram160431_3*m_h_f*1_3_1"/>
  <p:tag name="KSO_WM_UNIT_CLEAR" val="1"/>
  <p:tag name="KSO_WM_UNIT_LAYERLEVEL" val="1_1_1"/>
  <p:tag name="KSO_WM_UNIT_VALUE" val="63"/>
  <p:tag name="KSO_WM_UNIT_HIGHLIGHT" val="0"/>
  <p:tag name="KSO_WM_UNIT_COMPATIBLE" val="0"/>
  <p:tag name="KSO_WM_DIAGRAM_GROUP_CODE" val="m1-1"/>
  <p:tag name="KSO_WM_UNIT_PRESET_TEXT" val="LOREM IPSUM DOLOR SIT AMET, CONSECTETUR ADIPISICING ELIT, SED DO EIUSMOD TEMPOR INCIDIDUNT"/>
  <p:tag name="KSO_WM_UNIT_TEXT_FILL_FORE_SCHEMECOLOR_INDEX" val="13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431"/>
  <p:tag name="KSO_WM_TAG_VERSION" val="1.0"/>
  <p:tag name="KSO_WM_BEAUTIFY_FLAG" val="#wm#"/>
  <p:tag name="KSO_WM_UNIT_TYPE" val="m_h_f"/>
  <p:tag name="KSO_WM_UNIT_INDEX" val="1_1_1"/>
  <p:tag name="KSO_WM_UNIT_ID" val="diagram160431_3*m_h_f*1_1_1"/>
  <p:tag name="KSO_WM_UNIT_CLEAR" val="1"/>
  <p:tag name="KSO_WM_UNIT_LAYERLEVEL" val="1_1_1"/>
  <p:tag name="KSO_WM_UNIT_VALUE" val="63"/>
  <p:tag name="KSO_WM_UNIT_HIGHLIGHT" val="0"/>
  <p:tag name="KSO_WM_UNIT_COMPATIBLE" val="0"/>
  <p:tag name="KSO_WM_DIAGRAM_GROUP_CODE" val="m1-1"/>
  <p:tag name="KSO_WM_UNIT_PRESET_TEXT" val="LOREM IPSUM DOLOR SIT AMET, CONSECTETUR ADIPISICING ELIT, SED DO EIUSMOD TEMPOR INCIDIDUNT"/>
  <p:tag name="KSO_WM_UNIT_TEXT_FILL_FORE_SCHEMECOLOR_INDEX" val="13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431"/>
  <p:tag name="KSO_WM_TAG_VERSION" val="1.0"/>
  <p:tag name="KSO_WM_BEAUTIFY_FLAG" val="#wm#"/>
  <p:tag name="KSO_WM_UNIT_TYPE" val="m_h_f"/>
  <p:tag name="KSO_WM_UNIT_INDEX" val="1_1_1"/>
  <p:tag name="KSO_WM_UNIT_ID" val="diagram160431_3*m_h_f*1_1_1"/>
  <p:tag name="KSO_WM_UNIT_CLEAR" val="1"/>
  <p:tag name="KSO_WM_UNIT_LAYERLEVEL" val="1_1_1"/>
  <p:tag name="KSO_WM_UNIT_VALUE" val="63"/>
  <p:tag name="KSO_WM_UNIT_HIGHLIGHT" val="0"/>
  <p:tag name="KSO_WM_UNIT_COMPATIBLE" val="0"/>
  <p:tag name="KSO_WM_DIAGRAM_GROUP_CODE" val="m1-1"/>
  <p:tag name="KSO_WM_UNIT_PRESET_TEXT" val="LOREM IPSUM DOLOR SIT AMET, CONSECTETUR ADIPISICING ELIT, SED DO EIUSMOD TEMPOR INCIDIDUNT"/>
  <p:tag name="KSO_WM_UNIT_TEXT_FILL_FORE_SCHEMECOLOR_INDEX" val="13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431"/>
  <p:tag name="KSO_WM_TAG_VERSION" val="1.0"/>
  <p:tag name="KSO_WM_BEAUTIFY_FLAG" val="#wm#"/>
  <p:tag name="KSO_WM_UNIT_TYPE" val="m_h_f"/>
  <p:tag name="KSO_WM_UNIT_INDEX" val="1_1_1"/>
  <p:tag name="KSO_WM_UNIT_ID" val="diagram160431_3*m_h_f*1_1_1"/>
  <p:tag name="KSO_WM_UNIT_CLEAR" val="1"/>
  <p:tag name="KSO_WM_UNIT_LAYERLEVEL" val="1_1_1"/>
  <p:tag name="KSO_WM_UNIT_VALUE" val="63"/>
  <p:tag name="KSO_WM_UNIT_HIGHLIGHT" val="0"/>
  <p:tag name="KSO_WM_UNIT_COMPATIBLE" val="0"/>
  <p:tag name="KSO_WM_DIAGRAM_GROUP_CODE" val="m1-1"/>
  <p:tag name="KSO_WM_UNIT_PRESET_TEXT" val="LOREM IPSUM DOLOR SIT AMET, CONSECTETUR ADIPISICING ELIT, SED DO EIUSMOD TEMPOR INCIDIDUNT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1655</Words>
  <Application>Microsoft Office PowerPoint</Application>
  <PresentationFormat>全屏显示(16:9)</PresentationFormat>
  <Paragraphs>248</Paragraphs>
  <Slides>22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24" baseType="lpstr">
      <vt:lpstr>1_Office 主题</vt:lpstr>
      <vt:lpstr>2_Office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Sky123.Org</cp:lastModifiedBy>
  <cp:revision>20</cp:revision>
  <dcterms:created xsi:type="dcterms:W3CDTF">2020-11-28T01:37:00Z</dcterms:created>
  <dcterms:modified xsi:type="dcterms:W3CDTF">2021-11-17T01:57:01Z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