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53"/>
  </p:notesMasterIdLst>
  <p:sldIdLst>
    <p:sldId id="1552" r:id="rId4"/>
    <p:sldId id="1697" r:id="rId5"/>
    <p:sldId id="1859" r:id="rId6"/>
    <p:sldId id="1862" r:id="rId7"/>
    <p:sldId id="1878" r:id="rId8"/>
    <p:sldId id="1874" r:id="rId9"/>
    <p:sldId id="1875" r:id="rId10"/>
    <p:sldId id="1876" r:id="rId11"/>
    <p:sldId id="1889" r:id="rId12"/>
    <p:sldId id="1892" r:id="rId13"/>
    <p:sldId id="1893" r:id="rId14"/>
    <p:sldId id="1897" r:id="rId15"/>
    <p:sldId id="1899" r:id="rId16"/>
    <p:sldId id="1900" r:id="rId17"/>
    <p:sldId id="1906" r:id="rId18"/>
    <p:sldId id="1907" r:id="rId19"/>
    <p:sldId id="1917" r:id="rId20"/>
    <p:sldId id="1922" r:id="rId21"/>
    <p:sldId id="1918" r:id="rId22"/>
    <p:sldId id="1912" r:id="rId23"/>
    <p:sldId id="1923" r:id="rId24"/>
    <p:sldId id="1941" r:id="rId25"/>
    <p:sldId id="1927" r:id="rId26"/>
    <p:sldId id="1929" r:id="rId27"/>
    <p:sldId id="1930" r:id="rId28"/>
    <p:sldId id="1943" r:id="rId29"/>
    <p:sldId id="1955" r:id="rId30"/>
    <p:sldId id="1944" r:id="rId31"/>
    <p:sldId id="1945" r:id="rId32"/>
    <p:sldId id="1947" r:id="rId33"/>
    <p:sldId id="1949" r:id="rId34"/>
    <p:sldId id="1951" r:id="rId35"/>
    <p:sldId id="1953" r:id="rId36"/>
    <p:sldId id="1954" r:id="rId37"/>
    <p:sldId id="1957" r:id="rId38"/>
    <p:sldId id="1959" r:id="rId39"/>
    <p:sldId id="1960" r:id="rId40"/>
    <p:sldId id="2000" r:id="rId41"/>
    <p:sldId id="1961" r:id="rId42"/>
    <p:sldId id="1963" r:id="rId43"/>
    <p:sldId id="1965" r:id="rId44"/>
    <p:sldId id="1966" r:id="rId45"/>
    <p:sldId id="1967" r:id="rId46"/>
    <p:sldId id="1914" r:id="rId47"/>
    <p:sldId id="1993" r:id="rId48"/>
    <p:sldId id="1997" r:id="rId49"/>
    <p:sldId id="1996" r:id="rId50"/>
    <p:sldId id="1915" r:id="rId51"/>
    <p:sldId id="1385" r:id="rId52"/>
  </p:sldIdLst>
  <p:sldSz cx="12190730" cy="6858000"/>
  <p:notesSz cx="6858000" cy="9144000"/>
  <p:embeddedFontLst>
    <p:embeddedFont>
      <p:font typeface="方正小标宋简体" panose="03000509000000000000" pitchFamily="65" charset="-122"/>
      <p:regular r:id="rId57"/>
    </p:embeddedFont>
    <p:embeddedFont>
      <p:font typeface="Verdana" panose="020B0604030504040204" pitchFamily="34" charset="0"/>
      <p:regular r:id="rId58"/>
      <p:bold r:id="rId59"/>
      <p:italic r:id="rId60"/>
      <p:boldItalic r:id="rId61"/>
    </p:embeddedFont>
    <p:embeddedFont>
      <p:font typeface="黑体" panose="02010609060101010101" pitchFamily="2" charset="-122"/>
      <p:regular r:id="rId62"/>
    </p:embeddedFont>
    <p:embeddedFont>
      <p:font typeface="方正小标宋_GBK" panose="03000509000000000000" pitchFamily="65" charset="-122"/>
      <p:regular r:id="rId63"/>
    </p:embeddedFont>
    <p:embeddedFont>
      <p:font typeface="楷体_GB2312" panose="02010609030101010101" pitchFamily="49" charset="-122"/>
      <p:regular r:id="rId64"/>
    </p:embeddedFont>
    <p:embeddedFont>
      <p:font typeface="仿宋_GB2312" panose="02010609030101010101" pitchFamily="49" charset="-122"/>
      <p:regular r:id="rId65"/>
    </p:embeddedFont>
  </p:embeddedFont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5F5F5F"/>
    <a:srgbClr val="808080"/>
    <a:srgbClr val="000000"/>
    <a:srgbClr val="CC0000"/>
    <a:srgbClr val="C0C0C0"/>
    <a:srgbClr val="96969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5" Type="http://schemas.openxmlformats.org/officeDocument/2006/relationships/font" Target="fonts/font9.fntdata"/><Relationship Id="rId64" Type="http://schemas.openxmlformats.org/officeDocument/2006/relationships/font" Target="fonts/font8.fntdata"/><Relationship Id="rId63" Type="http://schemas.openxmlformats.org/officeDocument/2006/relationships/font" Target="fonts/font7.fntdata"/><Relationship Id="rId62" Type="http://schemas.openxmlformats.org/officeDocument/2006/relationships/font" Target="fonts/font6.fntdata"/><Relationship Id="rId61" Type="http://schemas.openxmlformats.org/officeDocument/2006/relationships/font" Target="fonts/font5.fntdata"/><Relationship Id="rId60" Type="http://schemas.openxmlformats.org/officeDocument/2006/relationships/font" Target="fonts/font4.fntdata"/><Relationship Id="rId6" Type="http://schemas.openxmlformats.org/officeDocument/2006/relationships/slide" Target="slides/slide3.xml"/><Relationship Id="rId59" Type="http://schemas.openxmlformats.org/officeDocument/2006/relationships/font" Target="fonts/font3.fntdata"/><Relationship Id="rId58" Type="http://schemas.openxmlformats.org/officeDocument/2006/relationships/font" Target="fonts/font2.fntdata"/><Relationship Id="rId57" Type="http://schemas.openxmlformats.org/officeDocument/2006/relationships/font" Target="fonts/font1.fntdata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notesMaster" Target="notesMasters/notesMaster1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2049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x-none" sz="1200" dirty="0">
              <a:ea typeface="宋体" panose="02010600030101010101" pitchFamily="2" charset="-122"/>
            </a:endParaRPr>
          </a:p>
        </p:txBody>
      </p:sp>
      <p:sp>
        <p:nvSpPr>
          <p:cNvPr id="2051" name="日期占位符 2050"/>
          <p:cNvSpPr/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x-none" sz="1200" dirty="0">
              <a:ea typeface="宋体" panose="02010600030101010101" pitchFamily="2" charset="-122"/>
            </a:endParaRPr>
          </a:p>
        </p:txBody>
      </p:sp>
      <p:sp>
        <p:nvSpPr>
          <p:cNvPr id="2052" name="幻灯片图像占位符 2051"/>
          <p:cNvSpPr>
            <a:spLocks noRo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文本占位符 2052"/>
          <p:cNvSpPr>
            <a:spLocks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054" name="页脚占位符 2053"/>
          <p:cNvSpPr/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zh-CN" altLang="x-none" sz="1200" dirty="0">
              <a:ea typeface="宋体" panose="02010600030101010101" pitchFamily="2" charset="-122"/>
            </a:endParaRPr>
          </a:p>
        </p:txBody>
      </p:sp>
      <p:sp>
        <p:nvSpPr>
          <p:cNvPr id="2055" name="灯片编号占位符 2054"/>
          <p:cNvSpPr/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x-none" sz="1200" dirty="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41" y="1122363"/>
            <a:ext cx="914304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41" y="3602038"/>
            <a:ext cx="914304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20560" y="365125"/>
            <a:ext cx="282535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44500" y="365125"/>
            <a:ext cx="8312271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41" y="1122363"/>
            <a:ext cx="914304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41" y="3602038"/>
            <a:ext cx="914304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63" y="1709738"/>
            <a:ext cx="1051450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63" y="4589463"/>
            <a:ext cx="1051450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13" y="1825625"/>
            <a:ext cx="51810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557" y="1825625"/>
            <a:ext cx="51810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365125"/>
            <a:ext cx="1051450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650" y="1778438"/>
            <a:ext cx="487306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650" y="2665379"/>
            <a:ext cx="487306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286" y="1778438"/>
            <a:ext cx="489706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286" y="2665379"/>
            <a:ext cx="489706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457200"/>
            <a:ext cx="393182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648" y="987425"/>
            <a:ext cx="6171557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01" y="2057400"/>
            <a:ext cx="393182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457200"/>
            <a:ext cx="416491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648" y="457201"/>
            <a:ext cx="6171557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01" y="2057400"/>
            <a:ext cx="416491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199765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991" y="365125"/>
            <a:ext cx="2628626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13" y="365125"/>
            <a:ext cx="7733494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63" y="1709738"/>
            <a:ext cx="1051450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63" y="4589463"/>
            <a:ext cx="1051450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44500" y="620713"/>
            <a:ext cx="5537692" cy="603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8221" y="620713"/>
            <a:ext cx="5537692" cy="603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365125"/>
            <a:ext cx="1051450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650" y="1778438"/>
            <a:ext cx="487306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650" y="2665379"/>
            <a:ext cx="487306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286" y="1778438"/>
            <a:ext cx="489706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286" y="2665379"/>
            <a:ext cx="489706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457200"/>
            <a:ext cx="393182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648" y="987425"/>
            <a:ext cx="617155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01" y="2057400"/>
            <a:ext cx="393182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457200"/>
            <a:ext cx="416491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648" y="457201"/>
            <a:ext cx="617155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01" y="2057400"/>
            <a:ext cx="416491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199765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" Target="../slides/slid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文本占位符 1025"/>
          <p:cNvSpPr/>
          <p:nvPr>
            <p:ph type="body" idx="1"/>
          </p:nvPr>
        </p:nvSpPr>
        <p:spPr>
          <a:xfrm>
            <a:off x="444500" y="620713"/>
            <a:ext cx="11301413" cy="603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27" name="矩形 1026"/>
          <p:cNvSpPr/>
          <p:nvPr/>
        </p:nvSpPr>
        <p:spPr>
          <a:xfrm>
            <a:off x="0" y="6492875"/>
            <a:ext cx="12190413" cy="365125"/>
          </a:xfrm>
          <a:prstGeom prst="rect">
            <a:avLst/>
          </a:prstGeom>
          <a:solidFill>
            <a:srgbClr val="C0C0C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8" name="矩形 1027"/>
          <p:cNvSpPr/>
          <p:nvPr/>
        </p:nvSpPr>
        <p:spPr>
          <a:xfrm>
            <a:off x="0" y="0"/>
            <a:ext cx="12190413" cy="476250"/>
          </a:xfrm>
          <a:prstGeom prst="rect">
            <a:avLst/>
          </a:prstGeom>
          <a:solidFill>
            <a:srgbClr val="EAEAE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9" name="直接连接符 1028"/>
          <p:cNvSpPr/>
          <p:nvPr/>
        </p:nvSpPr>
        <p:spPr>
          <a:xfrm>
            <a:off x="0" y="517525"/>
            <a:ext cx="12190413" cy="0"/>
          </a:xfrm>
          <a:prstGeom prst="line">
            <a:avLst/>
          </a:prstGeom>
          <a:ln w="3175" cap="flat" cmpd="sng">
            <a:solidFill>
              <a:srgbClr val="5F5F5F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030" name="直接连接符 1029"/>
          <p:cNvSpPr/>
          <p:nvPr/>
        </p:nvSpPr>
        <p:spPr>
          <a:xfrm>
            <a:off x="0" y="6453188"/>
            <a:ext cx="12190413" cy="0"/>
          </a:xfrm>
          <a:prstGeom prst="line">
            <a:avLst/>
          </a:prstGeom>
          <a:ln w="3175" cap="flat" cmpd="sng">
            <a:solidFill>
              <a:srgbClr val="5F5F5F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031" name="文本框 1030"/>
          <p:cNvSpPr txBox="1"/>
          <p:nvPr/>
        </p:nvSpPr>
        <p:spPr>
          <a:xfrm>
            <a:off x="912813" y="76200"/>
            <a:ext cx="66214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000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第一部分  专题复习篇</a:t>
            </a:r>
            <a:endParaRPr lang="zh-CN" altLang="en-US" sz="2000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32" name="燕尾形 1031"/>
          <p:cNvSpPr/>
          <p:nvPr/>
        </p:nvSpPr>
        <p:spPr>
          <a:xfrm>
            <a:off x="685800" y="177800"/>
            <a:ext cx="128588" cy="227013"/>
          </a:xfrm>
          <a:prstGeom prst="chevron">
            <a:avLst>
              <a:gd name="adj" fmla="val 49180"/>
            </a:avLst>
          </a:prstGeom>
          <a:solidFill>
            <a:srgbClr val="E33A4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3" name="燕尾形 1032"/>
          <p:cNvSpPr/>
          <p:nvPr/>
        </p:nvSpPr>
        <p:spPr>
          <a:xfrm>
            <a:off x="509588" y="177800"/>
            <a:ext cx="130175" cy="227013"/>
          </a:xfrm>
          <a:prstGeom prst="chevron">
            <a:avLst>
              <a:gd name="adj" fmla="val 49180"/>
            </a:avLst>
          </a:prstGeom>
          <a:solidFill>
            <a:srgbClr val="E33A4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4" name="燕尾形 1033"/>
          <p:cNvSpPr/>
          <p:nvPr/>
        </p:nvSpPr>
        <p:spPr>
          <a:xfrm>
            <a:off x="334963" y="177800"/>
            <a:ext cx="128587" cy="227013"/>
          </a:xfrm>
          <a:prstGeom prst="chevron">
            <a:avLst>
              <a:gd name="adj" fmla="val 49180"/>
            </a:avLst>
          </a:prstGeom>
          <a:solidFill>
            <a:srgbClr val="E33A4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5" name="文本框 1034"/>
          <p:cNvSpPr txBox="1"/>
          <p:nvPr/>
        </p:nvSpPr>
        <p:spPr>
          <a:xfrm>
            <a:off x="39688" y="6477000"/>
            <a:ext cx="41751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1800" dirty="0">
                <a:solidFill>
                  <a:srgbClr val="4D4D4D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高考二轮专题析与练</a:t>
            </a:r>
            <a:r>
              <a:rPr lang="zh-CN" altLang="en-US" sz="1800">
                <a:solidFill>
                  <a:srgbClr val="4D4D4D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1800">
                <a:solidFill>
                  <a:srgbClr val="4D4D4D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·</a:t>
            </a:r>
            <a:r>
              <a:rPr lang="en-US" altLang="zh-CN" sz="1800" dirty="0">
                <a:solidFill>
                  <a:srgbClr val="4D4D4D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1800" dirty="0">
                <a:solidFill>
                  <a:srgbClr val="4D4D4D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历史</a:t>
            </a:r>
            <a:endParaRPr lang="zh-CN" altLang="en-US" sz="1800">
              <a:solidFill>
                <a:srgbClr val="4D4D4D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1036" name="组合 1035"/>
          <p:cNvGrpSpPr/>
          <p:nvPr/>
        </p:nvGrpSpPr>
        <p:grpSpPr>
          <a:xfrm>
            <a:off x="10864850" y="6554788"/>
            <a:ext cx="273050" cy="274637"/>
            <a:chOff x="4886" y="4129"/>
            <a:chExt cx="172" cy="173"/>
          </a:xfrm>
        </p:grpSpPr>
        <p:pic>
          <p:nvPicPr>
            <p:cNvPr id="1037" name="Oval 14">
              <a:hlinkClick r:id="" action="ppaction://hlinkshowjump?jump=previousslide"/>
            </p:cNvPr>
            <p:cNvPicPr/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4886" y="4129"/>
              <a:ext cx="172" cy="1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38" name="直接连接符 1037">
              <a:hlinkClick r:id="" action="ppaction://hlinkshowjump?jump=previousslide"/>
            </p:cNvPr>
            <p:cNvSpPr/>
            <p:nvPr userDrawn="1"/>
          </p:nvSpPr>
          <p:spPr>
            <a:xfrm flipH="1">
              <a:off x="4915" y="4205"/>
              <a:ext cx="110" cy="0"/>
            </a:xfrm>
            <a:prstGeom prst="line">
              <a:avLst/>
            </a:prstGeom>
            <a:ln w="28575" cap="flat" cmpd="sng">
              <a:solidFill>
                <a:srgbClr val="5F5F5F"/>
              </a:solidFill>
              <a:prstDash val="solid"/>
              <a:headEnd type="none" w="lg" len="lg"/>
              <a:tailEnd type="stealth" w="lg" len="lg"/>
            </a:ln>
          </p:spPr>
        </p:sp>
      </p:grpSp>
      <p:sp>
        <p:nvSpPr>
          <p:cNvPr id="1039" name="文本框 1038">
            <a:hlinkClick r:id="rId13" action="ppaction://hlinksldjump"/>
          </p:cNvPr>
          <p:cNvSpPr txBox="1"/>
          <p:nvPr/>
        </p:nvSpPr>
        <p:spPr>
          <a:xfrm>
            <a:off x="11114088" y="6534150"/>
            <a:ext cx="793750" cy="2746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返回导航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1040" name="组合 1039"/>
          <p:cNvGrpSpPr/>
          <p:nvPr/>
        </p:nvGrpSpPr>
        <p:grpSpPr>
          <a:xfrm flipH="1">
            <a:off x="11871325" y="6554788"/>
            <a:ext cx="273050" cy="274637"/>
            <a:chOff x="4886" y="4129"/>
            <a:chExt cx="172" cy="173"/>
          </a:xfrm>
        </p:grpSpPr>
        <p:pic>
          <p:nvPicPr>
            <p:cNvPr id="1041" name="Oval 14">
              <a:hlinkClick r:id="" action="ppaction://hlinkshowjump?jump=nextslide"/>
            </p:cNvPr>
            <p:cNvPicPr/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4886" y="4129"/>
              <a:ext cx="172" cy="1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2" name="直接连接符 1041">
              <a:hlinkClick r:id="" action="ppaction://hlinkshowjump?jump=nextslide"/>
            </p:cNvPr>
            <p:cNvSpPr/>
            <p:nvPr userDrawn="1"/>
          </p:nvSpPr>
          <p:spPr>
            <a:xfrm flipH="1">
              <a:off x="4915" y="4205"/>
              <a:ext cx="110" cy="0"/>
            </a:xfrm>
            <a:prstGeom prst="line">
              <a:avLst/>
            </a:prstGeom>
            <a:ln w="28575" cap="flat" cmpd="sng">
              <a:solidFill>
                <a:srgbClr val="5F5F5F"/>
              </a:solidFill>
              <a:prstDash val="solid"/>
              <a:headEnd type="none" w="lg" len="lg"/>
              <a:tailEnd type="stealth" w="lg" len="lg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hf sldNum="0" hdr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CC0000"/>
          </a:solidFill>
          <a:latin typeface="+mj-lt"/>
          <a:ea typeface="+mj-ea"/>
          <a:cs typeface="+mj-cs"/>
        </a:defRPr>
      </a:lvl1pPr>
    </p:titleStyle>
    <p:bodyStyle>
      <a:lvl1pPr marL="0" lvl="0" indent="622300" algn="just" defTabSz="914400" rtl="0" eaLnBrk="1" fontAlgn="base" latinLnBrk="0" hangingPunct="0">
        <a:lnSpc>
          <a:spcPct val="14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None/>
        <a:tabLst>
          <a:tab pos="5562600" algn="l"/>
        </a:tabLst>
        <a:defRPr sz="2400" b="1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1184275" lvl="1" indent="-285750" algn="just" defTabSz="914400" rtl="0" eaLnBrk="1" fontAlgn="base" latinLnBrk="0" hangingPunct="0">
        <a:lnSpc>
          <a:spcPct val="145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None/>
        <a:tabLst>
          <a:tab pos="5562600" algn="l"/>
        </a:tabLst>
        <a:defRPr sz="2400" b="1" i="0" u="none" kern="1200" baseline="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2pPr>
      <a:lvl3pPr marL="1592580" lvl="2" indent="-228600" algn="just" defTabSz="914400" rtl="0" eaLnBrk="1" fontAlgn="base" latinLnBrk="0" hangingPunct="0">
        <a:lnSpc>
          <a:spcPct val="145000"/>
        </a:lnSpc>
        <a:spcBef>
          <a:spcPct val="0"/>
        </a:spcBef>
        <a:spcAft>
          <a:spcPct val="0"/>
        </a:spcAft>
        <a:buClr>
          <a:schemeClr val="tx1"/>
        </a:buClr>
        <a:buFont typeface="Wingdings" panose="05000000000000000000" pitchFamily="2" charset="2"/>
        <a:buNone/>
        <a:tabLst>
          <a:tab pos="5562600" algn="l"/>
        </a:tabLst>
        <a:defRPr sz="2400" b="1" i="0" u="none" kern="1200" baseline="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3pPr>
      <a:lvl4pPr marL="2000250" lvl="3" indent="-228600" algn="just" defTabSz="914400" rtl="0" eaLnBrk="1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Wingdings" panose="05000000000000000000" pitchFamily="2" charset="2"/>
        <a:buNone/>
        <a:tabLst>
          <a:tab pos="5562600" algn="l"/>
        </a:tabLst>
        <a:defRPr sz="2400" b="1" i="0" u="none" kern="1200" baseline="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4pPr>
      <a:lvl5pPr marL="2408555" lvl="4" indent="-228600" algn="just" defTabSz="914400" rtl="0" eaLnBrk="1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Wingdings" panose="05000000000000000000" pitchFamily="2" charset="2"/>
        <a:buNone/>
        <a:tabLst>
          <a:tab pos="5562600" algn="l"/>
        </a:tabLst>
        <a:defRPr sz="2400" b="1" i="0" u="none" kern="1200" baseline="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just" defTabSz="914400" rtl="0" eaLnBrk="1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Wingdings" panose="05000000000000000000" pitchFamily="2" charset="2"/>
        <a:buNone/>
        <a:tabLst>
          <a:tab pos="5562600" algn="l"/>
        </a:tabLst>
        <a:defRPr sz="2400" b="1" i="0" u="none" kern="1200" baseline="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6pPr>
      <a:lvl7pPr marL="2971800" lvl="6" indent="-228600" algn="just" defTabSz="914400" rtl="0" eaLnBrk="1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Wingdings" panose="05000000000000000000" pitchFamily="2" charset="2"/>
        <a:buNone/>
        <a:tabLst>
          <a:tab pos="5562600" algn="l"/>
        </a:tabLst>
        <a:defRPr sz="2400" b="1" i="0" u="none" kern="1200" baseline="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7pPr>
      <a:lvl8pPr marL="3429000" lvl="7" indent="-228600" algn="just" defTabSz="914400" rtl="0" eaLnBrk="1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Wingdings" panose="05000000000000000000" pitchFamily="2" charset="2"/>
        <a:buNone/>
        <a:tabLst>
          <a:tab pos="5562600" algn="l"/>
        </a:tabLst>
        <a:defRPr sz="2400" b="1" i="0" u="none" kern="1200" baseline="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8pPr>
      <a:lvl9pPr marL="3886200" lvl="8" indent="-228600" algn="just" defTabSz="914400" rtl="0" eaLnBrk="1" fontAlgn="base" latinLnBrk="0" hangingPunct="0">
        <a:lnSpc>
          <a:spcPct val="145000"/>
        </a:lnSpc>
        <a:spcBef>
          <a:spcPct val="0"/>
        </a:spcBef>
        <a:spcAft>
          <a:spcPct val="0"/>
        </a:spcAft>
        <a:buFont typeface="Wingdings" panose="05000000000000000000" pitchFamily="2" charset="2"/>
        <a:buNone/>
        <a:tabLst>
          <a:tab pos="5562600" algn="l"/>
        </a:tabLst>
        <a:defRPr sz="2400" b="1" i="0" u="none" kern="1200" baseline="0">
          <a:solidFill>
            <a:srgbClr val="000000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AEAEA"/>
            </a:gs>
            <a:gs pos="100000">
              <a:srgbClr val="96969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hf sldNum="0" hdr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E:/&#35838;&#20214;/&#20840;&#20248;&#35838;&#22530;/&#20840;&#20248;/2017/2017&#20108;&#36718;/&#20108;&#36718;&#21382;&#21490;/&#26032;&#24314;&#25991;&#20214;&#22841;/yan1.TIF" TargetMode="Externa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slide" Target="slide20.xml"/><Relationship Id="rId6" Type="http://schemas.openxmlformats.org/officeDocument/2006/relationships/slide" Target="slide48.xml"/><Relationship Id="rId5" Type="http://schemas.openxmlformats.org/officeDocument/2006/relationships/slide" Target="slide44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E:/&#35838;&#20214;/&#20840;&#20248;&#35838;&#22530;/&#20840;&#20248;/2017/2017&#20108;&#36718;/&#20108;&#36718;&#21382;&#21490;/&#26032;&#24314;&#25991;&#20214;&#22841;/&#32771;&#21521;1.tif" TargetMode="External"/><Relationship Id="rId2" Type="http://schemas.openxmlformats.org/officeDocument/2006/relationships/image" Target="../media/image14.png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E:/&#35838;&#20214;/&#20840;&#20248;&#35838;&#22530;/&#20840;&#20248;/2017/2017&#20108;&#36718;/&#20108;&#36718;&#21382;&#21490;/&#26032;&#24314;&#25991;&#20214;&#22841;/&#32771;&#21521;2.tif" TargetMode="External"/><Relationship Id="rId1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E:/&#35838;&#20214;/&#20840;&#20248;&#35838;&#22530;/&#20840;&#20248;/2017/2017&#20108;&#36718;/&#20108;&#36718;&#21382;&#21490;/&#26032;&#24314;&#25991;&#20214;&#22841;/W1.TIF" TargetMode="Externa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E:/&#35838;&#20214;/&#20840;&#20248;&#35838;&#22530;/&#20840;&#20248;/2017/2017&#20108;&#36718;/&#20108;&#36718;&#21382;&#21490;/&#26032;&#24314;&#25991;&#20214;&#22841;/W4.TIF" TargetMode="Externa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E:/&#35838;&#20214;/&#20840;&#20248;&#35838;&#22530;/&#20840;&#20248;/2017/2017&#20108;&#36718;/&#20108;&#36718;&#21382;&#21490;/&#26032;&#24314;&#25991;&#20214;&#22841;/&#32771;&#21521;3.tif" TargetMode="External"/><Relationship Id="rId1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33.png"/><Relationship Id="rId2" Type="http://schemas.openxmlformats.org/officeDocument/2006/relationships/hyperlink" Target="&#31532;1&#35762;.doc" TargetMode="External"/><Relationship Id="rId1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30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9325" y="-26987"/>
            <a:ext cx="4524375" cy="691991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9" name="Straight Connector 23"/>
          <p:cNvCxnSpPr/>
          <p:nvPr/>
        </p:nvCxnSpPr>
        <p:spPr>
          <a:xfrm>
            <a:off x="252413" y="1433513"/>
            <a:ext cx="469106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23"/>
          <p:cNvCxnSpPr/>
          <p:nvPr/>
        </p:nvCxnSpPr>
        <p:spPr>
          <a:xfrm>
            <a:off x="252413" y="2636838"/>
            <a:ext cx="469106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文本框 3076"/>
          <p:cNvSpPr txBox="1"/>
          <p:nvPr/>
        </p:nvSpPr>
        <p:spPr>
          <a:xfrm>
            <a:off x="252413" y="1666875"/>
            <a:ext cx="44751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专题复习篇</a:t>
            </a:r>
            <a:endParaRPr lang="zh-CN" altLang="en-US" sz="40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078" name="文本框 3077"/>
          <p:cNvSpPr txBox="1"/>
          <p:nvPr/>
        </p:nvSpPr>
        <p:spPr>
          <a:xfrm>
            <a:off x="252413" y="595313"/>
            <a:ext cx="36099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000" b="1" dirty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 一 部 分</a:t>
            </a:r>
            <a:endParaRPr lang="zh-CN" altLang="en-US" sz="4000" b="1" dirty="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079" name="燕尾形 3078"/>
          <p:cNvSpPr/>
          <p:nvPr/>
        </p:nvSpPr>
        <p:spPr>
          <a:xfrm>
            <a:off x="4227513" y="763588"/>
            <a:ext cx="211137" cy="495300"/>
          </a:xfrm>
          <a:prstGeom prst="chevron">
            <a:avLst>
              <a:gd name="adj" fmla="val 49180"/>
            </a:avLst>
          </a:prstGeom>
          <a:solidFill>
            <a:srgbClr val="E33A4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0" name="燕尾形 3079"/>
          <p:cNvSpPr/>
          <p:nvPr/>
        </p:nvSpPr>
        <p:spPr>
          <a:xfrm>
            <a:off x="4022725" y="763588"/>
            <a:ext cx="211138" cy="495300"/>
          </a:xfrm>
          <a:prstGeom prst="chevron">
            <a:avLst>
              <a:gd name="adj" fmla="val 49180"/>
            </a:avLst>
          </a:prstGeom>
          <a:solidFill>
            <a:srgbClr val="E33A4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1" name="燕尾形 3080"/>
          <p:cNvSpPr/>
          <p:nvPr/>
        </p:nvSpPr>
        <p:spPr>
          <a:xfrm>
            <a:off x="3790950" y="763588"/>
            <a:ext cx="211138" cy="495300"/>
          </a:xfrm>
          <a:prstGeom prst="chevron">
            <a:avLst>
              <a:gd name="adj" fmla="val 49180"/>
            </a:avLst>
          </a:prstGeom>
          <a:solidFill>
            <a:srgbClr val="E33A4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3082" name="图片 30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4646613"/>
            <a:ext cx="1878013" cy="1878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图片 30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463" y="1412875"/>
            <a:ext cx="92710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图片 30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625" y="2093913"/>
            <a:ext cx="1189038" cy="1189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图片 30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038" y="3025775"/>
            <a:ext cx="1487487" cy="1481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图片 30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1488" y="2632075"/>
            <a:ext cx="1444625" cy="144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7" name="文本框 3086"/>
          <p:cNvSpPr txBox="1"/>
          <p:nvPr/>
        </p:nvSpPr>
        <p:spPr>
          <a:xfrm>
            <a:off x="119063" y="3860800"/>
            <a:ext cx="8424862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专题一　古代史</a:t>
            </a:r>
            <a:endParaRPr lang="zh-CN" altLang="en-US" sz="36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088" name="文本框 3087"/>
          <p:cNvSpPr txBox="1"/>
          <p:nvPr/>
        </p:nvSpPr>
        <p:spPr>
          <a:xfrm>
            <a:off x="119063" y="4868863"/>
            <a:ext cx="8424862" cy="1279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方正小标宋_GBK" panose="03000509000000000000" pitchFamily="65" charset="-122"/>
              </a:rPr>
              <a:t>第</a:t>
            </a:r>
            <a:r>
              <a:rPr lang="en-US" altLang="zh-CN" sz="3000" dirty="0">
                <a:solidFill>
                  <a:srgbClr val="000000"/>
                </a:solidFill>
                <a:latin typeface="Times New Roman" panose="02020603050405020304" pitchFamily="18" charset="0"/>
                <a:ea typeface="方正小标宋_GBK" panose="03000509000000000000" pitchFamily="65" charset="-122"/>
              </a:rPr>
              <a:t>1</a:t>
            </a:r>
            <a:r>
              <a:rPr lang="zh-CN" alt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方正小标宋_GBK" panose="03000509000000000000" pitchFamily="65" charset="-122"/>
              </a:rPr>
              <a:t>讲　古代中华文明的奠基与逐步形成</a:t>
            </a:r>
            <a:endParaRPr lang="zh-CN" altLang="en-US" sz="3000" dirty="0">
              <a:solidFill>
                <a:srgbClr val="000000"/>
              </a:solidFill>
              <a:latin typeface="Times New Roman" panose="02020603050405020304" pitchFamily="18" charset="0"/>
              <a:ea typeface="方正小标宋_GBK" panose="03000509000000000000" pitchFamily="65" charset="-122"/>
            </a:endParaRPr>
          </a:p>
          <a:p>
            <a:pPr algn="r" eaLnBrk="1" hangingPunct="1">
              <a:lnSpc>
                <a:spcPct val="130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方正小标宋_GBK" panose="03000509000000000000" pitchFamily="65" charset="-122"/>
              </a:rPr>
              <a:t>  </a:t>
            </a:r>
            <a:r>
              <a:rPr lang="en-US" altLang="zh-CN" sz="3000" dirty="0">
                <a:solidFill>
                  <a:srgbClr val="000000"/>
                </a:solidFill>
                <a:latin typeface="Times New Roman" panose="02020603050405020304" pitchFamily="18" charset="0"/>
                <a:ea typeface="方正小标宋_GBK" panose="03000509000000000000" pitchFamily="65" charset="-122"/>
              </a:rPr>
              <a:t>——</a:t>
            </a:r>
            <a:r>
              <a:rPr lang="zh-CN" alt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方正小标宋_GBK" panose="03000509000000000000" pitchFamily="65" charset="-122"/>
              </a:rPr>
              <a:t>先秦至秦汉时期的政治、经济、思想文化</a:t>
            </a:r>
            <a:endParaRPr lang="zh-CN" altLang="en-US" sz="3000" dirty="0">
              <a:solidFill>
                <a:srgbClr val="000000"/>
              </a:solidFill>
              <a:latin typeface="Times New Roman" panose="02020603050405020304" pitchFamily="18" charset="0"/>
              <a:ea typeface="方正小标宋_GBK" panose="03000509000000000000" pitchFamily="65" charset="-122"/>
            </a:endParaRPr>
          </a:p>
        </p:txBody>
      </p:sp>
      <p:sp>
        <p:nvSpPr>
          <p:cNvPr id="3089" name="文本框 3088"/>
          <p:cNvSpPr txBox="1"/>
          <p:nvPr/>
        </p:nvSpPr>
        <p:spPr>
          <a:xfrm>
            <a:off x="119063" y="2924175"/>
            <a:ext cx="4751387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3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方正小标宋_GBK" panose="03000509000000000000" pitchFamily="65" charset="-122"/>
              </a:rPr>
              <a:t>必修模块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ea typeface="方正小标宋_GBK" panose="03000509000000000000" pitchFamily="65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87" grpId="0"/>
      <p:bldP spid="3088" grpId="0"/>
      <p:bldP spid="30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占位符 12289"/>
          <p:cNvSpPr/>
          <p:nvPr>
            <p:ph type="body" idx="1"/>
          </p:nvPr>
        </p:nvSpPr>
        <p:spPr>
          <a:xfrm>
            <a:off x="444500" y="620713"/>
            <a:ext cx="11301413" cy="4692650"/>
          </a:xfrm>
          <a:ln/>
        </p:spPr>
        <p:txBody>
          <a:bodyPr>
            <a:spAutoFit/>
          </a:bodyPr>
          <a:p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(2015</a:t>
            </a:r>
            <a:r>
              <a:rPr lang="en-US" altLang="zh-CN">
                <a:latin typeface="Courier New" panose="02070309020205020404" pitchFamily="49" charset="0"/>
                <a:ea typeface="楷体_GB2312" panose="02010609030101010101" pitchFamily="49" charset="-122"/>
              </a:rPr>
              <a:t>·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新课标全国</a:t>
            </a:r>
            <a:r>
              <a:rPr lang="en-US" altLang="zh-CN">
                <a:ea typeface="楷体_GB2312" panose="02010609030101010101" pitchFamily="49" charset="-122"/>
              </a:rPr>
              <a:t>Ⅱ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卷文综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汉宣帝曾称：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与朕共治天下者，其唯良二千石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郡太守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乎！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后来的帝王反复重申上述观念。这主要体现了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．地方吏治是国家安定的重要因素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．中央集权与地方分权之间的矛盾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．汉代地方行政制度为后代所沿用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．历代帝王将汉宣帝作为治国榜样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【答案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141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charRg st="141" end="1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文本占位符 13313"/>
          <p:cNvSpPr/>
          <p:nvPr>
            <p:ph type="body" idx="1"/>
          </p:nvPr>
        </p:nvSpPr>
        <p:spPr>
          <a:xfrm>
            <a:off x="444500" y="620713"/>
            <a:ext cx="11301413" cy="3670300"/>
          </a:xfrm>
          <a:ln/>
        </p:spPr>
        <p:txBody>
          <a:bodyPr>
            <a:spAutoFit/>
          </a:bodyPr>
          <a:p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【解析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地方服从中央，中央对地方进行垂直管理是君主专制中央集权制度的重要内容。材料体现了汉宣帝高度重视郡太守的作用，而郡太守是地方的最高行政长官，故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项正确；材料中没有体现出中央和地方之间权力的矛盾，故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项错误；材料强调的是汉宣帝的观念而非汉代地方行政制度对后世的影响，故排除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项；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项与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后来的帝王反复重申上述观念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不符，故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项错误。</a:t>
            </a:r>
            <a:endParaRPr lang="zh-CN" altLang="en-US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文本占位符 14337"/>
          <p:cNvSpPr/>
          <p:nvPr>
            <p:ph type="body" idx="1"/>
          </p:nvPr>
        </p:nvSpPr>
        <p:spPr>
          <a:xfrm>
            <a:off x="444500" y="1192213"/>
            <a:ext cx="11301413" cy="4181475"/>
          </a:xfrm>
          <a:ln/>
        </p:spPr>
        <p:txBody>
          <a:bodyPr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(2016</a:t>
            </a:r>
            <a:r>
              <a:rPr lang="en-US" altLang="zh-CN">
                <a:latin typeface="Courier New" panose="02070309020205020404" pitchFamily="49" charset="0"/>
                <a:ea typeface="楷体_GB2312" panose="02010609030101010101" pitchFamily="49" charset="-122"/>
              </a:rPr>
              <a:t>·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新课标全国</a:t>
            </a:r>
            <a:r>
              <a:rPr lang="en-US" altLang="zh-CN">
                <a:ea typeface="楷体_GB2312" panose="02010609030101010101" pitchFamily="49" charset="-122"/>
              </a:rPr>
              <a:t>Ⅰ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卷文综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孔子是儒家学派创始人，汉代崇尚儒学，尊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尚书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等五部书为经典，记录孔子言论的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论语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却不在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五经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之中。对此合理的解释是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五经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为阐发孔子儒学思想而作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．汉代儒学背离了孔子的儒学思想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．儒学思想植根于久远的历史传统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．儒学传统由于秦始皇焚书而断绝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【答案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152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charRg st="152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文本占位符 15361"/>
          <p:cNvSpPr/>
          <p:nvPr>
            <p:ph type="body" idx="1"/>
          </p:nvPr>
        </p:nvSpPr>
        <p:spPr>
          <a:xfrm>
            <a:off x="444500" y="620713"/>
            <a:ext cx="11301413" cy="3670300"/>
          </a:xfrm>
          <a:ln/>
        </p:spPr>
        <p:txBody>
          <a:bodyPr>
            <a:spAutoFit/>
          </a:bodyPr>
          <a:p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【解析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zh-CN" altLang="en-US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五经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大多成书于儒家思想产生前，不是为阐发孔子儒学思想而作，故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项错误；汉代儒学继承和发展了孔子的儒学思想，故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项错误；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五经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是古老的文献，将其尊为儒家经典，以此来论证儒学思想植根于久远的历史传统，故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项正确；秦始皇焚书并没有使儒学传统断绝，西汉初年儒家思想得到复苏，故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项错误。</a:t>
            </a:r>
            <a:endParaRPr lang="zh-CN" altLang="en-US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占位符 16385"/>
          <p:cNvSpPr/>
          <p:nvPr>
            <p:ph type="body" idx="1"/>
          </p:nvPr>
        </p:nvSpPr>
        <p:spPr>
          <a:xfrm>
            <a:off x="444500" y="549275"/>
            <a:ext cx="11301413" cy="5715000"/>
          </a:xfrm>
          <a:ln/>
        </p:spPr>
        <p:txBody>
          <a:bodyPr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(2014</a:t>
            </a:r>
            <a:r>
              <a:rPr lang="en-US" altLang="zh-CN">
                <a:latin typeface="Courier New" panose="02070309020205020404" pitchFamily="49" charset="0"/>
                <a:ea typeface="楷体_GB2312" panose="02010609030101010101" pitchFamily="49" charset="-122"/>
              </a:rPr>
              <a:t>·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新课标全国</a:t>
            </a:r>
            <a:r>
              <a:rPr lang="en-US" altLang="zh-CN">
                <a:ea typeface="楷体_GB2312" panose="02010609030101010101" pitchFamily="49" charset="-122"/>
              </a:rPr>
              <a:t>Ⅰ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卷文综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中国古代，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天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被尊为最高神。秦汉以后，以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天子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自居的皇帝举行祭天大典，表明自己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承天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而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子民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，官员、百姓则祭拜自己的祖先。这反映了秦汉以后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．君主专制缘于宗教权威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	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．政治统治借助于人伦秩序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．皇权至上促成祖先崇拜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．祭天活动强化了宗法制度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【答案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【解析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君主专制源于战国时期，当时的中国并不存在宗教权威，故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项错误；统治者举行祭天大典，其目的是神化皇权，巩固统治，从材料中</a:t>
            </a:r>
            <a:r>
              <a:rPr lang="zh-CN" altLang="en-US" dirty="0">
                <a:ea typeface="宋体" panose="02010600030101010101" pitchFamily="2" charset="-122"/>
              </a:rPr>
              <a:t>“‘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承天</a:t>
            </a:r>
            <a:r>
              <a:rPr lang="zh-CN" altLang="en-US" dirty="0">
                <a:ea typeface="宋体" panose="02010600030101010101" pitchFamily="2" charset="-122"/>
              </a:rPr>
              <a:t>’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而</a:t>
            </a:r>
            <a:r>
              <a:rPr lang="zh-CN" altLang="en-US" dirty="0">
                <a:ea typeface="宋体" panose="02010600030101010101" pitchFamily="2" charset="-122"/>
              </a:rPr>
              <a:t>‘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子民</a:t>
            </a:r>
            <a:r>
              <a:rPr lang="zh-CN" altLang="en-US" dirty="0">
                <a:ea typeface="宋体" panose="02010600030101010101" pitchFamily="2" charset="-122"/>
              </a:rPr>
              <a:t>’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，官员、百姓则祭拜自己的祖先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的信息可知，统治者借助了人伦秩序来巩固其统治，故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项正确；祖先崇拜在秦汉以前就已出现，故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项错误；题干主旨在于通过祭天活动来巩固政治统治，而不是突出宗法制度的强化，故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项错误。</a:t>
            </a:r>
            <a:endParaRPr lang="zh-CN" altLang="en-US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151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charRg st="151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157" end="3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charRg st="157" end="3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占位符 17409"/>
          <p:cNvSpPr/>
          <p:nvPr>
            <p:ph type="body" idx="1"/>
          </p:nvPr>
        </p:nvSpPr>
        <p:spPr>
          <a:xfrm>
            <a:off x="444500" y="746125"/>
            <a:ext cx="11301413" cy="5203825"/>
          </a:xfrm>
          <a:ln/>
        </p:spPr>
        <p:txBody>
          <a:bodyPr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(2015</a:t>
            </a:r>
            <a:r>
              <a:rPr lang="en-US" altLang="zh-CN">
                <a:latin typeface="Courier New" panose="02070309020205020404" pitchFamily="49" charset="0"/>
                <a:ea typeface="楷体_GB2312" panose="02010609030101010101" pitchFamily="49" charset="-122"/>
              </a:rPr>
              <a:t>·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新课标全国</a:t>
            </a:r>
            <a:r>
              <a:rPr lang="en-US" altLang="zh-CN">
                <a:ea typeface="楷体_GB2312" panose="02010609030101010101" pitchFamily="49" charset="-122"/>
              </a:rPr>
              <a:t>Ⅰ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卷文综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吕氏春秋</a:t>
            </a:r>
            <a:r>
              <a:rPr lang="en-US" altLang="zh-CN">
                <a:latin typeface="Courier New" panose="02070309020205020404" pitchFamily="49" charset="0"/>
                <a:ea typeface="宋体" panose="02010600030101010101" pitchFamily="2" charset="-122"/>
              </a:rPr>
              <a:t>·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上农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在描述农耕之利时不无夸张地说：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一个农夫耕种肥沃的土地可以养活九口人，耕种一般的土地也能养活五口人。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战国时期农业收益的增加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．促进了个体小农经济的形成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．抑制了手工业和商业的发展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．导致畜力与铁制农具的使用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．阻碍了大土地所有制的成长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【答案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【解析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由材料可知，一个农夫可以养活好几口人，这说明农业收益的增加能较好地促进小农经济的形成，故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项正确；农业的发展有利于促进手工业与商业的发展，排除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项；畜力与铁制农具的使用导致农业收益的增加，故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项错误；阻碍了大土地所有制的成长，与农业收益的增加无直接关系，故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项错误。</a:t>
            </a:r>
            <a:endParaRPr lang="zh-CN" altLang="en-US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154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charRg st="154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160" end="2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charRg st="160" end="2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占位符 18433"/>
          <p:cNvSpPr/>
          <p:nvPr>
            <p:ph type="body" idx="1"/>
          </p:nvPr>
        </p:nvSpPr>
        <p:spPr>
          <a:xfrm>
            <a:off x="444500" y="620713"/>
            <a:ext cx="11301413" cy="3670300"/>
          </a:xfrm>
          <a:ln/>
        </p:spPr>
        <p:txBody>
          <a:bodyPr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(2016</a:t>
            </a:r>
            <a:r>
              <a:rPr lang="en-US" altLang="zh-CN">
                <a:latin typeface="Courier New" panose="02070309020205020404" pitchFamily="49" charset="0"/>
                <a:ea typeface="楷体_GB2312" panose="02010609030101010101" pitchFamily="49" charset="-122"/>
              </a:rPr>
              <a:t>·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新课标全国</a:t>
            </a:r>
            <a:r>
              <a:rPr lang="en-US" altLang="zh-CN">
                <a:ea typeface="楷体_GB2312" panose="02010609030101010101" pitchFamily="49" charset="-122"/>
              </a:rPr>
              <a:t>Ⅱ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卷文综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下图为三国曹魏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三体石经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的残片，经文中的每个字均用先秦古文、小篆等三种字体刻写。这三种字体反映了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．当时统一文字的努力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	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．汉字演变的历史过程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．当时字体流行的实际状况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．汉字尚未形成完整的体系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【答案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5" name="矩形 18434"/>
          <p:cNvSpPr/>
          <p:nvPr/>
        </p:nvSpPr>
        <p:spPr>
          <a:xfrm>
            <a:off x="0" y="1128713"/>
            <a:ext cx="12190413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8436" name="图片 18435" descr="E:/课件/全优课堂/全优/2017/2017二轮/二轮历史/新建文件夹/yan1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6599238" y="1844675"/>
            <a:ext cx="3302000" cy="439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127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charRg st="127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占位符 19457"/>
          <p:cNvSpPr/>
          <p:nvPr>
            <p:ph type="body" idx="1"/>
          </p:nvPr>
        </p:nvSpPr>
        <p:spPr>
          <a:xfrm>
            <a:off x="444500" y="695325"/>
            <a:ext cx="11301413" cy="3670300"/>
          </a:xfrm>
          <a:ln/>
        </p:spPr>
        <p:txBody>
          <a:bodyPr>
            <a:spAutoFit/>
          </a:bodyPr>
          <a:p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【解析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题干图片反映的是三种字体，故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项错误；汉字按照甲骨文、大篆、小篆、隶书、楷书的脉络演变发展，题干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三国曹魏</a:t>
            </a:r>
            <a:r>
              <a:rPr lang="en-US" altLang="zh-CN" dirty="0">
                <a:latin typeface="Times New Roman" panose="02020603050405020304" pitchFamily="18" charset="0"/>
                <a:ea typeface="楷体_GB2312" panose="02010609030101010101" pitchFamily="49" charset="-122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三体石经</a:t>
            </a:r>
            <a:r>
              <a:rPr lang="en-US" altLang="zh-CN" dirty="0">
                <a:latin typeface="Times New Roman" panose="02020603050405020304" pitchFamily="18" charset="0"/>
                <a:ea typeface="楷体_GB2312" panose="02010609030101010101" pitchFamily="49" charset="-122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的残片，经文中的每个字均用先秦古文、小篆等三种字体刻写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正是汉字演变过程的一部分，故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项正确；三国曹魏时期流行的字体是隶书，这与材料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每个字均用先秦古文、小篆等三种字体刻写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不符，故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项错误；至商朝，汉字已形成完整体系，故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项错误。</a:t>
            </a:r>
            <a:endParaRPr lang="zh-CN" altLang="en-US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文本占位符 20481"/>
          <p:cNvSpPr/>
          <p:nvPr>
            <p:ph type="body" idx="1"/>
          </p:nvPr>
        </p:nvSpPr>
        <p:spPr>
          <a:xfrm>
            <a:off x="444500" y="1552575"/>
            <a:ext cx="11301413" cy="4181475"/>
          </a:xfrm>
          <a:ln/>
        </p:spPr>
        <p:txBody>
          <a:bodyPr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命题研究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本命题多以文字材料为切入点，创设新情境，考查对材料隐性信息的获取、解读以及论证和探讨问题的能力。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近年新课标高考对本部分的考查主要集中在对宗法制、分封制、小农经济以及儒家思想的认识上，还有汉代对秦文化的继承发展方面，如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2016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年新课标全国</a:t>
            </a:r>
            <a:r>
              <a:rPr lang="en-US" altLang="zh-CN">
                <a:ea typeface="宋体" panose="02010600030101010101" pitchFamily="2" charset="-122"/>
              </a:rPr>
              <a:t>Ⅲ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卷文综第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题；对先秦时期的经济及思想文化方面考查也有涉及，从命题形式上看，均是新材料、设置新情境，如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2016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年新课标全国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卷文综第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24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题、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2016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年新课标全国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II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卷文综第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24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题等等。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0483" name="图片 20482" descr="透析趋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75" y="925513"/>
            <a:ext cx="2619375" cy="539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占位符 21505"/>
          <p:cNvSpPr/>
          <p:nvPr>
            <p:ph type="body" idx="1"/>
          </p:nvPr>
        </p:nvSpPr>
        <p:spPr>
          <a:xfrm>
            <a:off x="444500" y="620713"/>
            <a:ext cx="11301413" cy="4181475"/>
          </a:xfrm>
          <a:ln/>
        </p:spPr>
        <p:txBody>
          <a:bodyPr>
            <a:spAutoFit/>
          </a:bodyPr>
          <a:p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考向预测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预计今年新课标高考会继续以文字材料作为命题载体，突出对分封制和宗法制的特点、影响以及百家争鸣中各主要派别观点的考查，强调该阶段政治、经济、思想文化对中华民族地域特征、文化观念形成的重要意义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注意中国古代政治、经济、文化的联系，应提升基本的史学素养。注意梳理中国古代科技文化的演变历程及与时代变迁的关系。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任意多边形 4097"/>
          <p:cNvSpPr/>
          <p:nvPr/>
        </p:nvSpPr>
        <p:spPr>
          <a:xfrm>
            <a:off x="2998788" y="-100012"/>
            <a:ext cx="5040312" cy="7129462"/>
          </a:xfrm>
          <a:custGeom>
            <a:avLst/>
            <a:gdLst/>
            <a:ahLst/>
            <a:cxnLst/>
            <a:pathLst>
              <a:path w="3175" h="4491">
                <a:moveTo>
                  <a:pt x="2767" y="0"/>
                </a:moveTo>
                <a:lnTo>
                  <a:pt x="3175" y="409"/>
                </a:lnTo>
                <a:lnTo>
                  <a:pt x="2404" y="1044"/>
                </a:lnTo>
                <a:lnTo>
                  <a:pt x="2948" y="1769"/>
                </a:lnTo>
                <a:lnTo>
                  <a:pt x="1951" y="2404"/>
                </a:lnTo>
                <a:lnTo>
                  <a:pt x="1497" y="1860"/>
                </a:lnTo>
                <a:lnTo>
                  <a:pt x="181" y="3039"/>
                </a:lnTo>
                <a:lnTo>
                  <a:pt x="726" y="3901"/>
                </a:lnTo>
                <a:lnTo>
                  <a:pt x="0" y="4491"/>
                </a:lnTo>
              </a:path>
            </a:pathLst>
          </a:custGeom>
          <a:noFill/>
          <a:ln w="165100" cap="flat" cmpd="sng">
            <a:solidFill>
              <a:schemeClr val="bg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4099" name="图片 40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87" y="-17462"/>
            <a:ext cx="4216400" cy="4478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文本框 4099"/>
          <p:cNvSpPr txBox="1"/>
          <p:nvPr/>
        </p:nvSpPr>
        <p:spPr>
          <a:xfrm>
            <a:off x="2316163" y="477838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栏</a:t>
            </a:r>
            <a:endParaRPr lang="zh-CN" altLang="en-US" sz="40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101" name="文本框 4100"/>
          <p:cNvSpPr txBox="1"/>
          <p:nvPr/>
        </p:nvSpPr>
        <p:spPr>
          <a:xfrm>
            <a:off x="1749425" y="1125538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目</a:t>
            </a:r>
            <a:endParaRPr lang="zh-CN" altLang="en-US" sz="4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102" name="文本框 4101"/>
          <p:cNvSpPr txBox="1"/>
          <p:nvPr/>
        </p:nvSpPr>
        <p:spPr>
          <a:xfrm>
            <a:off x="1116013" y="1773238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导</a:t>
            </a:r>
            <a:endParaRPr lang="zh-CN" altLang="en-US" sz="40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103" name="文本框 4102"/>
          <p:cNvSpPr txBox="1"/>
          <p:nvPr/>
        </p:nvSpPr>
        <p:spPr>
          <a:xfrm>
            <a:off x="501650" y="2439988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航</a:t>
            </a:r>
            <a:endParaRPr lang="zh-CN" altLang="en-US" sz="40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4104" name="组合 4103"/>
          <p:cNvGrpSpPr/>
          <p:nvPr/>
        </p:nvGrpSpPr>
        <p:grpSpPr>
          <a:xfrm>
            <a:off x="6599238" y="1125538"/>
            <a:ext cx="3962400" cy="950912"/>
            <a:chOff x="4429" y="981"/>
            <a:chExt cx="2496" cy="599"/>
          </a:xfrm>
        </p:grpSpPr>
        <p:sp>
          <p:nvSpPr>
            <p:cNvPr id="4105" name="圆角矩形 4104"/>
            <p:cNvSpPr/>
            <p:nvPr/>
          </p:nvSpPr>
          <p:spPr>
            <a:xfrm>
              <a:off x="4475" y="1026"/>
              <a:ext cx="2404" cy="453"/>
            </a:xfrm>
            <a:prstGeom prst="roundRect">
              <a:avLst>
                <a:gd name="adj" fmla="val 50000"/>
              </a:avLst>
            </a:prstGeom>
            <a:solidFill>
              <a:srgbClr val="99009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4106" name="图片 4105" descr="框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9" y="981"/>
              <a:ext cx="2496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7" name="文本框 4106"/>
            <p:cNvSpPr txBox="1"/>
            <p:nvPr/>
          </p:nvSpPr>
          <p:spPr>
            <a:xfrm>
              <a:off x="4520" y="1072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02</a:t>
              </a:r>
              <a:endParaRPr lang="en-US" altLang="zh-CN" sz="28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4108" name="文本框 4107">
              <a:hlinkClick r:id="rId3" action="ppaction://hlinksldjump"/>
            </p:cNvPr>
            <p:cNvSpPr txBox="1"/>
            <p:nvPr/>
          </p:nvSpPr>
          <p:spPr>
            <a:xfrm>
              <a:off x="5064" y="1117"/>
              <a:ext cx="176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通 史 整 合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109" name="组合 4108"/>
          <p:cNvGrpSpPr/>
          <p:nvPr/>
        </p:nvGrpSpPr>
        <p:grpSpPr>
          <a:xfrm>
            <a:off x="7246938" y="2205038"/>
            <a:ext cx="3962400" cy="950912"/>
            <a:chOff x="4202" y="1933"/>
            <a:chExt cx="2496" cy="599"/>
          </a:xfrm>
        </p:grpSpPr>
        <p:sp>
          <p:nvSpPr>
            <p:cNvPr id="4110" name="圆角矩形 4109"/>
            <p:cNvSpPr/>
            <p:nvPr/>
          </p:nvSpPr>
          <p:spPr>
            <a:xfrm>
              <a:off x="4248" y="1978"/>
              <a:ext cx="2404" cy="453"/>
            </a:xfrm>
            <a:prstGeom prst="roundRect">
              <a:avLst>
                <a:gd name="adj" fmla="val 50000"/>
              </a:avLst>
            </a:prstGeom>
            <a:solidFill>
              <a:srgbClr val="333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4111" name="图片 4110" descr="框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02" y="1933"/>
              <a:ext cx="2496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2" name="文本框 4111"/>
            <p:cNvSpPr txBox="1"/>
            <p:nvPr/>
          </p:nvSpPr>
          <p:spPr>
            <a:xfrm>
              <a:off x="4293" y="2024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03</a:t>
              </a:r>
              <a:endParaRPr lang="en-US" altLang="zh-CN" sz="28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4113" name="文本框 4112">
              <a:hlinkClick r:id="rId4" action="ppaction://hlinksldjump"/>
            </p:cNvPr>
            <p:cNvSpPr txBox="1"/>
            <p:nvPr/>
          </p:nvSpPr>
          <p:spPr>
            <a:xfrm>
              <a:off x="4837" y="2069"/>
              <a:ext cx="176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高 考 前 沿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114" name="组合 4113"/>
          <p:cNvGrpSpPr/>
          <p:nvPr/>
        </p:nvGrpSpPr>
        <p:grpSpPr>
          <a:xfrm>
            <a:off x="3070225" y="4292600"/>
            <a:ext cx="3962400" cy="950913"/>
            <a:chOff x="3295" y="3430"/>
            <a:chExt cx="2496" cy="599"/>
          </a:xfrm>
        </p:grpSpPr>
        <p:sp>
          <p:nvSpPr>
            <p:cNvPr id="4115" name="圆角矩形 4114"/>
            <p:cNvSpPr/>
            <p:nvPr/>
          </p:nvSpPr>
          <p:spPr>
            <a:xfrm>
              <a:off x="3341" y="3475"/>
              <a:ext cx="2404" cy="453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4116" name="图片 4115" descr="框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5" y="3430"/>
              <a:ext cx="2496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7" name="文本框 4116"/>
            <p:cNvSpPr txBox="1"/>
            <p:nvPr/>
          </p:nvSpPr>
          <p:spPr>
            <a:xfrm>
              <a:off x="3386" y="3521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05</a:t>
              </a:r>
              <a:endParaRPr lang="en-US" altLang="zh-CN" sz="28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4118" name="文本框 4117">
              <a:hlinkClick r:id="rId5" action="ppaction://hlinksldjump"/>
            </p:cNvPr>
            <p:cNvSpPr txBox="1"/>
            <p:nvPr/>
          </p:nvSpPr>
          <p:spPr>
            <a:xfrm>
              <a:off x="3930" y="3566"/>
              <a:ext cx="176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史 料 解 读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119" name="组合 4118"/>
          <p:cNvGrpSpPr/>
          <p:nvPr/>
        </p:nvGrpSpPr>
        <p:grpSpPr>
          <a:xfrm>
            <a:off x="3719513" y="5589588"/>
            <a:ext cx="3962400" cy="950912"/>
            <a:chOff x="2343" y="3521"/>
            <a:chExt cx="2496" cy="599"/>
          </a:xfrm>
        </p:grpSpPr>
        <p:sp>
          <p:nvSpPr>
            <p:cNvPr id="4120" name="圆角矩形 4119"/>
            <p:cNvSpPr/>
            <p:nvPr/>
          </p:nvSpPr>
          <p:spPr>
            <a:xfrm>
              <a:off x="2389" y="3566"/>
              <a:ext cx="2404" cy="453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4121" name="图片 4120" descr="框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3" y="3521"/>
              <a:ext cx="2496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22" name="文本框 4121"/>
            <p:cNvSpPr txBox="1"/>
            <p:nvPr/>
          </p:nvSpPr>
          <p:spPr>
            <a:xfrm>
              <a:off x="2434" y="3612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06</a:t>
              </a:r>
              <a:endParaRPr lang="en-US" altLang="zh-CN" sz="28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4123" name="文本框 4122">
              <a:hlinkClick r:id="rId6" action="ppaction://hlinksldjump"/>
            </p:cNvPr>
            <p:cNvSpPr txBox="1"/>
            <p:nvPr/>
          </p:nvSpPr>
          <p:spPr>
            <a:xfrm>
              <a:off x="2978" y="3612"/>
              <a:ext cx="1769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6000" tIns="108000" rIns="36000" bIns="108000">
              <a:spAutoFit/>
            </a:bodyPr>
            <a:p>
              <a:pPr algn="ctr"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高效提能集训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124" name="组合 4123"/>
          <p:cNvGrpSpPr/>
          <p:nvPr/>
        </p:nvGrpSpPr>
        <p:grpSpPr>
          <a:xfrm>
            <a:off x="5805488" y="3213100"/>
            <a:ext cx="3962400" cy="950913"/>
            <a:chOff x="3295" y="3430"/>
            <a:chExt cx="2496" cy="599"/>
          </a:xfrm>
        </p:grpSpPr>
        <p:sp>
          <p:nvSpPr>
            <p:cNvPr id="4125" name="圆角矩形 4124"/>
            <p:cNvSpPr/>
            <p:nvPr/>
          </p:nvSpPr>
          <p:spPr>
            <a:xfrm>
              <a:off x="3341" y="3475"/>
              <a:ext cx="2404" cy="453"/>
            </a:xfrm>
            <a:prstGeom prst="roundRect">
              <a:avLst>
                <a:gd name="adj" fmla="val 50000"/>
              </a:avLst>
            </a:prstGeom>
            <a:solidFill>
              <a:srgbClr val="00CC9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4126" name="图片 4125" descr="框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5" y="3430"/>
              <a:ext cx="2496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27" name="文本框 4126"/>
            <p:cNvSpPr txBox="1"/>
            <p:nvPr/>
          </p:nvSpPr>
          <p:spPr>
            <a:xfrm>
              <a:off x="3386" y="3521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04</a:t>
              </a:r>
              <a:endParaRPr lang="en-US" altLang="zh-CN" sz="28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4128" name="文本框 4127">
              <a:hlinkClick r:id="rId7" action="ppaction://hlinksldjump"/>
            </p:cNvPr>
            <p:cNvSpPr txBox="1"/>
            <p:nvPr/>
          </p:nvSpPr>
          <p:spPr>
            <a:xfrm>
              <a:off x="3930" y="3566"/>
              <a:ext cx="176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考 向 透 视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129" name="组合 4128"/>
          <p:cNvGrpSpPr/>
          <p:nvPr/>
        </p:nvGrpSpPr>
        <p:grpSpPr>
          <a:xfrm>
            <a:off x="7677150" y="44450"/>
            <a:ext cx="3962400" cy="950913"/>
            <a:chOff x="4836" y="164"/>
            <a:chExt cx="2496" cy="599"/>
          </a:xfrm>
        </p:grpSpPr>
        <p:sp>
          <p:nvSpPr>
            <p:cNvPr id="4130" name="圆角矩形 4129"/>
            <p:cNvSpPr/>
            <p:nvPr/>
          </p:nvSpPr>
          <p:spPr>
            <a:xfrm>
              <a:off x="4882" y="209"/>
              <a:ext cx="2404" cy="453"/>
            </a:xfrm>
            <a:prstGeom prst="roundRect">
              <a:avLst>
                <a:gd name="adj" fmla="val 50000"/>
              </a:avLst>
            </a:prstGeom>
            <a:solidFill>
              <a:srgbClr val="CC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4131" name="图片 4130" descr="框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6" y="164"/>
              <a:ext cx="2496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32" name="文本框 4131"/>
            <p:cNvSpPr txBox="1"/>
            <p:nvPr/>
          </p:nvSpPr>
          <p:spPr>
            <a:xfrm>
              <a:off x="4927" y="255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01</a:t>
              </a:r>
              <a:endParaRPr lang="en-US" altLang="zh-CN" sz="28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4133" name="文本框 4132"/>
            <p:cNvSpPr txBox="1"/>
            <p:nvPr/>
          </p:nvSpPr>
          <p:spPr>
            <a:xfrm>
              <a:off x="5471" y="300"/>
              <a:ext cx="176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时 空 框 架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410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文本占位符 22529"/>
          <p:cNvSpPr/>
          <p:nvPr>
            <p:ph type="body" idx="1"/>
          </p:nvPr>
        </p:nvSpPr>
        <p:spPr>
          <a:xfrm>
            <a:off x="444500" y="2740025"/>
            <a:ext cx="11301413" cy="1625600"/>
          </a:xfrm>
          <a:ln/>
        </p:spPr>
        <p:txBody>
          <a:bodyPr>
            <a:spAutoFit/>
          </a:bodyPr>
          <a:p>
            <a:pPr defTabSz="0">
              <a:tabLst>
                <a:tab pos="1524000" algn="l"/>
                <a:tab pos="4032250" algn="l"/>
              </a:tabLst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【关键知识点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分封制、宗法制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defTabSz="0">
              <a:tabLst>
                <a:tab pos="1524000" algn="l"/>
                <a:tab pos="4032250" algn="l"/>
              </a:tabLst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【线索特征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王权与神权的结合；以血缘关系为纽带形成国家政治结构；最高执政集团尚未实现权力的高度集中；分封制和宗法制的内容、影响。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1" name="矩形 22530"/>
          <p:cNvSpPr/>
          <p:nvPr/>
        </p:nvSpPr>
        <p:spPr>
          <a:xfrm>
            <a:off x="1774825" y="2147888"/>
            <a:ext cx="9577388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622300" algn="just" defTabSz="914400" rtl="0" eaLnBrk="1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tabLst>
                <a:tab pos="5562600" algn="l"/>
              </a:tabLst>
              <a:defRPr sz="2400" b="1" u="none" kern="1200" baseline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1184275" lvl="1" indent="-28575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tabLst>
                <a:tab pos="5562600" algn="l"/>
              </a:tabLst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592580" lvl="2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None/>
              <a:tabLst>
                <a:tab pos="5562600" algn="l"/>
              </a:tabLst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2000250" lvl="3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5562600" algn="l"/>
              </a:tabLst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408555" lvl="4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5562600" algn="l"/>
              </a:tabLst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5pPr>
          </a:lstStyle>
          <a:p>
            <a:pPr lvl="0" indent="0" algn="l">
              <a:lnSpc>
                <a:spcPct val="10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2" charset="-122"/>
              </a:rPr>
              <a:t>中国早期政治制度的特点</a:t>
            </a:r>
            <a:endParaRPr lang="zh-CN" altLang="en-US" sz="26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22532" name="组合 22531"/>
          <p:cNvGrpSpPr/>
          <p:nvPr/>
        </p:nvGrpSpPr>
        <p:grpSpPr>
          <a:xfrm>
            <a:off x="406400" y="1079500"/>
            <a:ext cx="3962400" cy="950913"/>
            <a:chOff x="3295" y="3430"/>
            <a:chExt cx="2496" cy="599"/>
          </a:xfrm>
        </p:grpSpPr>
        <p:sp>
          <p:nvSpPr>
            <p:cNvPr id="22533" name="圆角矩形 22532"/>
            <p:cNvSpPr/>
            <p:nvPr/>
          </p:nvSpPr>
          <p:spPr>
            <a:xfrm>
              <a:off x="3341" y="3475"/>
              <a:ext cx="2404" cy="453"/>
            </a:xfrm>
            <a:prstGeom prst="roundRect">
              <a:avLst>
                <a:gd name="adj" fmla="val 50000"/>
              </a:avLst>
            </a:prstGeom>
            <a:solidFill>
              <a:srgbClr val="00CC9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22534" name="图片 22533" descr="框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295" y="3430"/>
              <a:ext cx="2496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5" name="文本框 22534"/>
            <p:cNvSpPr txBox="1"/>
            <p:nvPr/>
          </p:nvSpPr>
          <p:spPr>
            <a:xfrm>
              <a:off x="3386" y="3521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04</a:t>
              </a:r>
              <a:endParaRPr lang="en-US" altLang="zh-CN" sz="28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2536" name="文本框 22535"/>
            <p:cNvSpPr txBox="1"/>
            <p:nvPr/>
          </p:nvSpPr>
          <p:spPr>
            <a:xfrm>
              <a:off x="3930" y="3566"/>
              <a:ext cx="176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考 向 透 视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22537" name="图片 22536" descr="E:/课件/全优课堂/全优/2017/2017二轮/二轮历史/新建文件夹/考向1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06400" y="2230438"/>
            <a:ext cx="1303338" cy="363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文本占位符 23553"/>
          <p:cNvSpPr/>
          <p:nvPr>
            <p:ph type="body" idx="1"/>
          </p:nvPr>
        </p:nvSpPr>
        <p:spPr>
          <a:xfrm>
            <a:off x="444500" y="1123950"/>
            <a:ext cx="11301413" cy="603250"/>
          </a:xfrm>
          <a:ln/>
        </p:spPr>
        <p:txBody>
          <a:bodyPr>
            <a:spAutoFit/>
          </a:bodyPr>
          <a:p>
            <a:pPr algn="ctr"/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古代中国早期政治制度的特点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23555" name="图片 23554" descr="核心突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838" y="692150"/>
            <a:ext cx="2616200" cy="5397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3556" name="表格 23555"/>
          <p:cNvGraphicFramePr/>
          <p:nvPr/>
        </p:nvGraphicFramePr>
        <p:xfrm>
          <a:off x="911225" y="1841500"/>
          <a:ext cx="10415588" cy="4395788"/>
        </p:xfrm>
        <a:graphic>
          <a:graphicData uri="http://schemas.openxmlformats.org/drawingml/2006/table">
            <a:tbl>
              <a:tblPr/>
              <a:tblGrid>
                <a:gridCol w="2590800"/>
                <a:gridCol w="7824788"/>
              </a:tblGrid>
              <a:tr h="419100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主要特点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史实阐释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4938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带有浓厚的原始迷信色彩，王权和神权密切结合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此处的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早期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是指夏商周三代时期，其承接的是原始社会，整体生产力水平较低，这就决定了这一时期的制度必然带有原始的迷信色彩。如商朝以占卜决定国家大事，就是这一特点的例证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2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血缘纽带与政治关系相结合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宗法制和分封制是早期政治制度的主体，二者互为表里，共同维护贵族统治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最高执政集团尚未实现权力的高度集中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夏商周的政权虽然具有专制色彩，但分封制之下，各诸侯国有在领地内设置官员、建立武装、征派赋税等权力，可以说明这一点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具有相对的延续性和稳定性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分封制和宗法原则在夏商周三代一脉相传，特别是宗法制原则的影响几乎贯穿整个封建社会，可以证明这一点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文本占位符 24577"/>
          <p:cNvSpPr/>
          <p:nvPr>
            <p:ph type="body" idx="1"/>
          </p:nvPr>
        </p:nvSpPr>
        <p:spPr>
          <a:xfrm>
            <a:off x="444500" y="1846263"/>
            <a:ext cx="11301413" cy="3670300"/>
          </a:xfrm>
          <a:ln/>
        </p:spPr>
        <p:txBody>
          <a:bodyPr>
            <a:spAutoFit/>
          </a:bodyPr>
          <a:p>
            <a:pPr defTabSz="0">
              <a:tabLst>
                <a:tab pos="2155825" algn="l"/>
                <a:tab pos="5562600" algn="l"/>
              </a:tabLst>
            </a:pPr>
            <a:r>
              <a:rPr lang="en-US" altLang="zh-CN" dirty="0">
                <a:ea typeface="宋体" panose="02010600030101010101" pitchFamily="2" charset="-122"/>
              </a:rPr>
              <a:t>	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(2016</a:t>
            </a:r>
            <a:r>
              <a:rPr lang="en-US" altLang="zh-CN">
                <a:latin typeface="Courier New" panose="02070309020205020404" pitchFamily="49" charset="0"/>
                <a:ea typeface="楷体_GB2312" panose="02010609030101010101" pitchFamily="49" charset="-122"/>
              </a:rPr>
              <a:t>·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新课标全国</a:t>
            </a:r>
            <a:r>
              <a:rPr lang="en-US" altLang="zh-CN">
                <a:ea typeface="楷体_GB2312" panose="02010609030101010101" pitchFamily="49" charset="-122"/>
              </a:rPr>
              <a:t>Ⅲ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卷文综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周代青铜器上的铭文与商代相比，字数越来越多，语句也愈加格式化。这些铭文大都记述个人业绩，追颂祖先功德，希冀子孙保用。这表明西周时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155825" algn="l"/>
                <a:tab pos="556260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．创造了一种全新的文字体系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155825" algn="l"/>
                <a:tab pos="556260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．形成了重视历史传承的风尚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155825" algn="l"/>
                <a:tab pos="556260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．宗法制度受到了严重的挑战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155825" algn="l"/>
                <a:tab pos="556260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．青铜器的功用发生重大改变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4579" name="图片 24578" descr="典例与解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838" y="1225550"/>
            <a:ext cx="2951162" cy="53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24579" descr="典例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563" y="2039938"/>
            <a:ext cx="1284287" cy="338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图片 25601" descr="解题思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754063"/>
            <a:ext cx="1738313" cy="44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图片 256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341438"/>
            <a:ext cx="6834188" cy="4938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文本占位符 26625"/>
          <p:cNvSpPr/>
          <p:nvPr>
            <p:ph type="body" idx="1"/>
          </p:nvPr>
        </p:nvSpPr>
        <p:spPr>
          <a:xfrm>
            <a:off x="444500" y="981075"/>
            <a:ext cx="11301413" cy="4705350"/>
          </a:xfrm>
          <a:ln w="12700">
            <a:solidFill>
              <a:srgbClr val="000000"/>
            </a:solidFill>
            <a:miter/>
          </a:ln>
        </p:spPr>
        <p:txBody>
          <a:bodyPr>
            <a:spAutoFit/>
          </a:bodyPr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【拓展延伸】理解宗法制的几个关键点</a:t>
            </a:r>
            <a:endParaRPr lang="zh-CN" altLang="en-US" dirty="0">
              <a:latin typeface="Times New Roman" panose="02020603050405020304" pitchFamily="18" charset="0"/>
              <a:ea typeface="仿宋_GB2312" panose="02010609030101010101" pitchFamily="49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仿宋_GB2312" panose="02010609030101010101" pitchFamily="49" charset="-122"/>
              </a:rPr>
              <a:t>(1)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一个核心：嫡长子继承制。</a:t>
            </a:r>
            <a:endParaRPr lang="zh-CN" altLang="en-US" dirty="0">
              <a:latin typeface="Times New Roman" panose="02020603050405020304" pitchFamily="18" charset="0"/>
              <a:ea typeface="仿宋_GB2312" panose="02010609030101010101" pitchFamily="49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仿宋_GB2312" panose="02010609030101010101" pitchFamily="49" charset="-122"/>
              </a:rPr>
              <a:t>(2)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两个原则：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立嫡以长不以贤</a:t>
            </a:r>
            <a:r>
              <a:rPr lang="zh-CN" altLang="en-US" dirty="0">
                <a:ea typeface="宋体" panose="02010600030101010101" pitchFamily="2" charset="-122"/>
              </a:rPr>
              <a:t>”“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立子以贵不以长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仿宋_GB2312" panose="02010609030101010101" pitchFamily="49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仿宋_GB2312" panose="02010609030101010101" pitchFamily="49" charset="-122"/>
              </a:rPr>
              <a:t>(3)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三个宗法形式：家谱，宗祠，族规。</a:t>
            </a:r>
            <a:endParaRPr lang="zh-CN" altLang="en-US" dirty="0">
              <a:latin typeface="Times New Roman" panose="02020603050405020304" pitchFamily="18" charset="0"/>
              <a:ea typeface="仿宋_GB2312" panose="02010609030101010101" pitchFamily="49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仿宋_GB2312" panose="02010609030101010101" pitchFamily="49" charset="-122"/>
              </a:rPr>
              <a:t>(4)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四个重要观念：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亲亲尊尊</a:t>
            </a:r>
            <a:r>
              <a:rPr lang="zh-CN" altLang="en-US" dirty="0">
                <a:ea typeface="宋体" panose="02010600030101010101" pitchFamily="2" charset="-122"/>
              </a:rPr>
              <a:t>”“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修身、齐家、治国、平天下</a:t>
            </a:r>
            <a:r>
              <a:rPr lang="zh-CN" altLang="en-US" dirty="0">
                <a:ea typeface="宋体" panose="02010600030101010101" pitchFamily="2" charset="-122"/>
              </a:rPr>
              <a:t>”“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男尊女卑</a:t>
            </a:r>
            <a:r>
              <a:rPr lang="zh-CN" altLang="en-US" dirty="0">
                <a:ea typeface="宋体" panose="02010600030101010101" pitchFamily="2" charset="-122"/>
              </a:rPr>
              <a:t>”“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裙带风气、荫庇心态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仿宋_GB2312" panose="02010609030101010101" pitchFamily="49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仿宋_GB2312" panose="02010609030101010101" pitchFamily="49" charset="-122"/>
              </a:rPr>
              <a:t>(5)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宗法制虽然是奴隶制时代的政治制度，但它并没有随着分封制的解体而完全瓦解，后来，各封建王朝的统治者对宗法制加以改造，逐渐建立了由政权、族权、神权、夫权组成的封建宗法制。</a:t>
            </a:r>
            <a:endParaRPr lang="zh-CN" altLang="en-US" dirty="0">
              <a:latin typeface="Times New Roman" panose="02020603050405020304" pitchFamily="18" charset="0"/>
              <a:ea typeface="仿宋_GB2312" panose="02010609030101010101" pitchFamily="49" charset="-122"/>
            </a:endParaRP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文本占位符 27649"/>
          <p:cNvSpPr/>
          <p:nvPr>
            <p:ph type="body" idx="1"/>
          </p:nvPr>
        </p:nvSpPr>
        <p:spPr>
          <a:xfrm>
            <a:off x="444500" y="620713"/>
            <a:ext cx="11301413" cy="5715000"/>
          </a:xfrm>
          <a:ln/>
        </p:spPr>
        <p:txBody>
          <a:bodyPr>
            <a:spAutoFit/>
          </a:bodyPr>
          <a:p>
            <a:pPr defTabSz="0">
              <a:tabLst>
                <a:tab pos="2961005" algn="l"/>
                <a:tab pos="5562600" algn="l"/>
              </a:tabLst>
            </a:pPr>
            <a:r>
              <a:rPr lang="en-US" altLang="zh-CN" dirty="0">
                <a:ea typeface="宋体" panose="02010600030101010101" pitchFamily="2" charset="-122"/>
              </a:rPr>
              <a:t>	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(2016</a:t>
            </a:r>
            <a:r>
              <a:rPr lang="en-US" altLang="zh-CN">
                <a:latin typeface="Courier New" panose="02070309020205020404" pitchFamily="49" charset="0"/>
                <a:ea typeface="楷体_GB2312" panose="02010609030101010101" pitchFamily="49" charset="-122"/>
              </a:rPr>
              <a:t>·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福建省厦门市高中毕业班质检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周人经过克殷之战和周公三年东征，消灭了许多地方势力，造成了广大地区的权力真空，周得以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制五等之封，凡千百七十三国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。这说明分封制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961005" algn="l"/>
                <a:tab pos="556260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．以政治权力重构为前提	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．从西周时期开始实行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961005" algn="l"/>
                <a:tab pos="556260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．确立周代基本政治原则	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．稳定西周的统治范围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defTabSz="0">
              <a:tabLst>
                <a:tab pos="2961005" algn="l"/>
                <a:tab pos="5562600" algn="l"/>
              </a:tabLst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【答案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961005" algn="l"/>
                <a:tab pos="5562600" algn="l"/>
              </a:tabLst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【解析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根据材料，广大地区权力出现真空，通过分封制实现权力重构，故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项错误；材料讲述了西周的分封制度，但并不能表明是分封制的开始，故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项错误；根据所学，西周的基本政治原则是以血缘为纽带，分封制只是其在政治上的表现，故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项错误；根据材料，通过分封制有效填补了广大地区的权力真空，巩固了西周的统治，故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项正确。</a:t>
            </a:r>
            <a:endParaRPr lang="zh-CN" altLang="en-US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pic>
        <p:nvPicPr>
          <p:cNvPr id="27651" name="图片 27650" descr="模拟演练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8563" y="814388"/>
            <a:ext cx="2051050" cy="338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140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charRg st="140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146" end="3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charRg st="146" end="3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文本占位符 28673"/>
          <p:cNvSpPr/>
          <p:nvPr>
            <p:ph type="body" idx="1"/>
          </p:nvPr>
        </p:nvSpPr>
        <p:spPr>
          <a:xfrm>
            <a:off x="444500" y="1630363"/>
            <a:ext cx="11301413" cy="3670300"/>
          </a:xfrm>
          <a:ln/>
        </p:spPr>
        <p:txBody>
          <a:bodyPr>
            <a:spAutoFit/>
          </a:bodyPr>
          <a:p>
            <a:pPr algn="l" defTabSz="0">
              <a:tabLst>
                <a:tab pos="1524000" algn="l"/>
                <a:tab pos="4032250" algn="l"/>
              </a:tabLst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【关键知识点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铁犁牛耕、小农经济、工商食官、重农抑商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defTabSz="0">
              <a:tabLst>
                <a:tab pos="1524000" algn="l"/>
                <a:tab pos="4032250" algn="l"/>
              </a:tabLst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【线索特征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可从农业、手工业、商业、土地制度与经济政策这几个方面去把握这一时期的阶段特征：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1524000" algn="l"/>
                <a:tab pos="403225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．农业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1524000" algn="l"/>
                <a:tab pos="403225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主要耕作方式：演变的过程；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铁犁牛耕的出现及重要地位。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1524000" algn="l"/>
                <a:tab pos="403225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土地制度：变化过程；土地私有制确立的背景、过程和影响。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1524000" algn="l"/>
                <a:tab pos="403225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(3)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小农经济：产生背景、特点和影响。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5" name="矩形 28674"/>
          <p:cNvSpPr/>
          <p:nvPr/>
        </p:nvSpPr>
        <p:spPr>
          <a:xfrm>
            <a:off x="1919288" y="1008063"/>
            <a:ext cx="9648825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622300" algn="just" defTabSz="914400" rtl="0" eaLnBrk="1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tabLst>
                <a:tab pos="5562600" algn="l"/>
              </a:tabLst>
              <a:defRPr sz="2400" b="1" u="none" kern="1200" baseline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1184275" lvl="1" indent="-28575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tabLst>
                <a:tab pos="5562600" algn="l"/>
              </a:tabLst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592580" lvl="2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None/>
              <a:tabLst>
                <a:tab pos="5562600" algn="l"/>
              </a:tabLst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2000250" lvl="3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5562600" algn="l"/>
              </a:tabLst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408555" lvl="4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5562600" algn="l"/>
              </a:tabLst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5pPr>
          </a:lstStyle>
          <a:p>
            <a:pPr lvl="0" indent="0" algn="l">
              <a:lnSpc>
                <a:spcPct val="10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2" charset="-122"/>
              </a:rPr>
              <a:t>先秦时期的经济</a:t>
            </a:r>
            <a:endParaRPr lang="zh-CN" altLang="en-US" sz="26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28676" name="图片 28675" descr="E:/课件/全优课堂/全优/2017/2017二轮/二轮历史/新建文件夹/考向2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477838" y="1079500"/>
            <a:ext cx="1295400" cy="361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文本占位符 29697"/>
          <p:cNvSpPr/>
          <p:nvPr>
            <p:ph type="body" idx="1"/>
          </p:nvPr>
        </p:nvSpPr>
        <p:spPr>
          <a:xfrm>
            <a:off x="444500" y="896938"/>
            <a:ext cx="11301413" cy="4692650"/>
          </a:xfrm>
          <a:ln/>
        </p:spPr>
        <p:txBody>
          <a:bodyPr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．手工业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三种经营形态：生产目的、经营方式、基本特点、地位及影响。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成就：冶炼、纺织和制瓷方面的成就。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．商业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en-US" altLang="zh-CN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市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的设置与管理；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市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的功能。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商业政策及商人地位。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．土地制度与经济政策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土地制度的演变：土地私有取代土地国有。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经济政策：重农抑商。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文本占位符 30721"/>
          <p:cNvSpPr/>
          <p:nvPr>
            <p:ph type="body" idx="1"/>
          </p:nvPr>
        </p:nvSpPr>
        <p:spPr>
          <a:xfrm>
            <a:off x="444500" y="1457325"/>
            <a:ext cx="11301413" cy="4692650"/>
          </a:xfrm>
          <a:ln/>
        </p:spPr>
        <p:txBody>
          <a:bodyPr>
            <a:spAutoFit/>
          </a:bodyPr>
          <a:p>
            <a:pPr algn="ctr"/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古代经济发展概要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．生产力从青铜时代进入到铁器时代，铁农具得到推广，牛耕出现。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．土地国有的井田制走向崩溃。战国时期，以商鞅变法为代表，各诸侯国通过变法，最终确立土地私有制。这种习称为封建土地所有制的具体形式实际上包括地主土地所有制、君主土地所有制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国有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、自耕农土地所有制三种形式。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．生产方式从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千耦其耘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集体劳作转向一家一户个体农耕，小农经济形成。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．赋税制度从纳贡赋、服劳役向按地纳税交租转变。鲁国初税亩、齐国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相地而衰征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，表明井田制下的贡赋被可计量的土地租税所取代。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0723" name="图片 30722" descr="核心突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838" y="836613"/>
            <a:ext cx="2616200" cy="539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文本占位符 31745"/>
          <p:cNvSpPr/>
          <p:nvPr>
            <p:ph type="body" idx="1"/>
          </p:nvPr>
        </p:nvSpPr>
        <p:spPr>
          <a:xfrm>
            <a:off x="444500" y="620713"/>
            <a:ext cx="11301413" cy="3159125"/>
          </a:xfrm>
          <a:ln/>
        </p:spPr>
        <p:txBody>
          <a:bodyPr>
            <a:spAutoFit/>
          </a:bodyPr>
          <a:p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工商食官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局面打破，出现了独立经营的手工业者和商人，出现官营手工业和家庭手工业、民营手工业三者并存局面。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．为保护农业生产和小农经济，以确保赋役征派，商鞅变法开始推行重农抑商政策，为此后大多数封建统治者继承。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组合 5121"/>
          <p:cNvGrpSpPr/>
          <p:nvPr/>
        </p:nvGrpSpPr>
        <p:grpSpPr>
          <a:xfrm>
            <a:off x="620713" y="692150"/>
            <a:ext cx="3962400" cy="950913"/>
            <a:chOff x="4836" y="164"/>
            <a:chExt cx="2496" cy="599"/>
          </a:xfrm>
        </p:grpSpPr>
        <p:sp>
          <p:nvSpPr>
            <p:cNvPr id="5123" name="圆角矩形 5122"/>
            <p:cNvSpPr/>
            <p:nvPr/>
          </p:nvSpPr>
          <p:spPr>
            <a:xfrm>
              <a:off x="4882" y="209"/>
              <a:ext cx="2404" cy="453"/>
            </a:xfrm>
            <a:prstGeom prst="roundRect">
              <a:avLst>
                <a:gd name="adj" fmla="val 50000"/>
              </a:avLst>
            </a:prstGeom>
            <a:solidFill>
              <a:srgbClr val="CC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5124" name="图片 5123" descr="框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836" y="164"/>
              <a:ext cx="2496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5" name="文本框 5124"/>
            <p:cNvSpPr txBox="1"/>
            <p:nvPr/>
          </p:nvSpPr>
          <p:spPr>
            <a:xfrm>
              <a:off x="4927" y="255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01</a:t>
              </a:r>
              <a:endParaRPr lang="en-US" altLang="zh-CN" sz="28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5126" name="文本框 5125"/>
            <p:cNvSpPr txBox="1"/>
            <p:nvPr/>
          </p:nvSpPr>
          <p:spPr>
            <a:xfrm>
              <a:off x="5471" y="300"/>
              <a:ext cx="176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时 空 框 架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127" name="矩形 5126"/>
          <p:cNvSpPr/>
          <p:nvPr/>
        </p:nvSpPr>
        <p:spPr>
          <a:xfrm>
            <a:off x="0" y="1619250"/>
            <a:ext cx="12190413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5128" name="图片 5127" descr="E:/课件/全优课堂/全优/2017/2017二轮/二轮历史/新建文件夹/W1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22300" y="1752600"/>
            <a:ext cx="10656888" cy="4484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文本占位符 32769"/>
          <p:cNvSpPr/>
          <p:nvPr>
            <p:ph type="body" idx="1"/>
          </p:nvPr>
        </p:nvSpPr>
        <p:spPr>
          <a:xfrm>
            <a:off x="444500" y="1385888"/>
            <a:ext cx="11301413" cy="3159125"/>
          </a:xfrm>
          <a:ln/>
        </p:spPr>
        <p:txBody>
          <a:bodyPr>
            <a:spAutoFit/>
          </a:bodyPr>
          <a:p>
            <a:pPr defTabSz="0">
              <a:tabLst>
                <a:tab pos="2155825" algn="l"/>
                <a:tab pos="5562600" algn="l"/>
              </a:tabLst>
            </a:pPr>
            <a:r>
              <a:rPr lang="en-US" altLang="zh-CN" dirty="0">
                <a:ea typeface="宋体" panose="02010600030101010101" pitchFamily="2" charset="-122"/>
              </a:rPr>
              <a:t>	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(2016</a:t>
            </a:r>
            <a:r>
              <a:rPr lang="en-US" altLang="zh-CN">
                <a:latin typeface="Courier New" panose="02070309020205020404" pitchFamily="49" charset="0"/>
                <a:ea typeface="楷体_GB2312" panose="02010609030101010101" pitchFamily="49" charset="-122"/>
              </a:rPr>
              <a:t>·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新课标全国</a:t>
            </a:r>
            <a:r>
              <a:rPr lang="en-US" altLang="zh-CN">
                <a:ea typeface="楷体_GB2312" panose="02010609030101010101" pitchFamily="49" charset="-122"/>
              </a:rPr>
              <a:t>Ⅰ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卷文综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下图为汉代画像砖中的农事图。此图可以用来说明当时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155825" algn="l"/>
                <a:tab pos="556260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．个体农户的生产劳作状态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155825" algn="l"/>
                <a:tab pos="556260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．精耕细作农业的不断发展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155825" algn="l"/>
                <a:tab pos="556260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．土地公有制下的集体劳作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155825" algn="l"/>
                <a:tab pos="556260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．大地主田庄上的生产情形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2771" name="图片 32770" descr="典例与解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838" y="765175"/>
            <a:ext cx="2951162" cy="53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图片 32771" descr="典例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563" y="1577975"/>
            <a:ext cx="1284287" cy="338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矩形 32772"/>
          <p:cNvSpPr/>
          <p:nvPr/>
        </p:nvSpPr>
        <p:spPr>
          <a:xfrm>
            <a:off x="0" y="981075"/>
            <a:ext cx="12190413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32774" name="图片 32773" descr="E:/课件/全优课堂/全优/2017/2017二轮/二轮历史/新建文件夹/W4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5375275" y="2060575"/>
            <a:ext cx="5832475" cy="4181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图片 33793" descr="解题思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898525"/>
            <a:ext cx="1738313" cy="442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图片 337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1549400"/>
            <a:ext cx="7715250" cy="4400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文本占位符 34817"/>
          <p:cNvSpPr/>
          <p:nvPr>
            <p:ph type="body" idx="1"/>
          </p:nvPr>
        </p:nvSpPr>
        <p:spPr>
          <a:xfrm>
            <a:off x="444500" y="981075"/>
            <a:ext cx="11301413" cy="5216525"/>
          </a:xfrm>
          <a:ln w="12700">
            <a:solidFill>
              <a:srgbClr val="000000"/>
            </a:solidFill>
            <a:miter/>
          </a:ln>
        </p:spPr>
        <p:txBody>
          <a:bodyPr>
            <a:spAutoFit/>
          </a:bodyPr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【拓展延伸】对封建小农经济的评价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34819" name="表格 34818"/>
          <p:cNvGraphicFramePr/>
          <p:nvPr/>
        </p:nvGraphicFramePr>
        <p:xfrm>
          <a:off x="1109663" y="1785938"/>
          <a:ext cx="9971087" cy="4159250"/>
        </p:xfrm>
        <a:graphic>
          <a:graphicData uri="http://schemas.openxmlformats.org/drawingml/2006/table">
            <a:tbl>
              <a:tblPr/>
              <a:tblGrid>
                <a:gridCol w="1133475"/>
                <a:gridCol w="8837613"/>
              </a:tblGrid>
              <a:tr h="1039813">
                <a:tc rowSpan="2"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lnSpc>
                          <a:spcPct val="13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pitchFamily="49" charset="-122"/>
                        </a:rPr>
                        <a:t>积极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仿宋_GB2312" panose="02010609030101010101" pitchFamily="49" charset="-122"/>
                      </a:endParaRPr>
                    </a:p>
                    <a:p>
                      <a:pPr lvl="0" indent="0" algn="ctr" defTabSz="0">
                        <a:lnSpc>
                          <a:spcPct val="13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pitchFamily="49" charset="-122"/>
                        </a:rPr>
                        <a:t>影响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13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pitchFamily="49" charset="-122"/>
                        </a:rPr>
                        <a:t>自给自足，生产积极性高，推动中国精耕细作农业的发展，是中国古代经济不断向前发展的重要因素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仿宋_GB2312" panose="0201060903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13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pitchFamily="49" charset="-122"/>
                        </a:rPr>
                        <a:t>在封建社会形成和发展时期，基本上适应了生产力发展的要求，有利于经济的发展和社会的进步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仿宋_GB2312" panose="0201060903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3">
                <a:tc rowSpan="2"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lnSpc>
                          <a:spcPct val="13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pitchFamily="49" charset="-122"/>
                        </a:rPr>
                        <a:t>消极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仿宋_GB2312" panose="02010609030101010101" pitchFamily="49" charset="-122"/>
                      </a:endParaRPr>
                    </a:p>
                    <a:p>
                      <a:pPr lvl="0" indent="0" algn="ctr" defTabSz="0">
                        <a:lnSpc>
                          <a:spcPct val="13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pitchFamily="49" charset="-122"/>
                        </a:rPr>
                        <a:t>影响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13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pitchFamily="49" charset="-122"/>
                        </a:rPr>
                        <a:t>小农经济的分散性、封闭性、保守性等弊端，导致人们具有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pitchFamily="49" charset="-122"/>
                        </a:rPr>
                        <a:t>安土重迁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pitchFamily="49" charset="-122"/>
                        </a:rPr>
                        <a:t>思想，阻碍了社会分工和商品经济的发展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13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anose="02010609030101010101" pitchFamily="49" charset="-122"/>
                        </a:rPr>
                        <a:t>在明清时期阻碍了资本主义萌芽的发展，影响了中国古代社会向近代社会的转型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仿宋_GB2312" panose="0201060903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文本占位符 35841"/>
          <p:cNvSpPr/>
          <p:nvPr>
            <p:ph type="body" idx="1"/>
          </p:nvPr>
        </p:nvSpPr>
        <p:spPr>
          <a:xfrm>
            <a:off x="444500" y="908050"/>
            <a:ext cx="11301413" cy="5203825"/>
          </a:xfrm>
          <a:ln/>
        </p:spPr>
        <p:txBody>
          <a:bodyPr>
            <a:spAutoFit/>
          </a:bodyPr>
          <a:p>
            <a:pPr defTabSz="0">
              <a:tabLst>
                <a:tab pos="2961005" algn="l"/>
                <a:tab pos="5562600" algn="l"/>
              </a:tabLst>
            </a:pPr>
            <a:r>
              <a:rPr lang="en-US" altLang="zh-CN" dirty="0">
                <a:ea typeface="宋体" panose="02010600030101010101" pitchFamily="2" charset="-122"/>
              </a:rPr>
              <a:t>	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(2016</a:t>
            </a:r>
            <a:r>
              <a:rPr lang="en-US" altLang="zh-CN">
                <a:latin typeface="Courier New" panose="02070309020205020404" pitchFamily="49" charset="0"/>
                <a:ea typeface="楷体_GB2312" panose="02010609030101010101" pitchFamily="49" charset="-122"/>
              </a:rPr>
              <a:t>·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四川省广元市高考适应性统考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下表反映了清朝前期雍正到嘉庆年间土地与人口变化的情况。据此，可以推知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961005" algn="l"/>
                <a:tab pos="5562600" algn="l"/>
              </a:tabLst>
            </a:pP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961005" algn="l"/>
                <a:tab pos="5562600" algn="l"/>
              </a:tabLst>
            </a:pP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961005" algn="l"/>
                <a:tab pos="5562600" algn="l"/>
              </a:tabLst>
            </a:pP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961005" algn="l"/>
                <a:tab pos="5562600" algn="l"/>
              </a:tabLst>
            </a:pP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961005" algn="l"/>
                <a:tab pos="5562600" algn="l"/>
              </a:tabLst>
            </a:pP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961005" algn="l"/>
                <a:tab pos="556260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．土地兼并日益严重　　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．资本主义萌芽迅速发展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961005" algn="l"/>
                <a:tab pos="556260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．传统农业逐渐没落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．精耕细作农业得到发展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defTabSz="0">
              <a:tabLst>
                <a:tab pos="2961005" algn="l"/>
                <a:tab pos="5562600" algn="l"/>
              </a:tabLst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【答案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5843" name="图片 35842" descr="模拟演练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8563" y="1125538"/>
            <a:ext cx="2051050" cy="33813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5844" name="表格 35843"/>
          <p:cNvGraphicFramePr/>
          <p:nvPr/>
        </p:nvGraphicFramePr>
        <p:xfrm>
          <a:off x="1414463" y="2133600"/>
          <a:ext cx="9636125" cy="2278063"/>
        </p:xfrm>
        <a:graphic>
          <a:graphicData uri="http://schemas.openxmlformats.org/drawingml/2006/table">
            <a:tbl>
              <a:tblPr/>
              <a:tblGrid>
                <a:gridCol w="1120775"/>
                <a:gridCol w="1120775"/>
                <a:gridCol w="1984375"/>
                <a:gridCol w="2849563"/>
                <a:gridCol w="2560637"/>
              </a:tblGrid>
              <a:tr h="455613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年号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年份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人口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亿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全国耕地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万顷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人均耕地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亩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2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雍正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1734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1.0 942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820.35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7.50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乾隆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1753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1.8 368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677.58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3.69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2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乾隆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1784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2.8 633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700.94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2.45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嘉庆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1812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3.3 370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727.08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 eaLnBrk="0">
                        <a:lnSpc>
                          <a:spcPct val="100000"/>
                        </a:lnSpc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2.18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115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charRg st="115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文本占位符 36865"/>
          <p:cNvSpPr/>
          <p:nvPr>
            <p:ph type="body" idx="1"/>
          </p:nvPr>
        </p:nvSpPr>
        <p:spPr>
          <a:xfrm>
            <a:off x="444500" y="620713"/>
            <a:ext cx="11301413" cy="3670300"/>
          </a:xfrm>
          <a:ln/>
        </p:spPr>
        <p:txBody>
          <a:bodyPr>
            <a:spAutoFit/>
          </a:bodyPr>
          <a:p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【解析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题干中并未提到土地兼并的相关信息，故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项错误；题干并未提到资本主义萌芽的相关信息，故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项错误；题干中并未体现传统农业的衰落，故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项错误；题干中雍正至嘉庆年间的人口急剧增加，耕地面积总体有所减少，人均耕地也急剧减少，在这样的情况下，同样面积的土地却养活了超过前代近两倍的人口，说明了精耕细作农业有所发展，故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项正确。</a:t>
            </a:r>
            <a:endParaRPr lang="zh-CN" altLang="en-US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文本占位符 37889"/>
          <p:cNvSpPr/>
          <p:nvPr>
            <p:ph type="body" idx="1"/>
          </p:nvPr>
        </p:nvSpPr>
        <p:spPr>
          <a:xfrm>
            <a:off x="444500" y="1552575"/>
            <a:ext cx="11301413" cy="4181475"/>
          </a:xfrm>
          <a:ln/>
        </p:spPr>
        <p:txBody>
          <a:bodyPr>
            <a:spAutoFit/>
          </a:bodyPr>
          <a:p>
            <a:pPr defTabSz="0">
              <a:tabLst>
                <a:tab pos="1524000" algn="l"/>
                <a:tab pos="4032250" algn="l"/>
              </a:tabLst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【关键知识点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zh-CN" altLang="en-US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百家争鸣</a:t>
            </a:r>
            <a:r>
              <a:rPr lang="zh-CN" altLang="en-US" dirty="0">
                <a:ea typeface="宋体" panose="02010600030101010101" pitchFamily="2" charset="-122"/>
              </a:rPr>
              <a:t>”“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罢黜百家，独尊儒求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defTabSz="0">
              <a:tabLst>
                <a:tab pos="1524000" algn="l"/>
                <a:tab pos="4032250" algn="l"/>
              </a:tabLst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【线索特征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1524000" algn="l"/>
                <a:tab pos="403225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．百家争鸣：含义、主要流派及其代表人物、影响。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1524000" algn="l"/>
                <a:tab pos="403225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．孔子、孟子、荀子的思想观点及其对儒家思想形成的影响。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1524000" algn="l"/>
                <a:tab pos="403225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．汉代董仲舒将传统儒家思想加以改造和发展，提出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罢黜百家，独尊儒术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，儒学成为封建社会的正统思想。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1524000" algn="l"/>
                <a:tab pos="403225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．科技：天文学、数学、医学方面的成就。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1524000" algn="l"/>
                <a:tab pos="403225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．文学：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诗经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、楚辞、汉赋的文学特色及地位。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1" name="矩形 37890"/>
          <p:cNvSpPr/>
          <p:nvPr/>
        </p:nvSpPr>
        <p:spPr>
          <a:xfrm>
            <a:off x="1846263" y="930275"/>
            <a:ext cx="972185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622300" algn="just" defTabSz="914400" rtl="0" eaLnBrk="1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tabLst>
                <a:tab pos="5562600" algn="l"/>
              </a:tabLst>
              <a:defRPr sz="2400" b="1" u="none" kern="1200" baseline="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1184275" lvl="1" indent="-28575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tabLst>
                <a:tab pos="5562600" algn="l"/>
              </a:tabLst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592580" lvl="2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None/>
              <a:tabLst>
                <a:tab pos="5562600" algn="l"/>
              </a:tabLst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2000250" lvl="3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5562600" algn="l"/>
              </a:tabLst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408555" lvl="4" indent="-228600" algn="just" defTabSz="914400" rtl="0" eaLnBrk="1" fontAlgn="base" latinLnBrk="0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5562600" algn="l"/>
              </a:tabLst>
              <a:defRPr sz="2400" b="1" i="0" u="none" kern="1200" baseline="0">
                <a:solidFill>
                  <a:srgbClr val="000000"/>
                </a:solidFill>
                <a:latin typeface="Arial" panose="020B0604020202020204" pitchFamily="34" charset="0"/>
              </a:defRPr>
            </a:lvl5pPr>
          </a:lstStyle>
          <a:p>
            <a:pPr lvl="0" indent="0" algn="l">
              <a:lnSpc>
                <a:spcPct val="10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2" charset="-122"/>
              </a:rPr>
              <a:t>从“百家争鸣”到“独尊儒术”</a:t>
            </a:r>
            <a:endParaRPr lang="zh-CN" altLang="en-US" sz="26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7892" name="矩形 37891"/>
          <p:cNvSpPr/>
          <p:nvPr/>
        </p:nvSpPr>
        <p:spPr>
          <a:xfrm>
            <a:off x="0" y="3341688"/>
            <a:ext cx="12190413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37893" name="图片 37892" descr="E:/课件/全优课堂/全优/2017/2017二轮/二轮历史/新建文件夹/考向3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477838" y="1001713"/>
            <a:ext cx="1295400" cy="361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文本占位符 38913"/>
          <p:cNvSpPr/>
          <p:nvPr>
            <p:ph type="body" idx="1"/>
          </p:nvPr>
        </p:nvSpPr>
        <p:spPr>
          <a:xfrm>
            <a:off x="444500" y="1479550"/>
            <a:ext cx="11301413" cy="4181475"/>
          </a:xfrm>
          <a:ln/>
        </p:spPr>
        <p:txBody>
          <a:bodyPr>
            <a:spAutoFit/>
          </a:bodyPr>
          <a:p>
            <a:pPr algn="ctr"/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百家争鸣的背景、学说、影响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背景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经济：井田制瓦解，封建经济的迅速发展，为学术文化的繁荣提供了物质条件。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政治：分封制崩溃，周王室衰微，士阶层崛起。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(3)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思想文化：从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学在官府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到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学在民间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。私学的兴起，造就了一批知识渊博的文士，为学术繁荣提供了条件。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(4)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根本原因：生产力发展，社会大变革。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8915" name="图片 38914" descr="核心突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838" y="858838"/>
            <a:ext cx="2616200" cy="539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文本占位符 39937"/>
          <p:cNvSpPr/>
          <p:nvPr>
            <p:ph type="body" idx="1"/>
          </p:nvPr>
        </p:nvSpPr>
        <p:spPr>
          <a:xfrm>
            <a:off x="444500" y="739775"/>
            <a:ext cx="11301413" cy="603250"/>
          </a:xfrm>
          <a:ln/>
        </p:spPr>
        <p:txBody>
          <a:bodyPr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．各家学说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9939" name="表格 39938"/>
          <p:cNvGraphicFramePr/>
          <p:nvPr/>
        </p:nvGraphicFramePr>
        <p:xfrm>
          <a:off x="987425" y="1531938"/>
          <a:ext cx="10215563" cy="4273550"/>
        </p:xfrm>
        <a:graphic>
          <a:graphicData uri="http://schemas.openxmlformats.org/drawingml/2006/table">
            <a:tbl>
              <a:tblPr/>
              <a:tblGrid>
                <a:gridCol w="614363"/>
                <a:gridCol w="2628900"/>
                <a:gridCol w="1485900"/>
                <a:gridCol w="5486400"/>
              </a:tblGrid>
              <a:tr h="663575">
                <a:tc gridSpan="2"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学派代表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代表利益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特点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 gridSpan="2"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道家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老子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奴隶主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ctr" defTabSz="0"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贵族　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体现奴隶主贵族消极情绪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2">
                <a:tc rowSpan="3"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儒家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孔子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缓和社会矛盾，维护奴隶主贵族统治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孟子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新兴地主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调和矛盾，建立地主阶级统治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2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荀子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01663">
                <a:tc gridSpan="2"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墨家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墨子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平民百姓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渴望社会安定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2">
                <a:tc gridSpan="2"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法家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韩非子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新兴地主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buClrTx/>
                        <a:buNone/>
                        <a:tabLst>
                          <a:tab pos="53721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君主集权、法治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文本占位符 40961"/>
          <p:cNvSpPr/>
          <p:nvPr>
            <p:ph type="body" idx="1"/>
          </p:nvPr>
        </p:nvSpPr>
        <p:spPr>
          <a:xfrm>
            <a:off x="444500" y="620713"/>
            <a:ext cx="11301413" cy="3159125"/>
          </a:xfrm>
          <a:ln/>
        </p:spPr>
        <p:txBody>
          <a:bodyPr>
            <a:spAutoFit/>
          </a:bodyPr>
          <a:p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意义：儒家思想孕育了政治思想和道德准则，道家思想成为哲学思想，法家思想成为改革变法的理论武器，三者共同构成中华民族传统文化的基本精神。春秋战国时期的百家争鸣是中国历史上第一次思想解放运动，奠定了中国思想文化发展的基础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文本占位符 41985"/>
          <p:cNvSpPr/>
          <p:nvPr>
            <p:ph type="body" idx="1"/>
          </p:nvPr>
        </p:nvSpPr>
        <p:spPr>
          <a:xfrm>
            <a:off x="444500" y="2371725"/>
            <a:ext cx="11301413" cy="2136775"/>
          </a:xfrm>
          <a:ln/>
        </p:spPr>
        <p:txBody>
          <a:bodyPr>
            <a:spAutoFit/>
          </a:bodyPr>
          <a:p>
            <a:pPr defTabSz="0">
              <a:tabLst>
                <a:tab pos="2155825" algn="l"/>
                <a:tab pos="5562600" algn="l"/>
              </a:tabLst>
            </a:pPr>
            <a:r>
              <a:rPr lang="en-US" altLang="zh-CN" dirty="0">
                <a:ea typeface="宋体" panose="02010600030101010101" pitchFamily="2" charset="-122"/>
              </a:rPr>
              <a:t>	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(2015</a:t>
            </a:r>
            <a:r>
              <a:rPr lang="en-US" altLang="zh-CN">
                <a:latin typeface="Courier New" panose="02070309020205020404" pitchFamily="49" charset="0"/>
                <a:ea typeface="楷体_GB2312" panose="02010609030101010101" pitchFamily="49" charset="-122"/>
              </a:rPr>
              <a:t>·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新课标全国</a:t>
            </a:r>
            <a:r>
              <a:rPr lang="en-US" altLang="zh-CN">
                <a:ea typeface="楷体_GB2312" panose="02010609030101010101" pitchFamily="49" charset="-122"/>
              </a:rPr>
              <a:t>Ⅱ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卷文综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古代儒家学者批评现实政治，往往称颂夏、商、周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三代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之美，甚至希望君主像尧、舜一样圣明。这表明了儒者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155825" algn="l"/>
                <a:tab pos="556260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．不能适应现实政治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	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．反对进行社会变革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155825" algn="l"/>
                <a:tab pos="556260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．理想化的政治诉求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．以复古为政治目标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1987" name="图片 41986" descr="典例与解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838" y="1751013"/>
            <a:ext cx="2951162" cy="53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8" name="图片 41987" descr="典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563" y="2573338"/>
            <a:ext cx="1277937" cy="33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6" name="组合 6145"/>
          <p:cNvGrpSpPr/>
          <p:nvPr/>
        </p:nvGrpSpPr>
        <p:grpSpPr>
          <a:xfrm>
            <a:off x="400050" y="606425"/>
            <a:ext cx="3962400" cy="950913"/>
            <a:chOff x="4429" y="981"/>
            <a:chExt cx="2496" cy="599"/>
          </a:xfrm>
        </p:grpSpPr>
        <p:sp>
          <p:nvSpPr>
            <p:cNvPr id="6147" name="圆角矩形 6146"/>
            <p:cNvSpPr/>
            <p:nvPr/>
          </p:nvSpPr>
          <p:spPr>
            <a:xfrm>
              <a:off x="4475" y="1026"/>
              <a:ext cx="2404" cy="453"/>
            </a:xfrm>
            <a:prstGeom prst="roundRect">
              <a:avLst>
                <a:gd name="adj" fmla="val 50000"/>
              </a:avLst>
            </a:prstGeom>
            <a:solidFill>
              <a:srgbClr val="99009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6148" name="图片 6147" descr="框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29" y="981"/>
              <a:ext cx="2496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49" name="文本框 6148"/>
            <p:cNvSpPr txBox="1"/>
            <p:nvPr/>
          </p:nvSpPr>
          <p:spPr>
            <a:xfrm>
              <a:off x="4520" y="1072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02</a:t>
              </a:r>
              <a:endParaRPr lang="en-US" altLang="zh-CN" sz="28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6150" name="文本框 6149"/>
            <p:cNvSpPr txBox="1"/>
            <p:nvPr/>
          </p:nvSpPr>
          <p:spPr>
            <a:xfrm>
              <a:off x="5064" y="1117"/>
              <a:ext cx="176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通 史 整 合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aphicFrame>
        <p:nvGraphicFramePr>
          <p:cNvPr id="6151" name="表格 6150"/>
          <p:cNvGraphicFramePr/>
          <p:nvPr/>
        </p:nvGraphicFramePr>
        <p:xfrm>
          <a:off x="695325" y="1628775"/>
          <a:ext cx="10872788" cy="4795838"/>
        </p:xfrm>
        <a:graphic>
          <a:graphicData uri="http://schemas.openxmlformats.org/drawingml/2006/table">
            <a:tbl>
              <a:tblPr/>
              <a:tblGrid>
                <a:gridCol w="863600"/>
                <a:gridCol w="2879725"/>
                <a:gridCol w="4392613"/>
                <a:gridCol w="2736850"/>
              </a:tblGrid>
              <a:tr h="392113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阶段</a:t>
                      </a:r>
                      <a:endParaRPr lang="zh-CN" alt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政治</a:t>
                      </a:r>
                      <a:endParaRPr lang="zh-CN" alt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经济</a:t>
                      </a:r>
                      <a:endParaRPr lang="zh-CN" alt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思想文化</a:t>
                      </a:r>
                      <a:endParaRPr lang="zh-CN" alt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0237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夏商周</a:t>
                      </a:r>
                      <a:endParaRPr lang="zh-CN" alt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王位世袭制、内外服制度、王权具有神权色彩；西周分封制、宗法制、礼乐制度、选官制度为世官制</a:t>
                      </a:r>
                      <a:endParaRPr lang="zh-CN" alt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石器锄耕与简单协作、商周少量青铜器工具、具备主要农作物；商周井田制盛行、青铜时代、商朝原始瓷器、商人出现、</a:t>
                      </a: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工商食官</a:t>
                      </a: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endParaRPr lang="zh-CN" alt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甲骨文、商周金文、早期绘画体现古人对美的追求、商留下最早的日食、月食记录、神秘主义、占卜活动盛行</a:t>
                      </a:r>
                      <a:endParaRPr lang="zh-CN" alt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3488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春秋</a:t>
                      </a:r>
                      <a:endParaRPr lang="zh-CN" altLang="en-US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ctr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战国</a:t>
                      </a:r>
                      <a:endParaRPr lang="zh-CN" alt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分封制和宗法制遭到破坏、春秋五霸；封建社会形成时期、战国七雄、商鞅变法等一系列改革逐步确立了封建制度；军功爵制出现</a:t>
                      </a:r>
                      <a:endParaRPr lang="zh-CN" alt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铁犁牛耕开始出现、小农经济产生和形成、精耕细作、井田制走向瓦解、土地私有制产生、租佃关系产生；春秋以冶铁业为主的私营手工业产生、用木炭做燃料、出现块炼钢；私营商业兴起、重农抑商、城市以政治、军事职能为主</a:t>
                      </a:r>
                      <a:endParaRPr lang="zh-CN" alt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9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百家争鸣</a:t>
                      </a: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局面出现、构建中华民族传统文化的基本精神、</a:t>
                      </a:r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甘石星经</a:t>
                      </a:r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、司南、</a:t>
                      </a:r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诗经</a:t>
                      </a:r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与楚辞</a:t>
                      </a:r>
                      <a:endParaRPr lang="zh-CN" alt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图片 43009" descr="解题思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692150"/>
            <a:ext cx="1738313" cy="442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图片 430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279525"/>
            <a:ext cx="6883400" cy="4979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文本占位符 44033"/>
          <p:cNvSpPr/>
          <p:nvPr>
            <p:ph type="body" idx="1"/>
          </p:nvPr>
        </p:nvSpPr>
        <p:spPr>
          <a:xfrm>
            <a:off x="444500" y="1106488"/>
            <a:ext cx="11301413" cy="4194175"/>
          </a:xfrm>
          <a:ln w="12700">
            <a:solidFill>
              <a:srgbClr val="000000"/>
            </a:solidFill>
            <a:miter/>
          </a:ln>
        </p:spPr>
        <p:txBody>
          <a:bodyPr>
            <a:spAutoFit/>
          </a:bodyPr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【拓展延伸】中国古代治国思想的演变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仿宋_GB2312" panose="02010609030101010101" pitchFamily="49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仿宋_GB2312" panose="02010609030101010101" pitchFamily="49" charset="-122"/>
              </a:rPr>
              <a:t>(1)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诸子百家思想观点</a:t>
            </a:r>
            <a:endParaRPr lang="zh-CN" altLang="en-US" dirty="0">
              <a:ea typeface="仿宋_GB2312" panose="02010609030101010101" pitchFamily="49" charset="-122"/>
            </a:endParaRPr>
          </a:p>
          <a:p>
            <a:r>
              <a:rPr lang="en-US" altLang="zh-CN" dirty="0">
                <a:ea typeface="仿宋_GB2312" panose="02010609030101010101" pitchFamily="49" charset="-122"/>
              </a:rPr>
              <a:t>①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儒家推崇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人治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，提倡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礼治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或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德治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，即指治国时偏重人的作用，实行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仁政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。</a:t>
            </a:r>
            <a:endParaRPr lang="zh-CN" altLang="en-US" dirty="0">
              <a:ea typeface="仿宋_GB2312" panose="02010609030101010101" pitchFamily="49" charset="-122"/>
            </a:endParaRPr>
          </a:p>
          <a:p>
            <a:r>
              <a:rPr lang="en-US" altLang="zh-CN" dirty="0">
                <a:ea typeface="仿宋_GB2312" panose="02010609030101010101" pitchFamily="49" charset="-122"/>
              </a:rPr>
              <a:t>②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法家提倡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法治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，崇尚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以法治国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，即强调法的作用，主张用法令来统一人们的思想和行为，建立君主专制的中央集权国家。</a:t>
            </a:r>
            <a:endParaRPr lang="zh-CN" altLang="en-US" dirty="0">
              <a:ea typeface="仿宋_GB2312" panose="02010609030101010101" pitchFamily="49" charset="-122"/>
            </a:endParaRPr>
          </a:p>
          <a:p>
            <a:r>
              <a:rPr lang="en-US" altLang="zh-CN" dirty="0">
                <a:ea typeface="仿宋_GB2312" panose="02010609030101010101" pitchFamily="49" charset="-122"/>
              </a:rPr>
              <a:t>③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道家主张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无为而治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，即不要把自己的意志强加给社会，顺应时势和民心。秦汉以后统治者的休养生息政策正是这种治国思想的体现。</a:t>
            </a:r>
            <a:endParaRPr lang="zh-CN" altLang="en-US" dirty="0">
              <a:latin typeface="Times New Roman" panose="02020603050405020304" pitchFamily="18" charset="0"/>
              <a:ea typeface="仿宋_GB2312" panose="02010609030101010101" pitchFamily="49" charset="-122"/>
            </a:endParaRPr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文本占位符 45057"/>
          <p:cNvSpPr/>
          <p:nvPr>
            <p:ph type="body" idx="1"/>
          </p:nvPr>
        </p:nvSpPr>
        <p:spPr>
          <a:xfrm>
            <a:off x="444500" y="836613"/>
            <a:ext cx="11301413" cy="5216525"/>
          </a:xfrm>
          <a:ln w="12700">
            <a:solidFill>
              <a:srgbClr val="000000"/>
            </a:solidFill>
            <a:miter/>
          </a:ln>
        </p:spPr>
        <p:txBody>
          <a:bodyPr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仿宋_GB2312" panose="02010609030101010101" pitchFamily="49" charset="-122"/>
              </a:rPr>
              <a:t>(2)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演变：中国两千多年的封建社会中，封建统治思想在不同时期分别吸收了墨、儒、道、法等各家的思想主张，虽被采纳的程度有所不同，但从总体来看，中国古代思想家们取各家之长、弃各自之短，逐步形成了德法兼用、德主刑辅的治国方略。</a:t>
            </a:r>
            <a:endParaRPr lang="zh-CN" altLang="en-US" dirty="0">
              <a:ea typeface="仿宋_GB2312" panose="02010609030101010101" pitchFamily="49" charset="-122"/>
            </a:endParaRPr>
          </a:p>
          <a:p>
            <a:r>
              <a:rPr lang="en-US" altLang="zh-CN" dirty="0">
                <a:ea typeface="仿宋_GB2312" panose="02010609030101010101" pitchFamily="49" charset="-122"/>
              </a:rPr>
              <a:t>①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秦统一中国后，采用了法家的主张，建立起封建专制的中央集权制度。</a:t>
            </a:r>
            <a:endParaRPr lang="zh-CN" altLang="en-US" dirty="0">
              <a:ea typeface="仿宋_GB2312" panose="02010609030101010101" pitchFamily="49" charset="-122"/>
            </a:endParaRPr>
          </a:p>
          <a:p>
            <a:r>
              <a:rPr lang="en-US" altLang="zh-CN" dirty="0">
                <a:ea typeface="仿宋_GB2312" panose="02010609030101010101" pitchFamily="49" charset="-122"/>
              </a:rPr>
              <a:t>②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西汉初年，采用了道家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无为而治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的思想。</a:t>
            </a:r>
            <a:endParaRPr lang="zh-CN" altLang="en-US" dirty="0">
              <a:ea typeface="仿宋_GB2312" panose="02010609030101010101" pitchFamily="49" charset="-122"/>
            </a:endParaRPr>
          </a:p>
          <a:p>
            <a:r>
              <a:rPr lang="en-US" altLang="zh-CN" dirty="0">
                <a:ea typeface="仿宋_GB2312" panose="02010609030101010101" pitchFamily="49" charset="-122"/>
              </a:rPr>
              <a:t>③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汉武帝采纳董仲舒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罢黜百家，独尊儒术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的建议，实现了政治、思想上的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大一统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，使儒家思想从此成为封建社会的正统思想，正式形成了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外儒内法，剂之以道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的治国模式。</a:t>
            </a:r>
            <a:endParaRPr lang="zh-CN" altLang="en-US" dirty="0">
              <a:ea typeface="仿宋_GB2312" panose="02010609030101010101" pitchFamily="49" charset="-122"/>
            </a:endParaRPr>
          </a:p>
          <a:p>
            <a:r>
              <a:rPr lang="en-US" altLang="zh-CN" dirty="0">
                <a:ea typeface="仿宋_GB2312" panose="02010609030101010101" pitchFamily="49" charset="-122"/>
              </a:rPr>
              <a:t>④</a:t>
            </a:r>
            <a:r>
              <a:rPr lang="zh-CN" altLang="en-US" dirty="0">
                <a:latin typeface="Times New Roman" panose="02020603050405020304" pitchFamily="18" charset="0"/>
                <a:ea typeface="仿宋_GB2312" panose="02010609030101010101" pitchFamily="49" charset="-122"/>
              </a:rPr>
              <a:t>汉代以后，道家思想仍然受到重视，逐渐被儒家思想所吸收，如宋明理学。</a:t>
            </a:r>
            <a:endParaRPr lang="zh-CN" altLang="en-US" dirty="0">
              <a:latin typeface="Times New Roman" panose="02020603050405020304" pitchFamily="18" charset="0"/>
              <a:ea typeface="仿宋_GB2312" panose="02010609030101010101" pitchFamily="49" charset="-122"/>
            </a:endParaRPr>
          </a:p>
        </p:txBody>
      </p:sp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文本占位符 46081"/>
          <p:cNvSpPr/>
          <p:nvPr>
            <p:ph type="body" idx="1"/>
          </p:nvPr>
        </p:nvSpPr>
        <p:spPr>
          <a:xfrm>
            <a:off x="444500" y="765175"/>
            <a:ext cx="11301413" cy="5203825"/>
          </a:xfrm>
          <a:ln/>
        </p:spPr>
        <p:txBody>
          <a:bodyPr>
            <a:spAutoFit/>
          </a:bodyPr>
          <a:p>
            <a:pPr defTabSz="0">
              <a:tabLst>
                <a:tab pos="2961005" algn="l"/>
                <a:tab pos="5562600" algn="l"/>
              </a:tabLst>
            </a:pPr>
            <a:r>
              <a:rPr lang="en-US" altLang="zh-CN" dirty="0">
                <a:ea typeface="宋体" panose="02010600030101010101" pitchFamily="2" charset="-122"/>
              </a:rPr>
              <a:t>	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(2016</a:t>
            </a:r>
            <a:r>
              <a:rPr lang="en-US" altLang="zh-CN">
                <a:latin typeface="Courier New" panose="02070309020205020404" pitchFamily="49" charset="0"/>
                <a:ea typeface="楷体_GB2312" panose="02010609030101010101" pitchFamily="49" charset="-122"/>
              </a:rPr>
              <a:t>·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内蒙古自治区呼和浩特市三模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孔子提出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君君臣臣父父子子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的同时还提出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所谓大臣者，以道事君，不可则止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。至董仲舒时，将孔子的这一人伦秩序改造成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三纲五常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。这一变化反映出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961005" algn="l"/>
                <a:tab pos="556260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．强化了伦理关系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	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．束缚人性加强君权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2961005" algn="l"/>
                <a:tab pos="556260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．强化了父权社会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．有利于思想大一统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defTabSz="0">
              <a:tabLst>
                <a:tab pos="2961005" algn="l"/>
                <a:tab pos="5562600" algn="l"/>
              </a:tabLst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【答案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defTabSz="0">
              <a:tabLst>
                <a:tab pos="2961005" algn="l"/>
                <a:tab pos="5562600" algn="l"/>
              </a:tabLst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【解析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材料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所谓大臣者，以道事君，不可则止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到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三纲五常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董仲舒将孔子的事君逻辑理念上升到更高层面，以此适应大一统君主专制需求，故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项正确；孔子、董仲舒两者的政治理念重在服务君主，故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、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项在材料中体现不出，排除；思想大一统材料论据不足，故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项错误。</a:t>
            </a:r>
            <a:endParaRPr lang="zh-CN" altLang="en-US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pic>
        <p:nvPicPr>
          <p:cNvPr id="46083" name="图片 46082" descr="模拟演练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8563" y="971550"/>
            <a:ext cx="2051050" cy="338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140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charRg st="140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146" end="2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2">
                                            <p:txEl>
                                              <p:charRg st="146" end="2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文本占位符 47105"/>
          <p:cNvSpPr/>
          <p:nvPr>
            <p:ph type="body" idx="1"/>
          </p:nvPr>
        </p:nvSpPr>
        <p:spPr>
          <a:xfrm>
            <a:off x="444500" y="2444750"/>
            <a:ext cx="11301413" cy="2136775"/>
          </a:xfrm>
          <a:ln/>
        </p:spPr>
        <p:txBody>
          <a:bodyPr>
            <a:spAutoFit/>
          </a:bodyPr>
          <a:p>
            <a:pPr defTabSz="0">
              <a:tabLst>
                <a:tab pos="1524000" algn="l"/>
                <a:tab pos="4032250" algn="l"/>
              </a:tabLst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史料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　中国政制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达臻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文明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一途，实应归功于西周的创制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西周政治显然有深厚的贵族色彩，而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共主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名义下的地方分权体制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与秦以后一统的君主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独制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格局泾渭分明。因此古贤多称周秦之间为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天下一大变局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 algn="r" defTabSz="0">
              <a:tabLst>
                <a:tab pos="1524000" algn="l"/>
                <a:tab pos="4032250" algn="l"/>
              </a:tabLst>
            </a:pPr>
            <a:r>
              <a:rPr lang="en-US" altLang="zh-CN">
                <a:latin typeface="Courier New" panose="02070309020205020404" pitchFamily="49" charset="0"/>
                <a:ea typeface="楷体_GB2312" panose="02010609030101010101" pitchFamily="49" charset="-122"/>
              </a:rPr>
              <a:t>——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王家范</a:t>
            </a:r>
            <a:r>
              <a:rPr lang="en-US" altLang="zh-CN" dirty="0">
                <a:latin typeface="Times New Roman" panose="02020603050405020304" pitchFamily="18" charset="0"/>
                <a:ea typeface="楷体_GB2312" panose="02010609030101010101" pitchFamily="49" charset="-122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中国历史通论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》</a:t>
            </a:r>
            <a:endParaRPr lang="en-US" altLang="zh-CN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grpSp>
        <p:nvGrpSpPr>
          <p:cNvPr id="47107" name="组合 47106"/>
          <p:cNvGrpSpPr/>
          <p:nvPr/>
        </p:nvGrpSpPr>
        <p:grpSpPr>
          <a:xfrm>
            <a:off x="406400" y="1077913"/>
            <a:ext cx="3962400" cy="950912"/>
            <a:chOff x="3295" y="3430"/>
            <a:chExt cx="2496" cy="599"/>
          </a:xfrm>
        </p:grpSpPr>
        <p:sp>
          <p:nvSpPr>
            <p:cNvPr id="47108" name="圆角矩形 47107"/>
            <p:cNvSpPr/>
            <p:nvPr/>
          </p:nvSpPr>
          <p:spPr>
            <a:xfrm>
              <a:off x="3341" y="3475"/>
              <a:ext cx="2404" cy="453"/>
            </a:xfrm>
            <a:prstGeom prst="roundRect">
              <a:avLst>
                <a:gd name="adj" fmla="val 50000"/>
              </a:avLst>
            </a:prstGeom>
            <a:solidFill>
              <a:srgbClr val="009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47109" name="图片 47108" descr="框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295" y="3430"/>
              <a:ext cx="2496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10" name="文本框 47109"/>
            <p:cNvSpPr txBox="1"/>
            <p:nvPr/>
          </p:nvSpPr>
          <p:spPr>
            <a:xfrm>
              <a:off x="3386" y="3521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05</a:t>
              </a:r>
              <a:endParaRPr lang="en-US" altLang="zh-CN" sz="28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47111" name="文本框 47110"/>
            <p:cNvSpPr txBox="1"/>
            <p:nvPr/>
          </p:nvSpPr>
          <p:spPr>
            <a:xfrm>
              <a:off x="3930" y="3566"/>
              <a:ext cx="176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史 料 解 读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文本占位符 48129"/>
          <p:cNvSpPr/>
          <p:nvPr>
            <p:ph type="body" idx="1"/>
          </p:nvPr>
        </p:nvSpPr>
        <p:spPr>
          <a:xfrm>
            <a:off x="444500" y="1400175"/>
            <a:ext cx="11301413" cy="4692650"/>
          </a:xfrm>
          <a:ln/>
        </p:spPr>
        <p:txBody>
          <a:bodyPr>
            <a:spAutoFit/>
          </a:bodyPr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从历史遗存角度考查早期政治制度的影响。材料分析了西周与秦朝主要政治制度的特点：由西周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天下共主</a:t>
            </a:r>
            <a:r>
              <a:rPr lang="zh-CN" altLang="en-US" dirty="0">
                <a:ea typeface="宋体" panose="02010600030101010101" pitchFamily="2" charset="-122"/>
              </a:rPr>
              <a:t>”“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地方分权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到秦朝君主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独制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，它对中国政治制度产生深远影响。分封制和宗法制是我国早期政治制度，对当今的现实生活仍有一定的影响，各类高考历史学科的第一道选择题多从分封制和宗法制开始命题，分封制和宗法制就成了值得关注的高频考点。复习备考时，一要重视分封制对中国姓氏起源、地名来历的影响；二要重视宗法制对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家国同构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的影响；三要重视宗法观念对当今社会风俗、思想观念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如崇拜祖先、重视亲情、重男轻女、修家谱、祭祀祖先等习俗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以及国家统一、民族凝聚力的深刻影响及秦大一统对后世的影响等。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8131" name="图片 48130" descr="潜在命题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838" y="779463"/>
            <a:ext cx="2951162" cy="539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文本占位符 49153"/>
          <p:cNvSpPr/>
          <p:nvPr>
            <p:ph type="body" idx="1"/>
          </p:nvPr>
        </p:nvSpPr>
        <p:spPr>
          <a:xfrm>
            <a:off x="444500" y="1552575"/>
            <a:ext cx="11301413" cy="4181475"/>
          </a:xfrm>
          <a:ln/>
        </p:spPr>
        <p:txBody>
          <a:bodyPr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(2016</a:t>
            </a:r>
            <a:r>
              <a:rPr lang="en-US" altLang="zh-CN">
                <a:latin typeface="Courier New" panose="02070309020205020404" pitchFamily="49" charset="0"/>
                <a:ea typeface="楷体_GB2312" panose="02010609030101010101" pitchFamily="49" charset="-122"/>
              </a:rPr>
              <a:t>·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吉林省延边州质检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中国历史上累世同居的大家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族被社会称为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义门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。元朝浙东浦江义门郑氏，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其家十世同居，凡二百四十余年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，屡受朝廷褒奖。元末战乱，农民军多次进入浦江县，都互相告诫：不得侵犯郑氏家族，并派兵保护郑氏府第，护送外出逃难的郑氏家人返回。这反映了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．封建社会聚族而居的安全功能	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．儒家忠孝节义的道德底线作用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．郑氏的善行义举赢得社会尊崇	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．郑氏结交农民军以求乱世自保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【答案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9155" name="图片 49154" descr="对点训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838" y="931863"/>
            <a:ext cx="2616200" cy="539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charRg st="202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charRg st="202" end="2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文本占位符 50177"/>
          <p:cNvSpPr/>
          <p:nvPr>
            <p:ph type="body" idx="1"/>
          </p:nvPr>
        </p:nvSpPr>
        <p:spPr>
          <a:xfrm>
            <a:off x="444500" y="620713"/>
            <a:ext cx="11301413" cy="4181475"/>
          </a:xfrm>
          <a:ln/>
        </p:spPr>
        <p:txBody>
          <a:bodyPr>
            <a:spAutoFit/>
          </a:bodyPr>
          <a:p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【解析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材料无法体现封建社会聚族而居的安全功能，故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项错误；材料未涉及儒家忠孝节义的道德底线作用，故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项错误；据材料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元朝浙东浦江义门郑氏，</a:t>
            </a:r>
            <a:r>
              <a:rPr lang="zh-CN" altLang="en-US" dirty="0">
                <a:ea typeface="宋体" panose="02010600030101010101" pitchFamily="2" charset="-122"/>
              </a:rPr>
              <a:t>‘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其家十世同居，凡二百四十余年</a:t>
            </a:r>
            <a:r>
              <a:rPr lang="zh-CN" altLang="en-US" dirty="0">
                <a:ea typeface="宋体" panose="02010600030101010101" pitchFamily="2" charset="-122"/>
              </a:rPr>
              <a:t>’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，屡受朝廷褒奖。元末战乱，农民军多次进入浦江县，都互相告诫：不得侵犯郑氏家族，并派兵保护郑氏府第，护送外出逃难的郑氏家人返回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可知郑氏的善行义举赢得社会尊崇，故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项正确；材料未涉及郑氏结交农民军以求乱世自保，故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项错误。</a:t>
            </a:r>
            <a:endParaRPr lang="zh-CN" altLang="en-US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2" name="图片 512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3500438"/>
            <a:ext cx="2260600" cy="1512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3" name="直接连接符 51202"/>
          <p:cNvSpPr/>
          <p:nvPr/>
        </p:nvSpPr>
        <p:spPr>
          <a:xfrm>
            <a:off x="3546475" y="4703763"/>
            <a:ext cx="7088188" cy="1587"/>
          </a:xfrm>
          <a:prstGeom prst="line">
            <a:avLst/>
          </a:prstGeom>
          <a:ln w="28575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51204" name="图片 51203" descr="点击进入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 l="2663" t="20132" r="15855" b="10686"/>
          <a:stretch>
            <a:fillRect/>
          </a:stretch>
        </p:blipFill>
        <p:spPr>
          <a:xfrm>
            <a:off x="3790950" y="3573463"/>
            <a:ext cx="6454775" cy="10271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05" name="组合 51204"/>
          <p:cNvGrpSpPr/>
          <p:nvPr/>
        </p:nvGrpSpPr>
        <p:grpSpPr>
          <a:xfrm>
            <a:off x="406400" y="1484313"/>
            <a:ext cx="3962400" cy="950912"/>
            <a:chOff x="2343" y="3521"/>
            <a:chExt cx="2496" cy="599"/>
          </a:xfrm>
        </p:grpSpPr>
        <p:sp>
          <p:nvSpPr>
            <p:cNvPr id="51206" name="圆角矩形 51205"/>
            <p:cNvSpPr/>
            <p:nvPr/>
          </p:nvSpPr>
          <p:spPr>
            <a:xfrm>
              <a:off x="2389" y="3566"/>
              <a:ext cx="2404" cy="453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51207" name="图片 51206" descr="框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3" y="3521"/>
              <a:ext cx="2496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8" name="文本框 51207"/>
            <p:cNvSpPr txBox="1"/>
            <p:nvPr/>
          </p:nvSpPr>
          <p:spPr>
            <a:xfrm>
              <a:off x="2434" y="3612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06</a:t>
              </a:r>
              <a:endParaRPr lang="en-US" altLang="zh-CN" sz="28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51209" name="文本框 51208"/>
            <p:cNvSpPr txBox="1"/>
            <p:nvPr/>
          </p:nvSpPr>
          <p:spPr>
            <a:xfrm>
              <a:off x="2978" y="3612"/>
              <a:ext cx="1769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6000" tIns="108000" rIns="36000" bIns="108000">
              <a:spAutoFit/>
            </a:bodyPr>
            <a:p>
              <a:pPr algn="ctr"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高效提能集训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0" fill="hold"/>
                                        <p:tgtEl>
                                          <p:spTgt spid="51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图片 522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0938" y="2133600"/>
            <a:ext cx="2097087" cy="2097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7" name="图片 52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4332288"/>
            <a:ext cx="1035050" cy="104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8" name="图片 522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50" y="3724275"/>
            <a:ext cx="1327150" cy="132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图片 522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5" y="2970213"/>
            <a:ext cx="1660525" cy="165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0" name="文本框 52229"/>
          <p:cNvSpPr txBox="1"/>
          <p:nvPr/>
        </p:nvSpPr>
        <p:spPr>
          <a:xfrm>
            <a:off x="1211263" y="4548188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谢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2231" name="文本框 52230"/>
          <p:cNvSpPr txBox="1"/>
          <p:nvPr/>
        </p:nvSpPr>
        <p:spPr>
          <a:xfrm>
            <a:off x="2774950" y="4005263"/>
            <a:ext cx="5905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谢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2232" name="文本框 52231"/>
          <p:cNvSpPr txBox="1"/>
          <p:nvPr/>
        </p:nvSpPr>
        <p:spPr>
          <a:xfrm>
            <a:off x="4684713" y="3365500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观</a:t>
            </a:r>
            <a:endParaRPr lang="zh-CN" altLang="en-US" sz="4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2233" name="文本框 52232"/>
          <p:cNvSpPr txBox="1"/>
          <p:nvPr/>
        </p:nvSpPr>
        <p:spPr>
          <a:xfrm>
            <a:off x="6946900" y="2674938"/>
            <a:ext cx="793750" cy="823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看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1" grpId="0"/>
      <p:bldP spid="52232" grpId="0"/>
      <p:bldP spid="522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70" name="表格 7169"/>
          <p:cNvGraphicFramePr/>
          <p:nvPr/>
        </p:nvGraphicFramePr>
        <p:xfrm>
          <a:off x="622300" y="782638"/>
          <a:ext cx="11063288" cy="5292725"/>
        </p:xfrm>
        <a:graphic>
          <a:graphicData uri="http://schemas.openxmlformats.org/drawingml/2006/table">
            <a:tbl>
              <a:tblPr/>
              <a:tblGrid>
                <a:gridCol w="944563"/>
                <a:gridCol w="4516437"/>
                <a:gridCol w="3082925"/>
                <a:gridCol w="2519363"/>
              </a:tblGrid>
              <a:tr h="455613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lnSpc>
                          <a:spcPct val="10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阶段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lnSpc>
                          <a:spcPct val="10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政治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lnSpc>
                          <a:spcPct val="10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经济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lnSpc>
                          <a:spcPct val="10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思想文化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7112"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ctr" defTabSz="0">
                        <a:lnSpc>
                          <a:spcPct val="10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秦汉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ctr" defTabSz="0">
                        <a:lnSpc>
                          <a:spcPct val="10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时期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10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秦灭六国统一全国；秦始皇开创了皇帝制度、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三公九卿制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，在全国范围内推行郡县制，中央集权制度开始形成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l" defTabSz="0">
                        <a:lnSpc>
                          <a:spcPct val="10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汉承秦制，巩固中央集权。汉初实行郡国并行制、汉武帝实行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推恩令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解决了王国问题，并设刺史加强对地方的监察；形成了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中外朝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制度，君主专制得以强化。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l" defTabSz="0">
                        <a:lnSpc>
                          <a:spcPct val="10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选官制度从先秦的世卿世禄制到察举制，孝廉成为士大夫做官的主要标准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10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秦朝统一货币与度量衡、土地私有制在全国范围内确立；汉代牛耕普及，出现了二牛一人犁耕法、耧车和代田法；兴修漕渠、白渠等水利工程。汉代开始用煤炭作燃料冶铁；丝绸远销欧洲并获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丝国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称号；东汉烧制出成熟的青瓷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62230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u="none" kern="120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1pPr>
                      <a:lvl2pPr marL="890905" lvl="1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marL="1355725" lvl="2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marL="1764030" lvl="3" indent="7620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marL="2171700" lvl="4" indent="8255" algn="just" defTabSz="914400" rtl="0" eaLnBrk="1" fontAlgn="base" latinLnBrk="0" hangingPunct="0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  <a:tabLst>
                          <a:tab pos="5562600" algn="l"/>
                        </a:tabLst>
                        <a:defRPr sz="20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0" algn="l" defTabSz="0">
                        <a:lnSpc>
                          <a:spcPct val="10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秦朝焚书坑儒，禁锢了思想，摧残了文化；汉代由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无为而治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到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罢黜百家，独尊儒术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，治国思想更能适应中央集权的需要。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lvl="0" indent="0" algn="l" defTabSz="0">
                        <a:lnSpc>
                          <a:spcPct val="100000"/>
                        </a:lnSpc>
                        <a:buClrTx/>
                        <a:buNone/>
                        <a:tabLst>
                          <a:tab pos="2628900" algn="l"/>
                        </a:tabLs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蔡伦改进造纸术、浑仪、汉赋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占位符 8193"/>
          <p:cNvSpPr/>
          <p:nvPr>
            <p:ph type="body" idx="1"/>
          </p:nvPr>
        </p:nvSpPr>
        <p:spPr>
          <a:xfrm>
            <a:off x="444500" y="2646363"/>
            <a:ext cx="11301413" cy="3159125"/>
          </a:xfrm>
          <a:ln/>
        </p:spPr>
        <p:txBody>
          <a:bodyPr>
            <a:spAutoFit/>
          </a:bodyPr>
          <a:p>
            <a:pPr defTabSz="0">
              <a:tabLst>
                <a:tab pos="1524000" algn="l"/>
                <a:tab pos="403225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(2015</a:t>
            </a:r>
            <a:r>
              <a:rPr lang="en-US" altLang="zh-CN">
                <a:latin typeface="Courier New" panose="02070309020205020404" pitchFamily="49" charset="0"/>
                <a:ea typeface="楷体_GB2312" panose="02010609030101010101" pitchFamily="49" charset="-122"/>
              </a:rPr>
              <a:t>·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新课标全国</a:t>
            </a:r>
            <a:r>
              <a:rPr lang="en-US" altLang="zh-CN">
                <a:ea typeface="楷体_GB2312" panose="02010609030101010101" pitchFamily="49" charset="-122"/>
              </a:rPr>
              <a:t>Ⅰ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卷文综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两汉时期，皇帝的舅舅、外祖父按例封侯；若皇帝幼小，执政大臣也主要从他们之中选择。这被当时人视为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安宗庙，重社稷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汉家之制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。汉代出现外戚干政的背景是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1524000" algn="l"/>
                <a:tab pos="403225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．皇帝依靠外戚抑制相权　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家天下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观念根深蒂固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0">
              <a:tabLst>
                <a:tab pos="1524000" algn="l"/>
                <a:tab pos="4032250" algn="l"/>
              </a:tabLst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．母族亲属关系受到重视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．刘氏同姓诸侯王势力强大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defTabSz="0">
              <a:tabLst>
                <a:tab pos="1524000" algn="l"/>
                <a:tab pos="4032250" algn="l"/>
              </a:tabLst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【答案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195" name="组合 8194"/>
          <p:cNvGrpSpPr/>
          <p:nvPr/>
        </p:nvGrpSpPr>
        <p:grpSpPr>
          <a:xfrm>
            <a:off x="404813" y="841375"/>
            <a:ext cx="3962400" cy="950913"/>
            <a:chOff x="4202" y="1933"/>
            <a:chExt cx="2496" cy="599"/>
          </a:xfrm>
        </p:grpSpPr>
        <p:sp>
          <p:nvSpPr>
            <p:cNvPr id="8196" name="圆角矩形 8195"/>
            <p:cNvSpPr/>
            <p:nvPr/>
          </p:nvSpPr>
          <p:spPr>
            <a:xfrm>
              <a:off x="4248" y="1978"/>
              <a:ext cx="2404" cy="453"/>
            </a:xfrm>
            <a:prstGeom prst="roundRect">
              <a:avLst>
                <a:gd name="adj" fmla="val 50000"/>
              </a:avLst>
            </a:prstGeom>
            <a:solidFill>
              <a:srgbClr val="333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8197" name="图片 8196" descr="框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202" y="1933"/>
              <a:ext cx="2496" cy="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8" name="文本框 8197"/>
            <p:cNvSpPr txBox="1"/>
            <p:nvPr/>
          </p:nvSpPr>
          <p:spPr>
            <a:xfrm>
              <a:off x="4293" y="2024"/>
              <a:ext cx="40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03</a:t>
              </a:r>
              <a:endParaRPr lang="en-US" altLang="zh-CN" sz="28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8199" name="文本框 8198"/>
            <p:cNvSpPr txBox="1"/>
            <p:nvPr/>
          </p:nvSpPr>
          <p:spPr>
            <a:xfrm>
              <a:off x="4837" y="2069"/>
              <a:ext cx="176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高 考 前 沿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8200" name="图片 8199" descr="真题演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38" y="2008188"/>
            <a:ext cx="2616200" cy="539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154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charRg st="154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占位符 9217"/>
          <p:cNvSpPr/>
          <p:nvPr>
            <p:ph type="body" idx="1"/>
          </p:nvPr>
        </p:nvSpPr>
        <p:spPr>
          <a:xfrm>
            <a:off x="444500" y="1198563"/>
            <a:ext cx="11301413" cy="3670300"/>
          </a:xfrm>
          <a:ln/>
        </p:spPr>
        <p:txBody>
          <a:bodyPr>
            <a:spAutoFit/>
          </a:bodyPr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【解析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zh-CN" altLang="en-US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执政大臣也主要从他们之中选择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，因此外戚也可能掌握相权，与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皇帝依靠外戚抑制相权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信息不符，故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项错误；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家天下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观念强调的父系血缘关系，与外戚干政无关，故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项错误；材料中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两汉时期，皇帝的舅舅、外祖父按例封侯，若皇帝年幼，执政大臣也从他们中选择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反映了母族亲属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外戚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在两汉时期的地位极高，由于皇帝年幼，很容易被外戚控制，导致汉代经常出现外戚干政，故选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项；刘氏同姓诸侯王反映的是父系血缘关系，与外戚干政无关，故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项错误。</a:t>
            </a:r>
            <a:endParaRPr lang="zh-CN" altLang="en-US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文本占位符 10241"/>
          <p:cNvSpPr/>
          <p:nvPr>
            <p:ph type="body" idx="1"/>
          </p:nvPr>
        </p:nvSpPr>
        <p:spPr>
          <a:xfrm>
            <a:off x="444500" y="1493838"/>
            <a:ext cx="11301413" cy="3159125"/>
          </a:xfrm>
          <a:ln/>
        </p:spPr>
        <p:txBody>
          <a:bodyPr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(2016</a:t>
            </a:r>
            <a:r>
              <a:rPr lang="en-US" altLang="zh-CN">
                <a:latin typeface="Courier New" panose="02070309020205020404" pitchFamily="49" charset="0"/>
                <a:ea typeface="楷体_GB2312" panose="02010609030101010101" pitchFamily="49" charset="-122"/>
              </a:rPr>
              <a:t>·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新课标全国</a:t>
            </a:r>
            <a:r>
              <a:rPr lang="en-US" altLang="zh-CN">
                <a:ea typeface="楷体_GB2312" panose="02010609030101010101" pitchFamily="49" charset="-122"/>
              </a:rPr>
              <a:t>Ⅲ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卷文综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东汉王充在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论衡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中说：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萧何入秦，收拾文书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国家档案文献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，汉所以能制九州者，文书之力也。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其意在说明，西汉成功地实现对全国的统治，是因为汉初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．实行了崇尚儒家的政策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	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．继承了秦朝的基本制度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．未能充分发挥文书功能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．官吏熟知秦朝典章制度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【答案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48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charRg st="148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占位符 11265"/>
          <p:cNvSpPr/>
          <p:nvPr>
            <p:ph type="body" idx="1"/>
          </p:nvPr>
        </p:nvSpPr>
        <p:spPr>
          <a:xfrm>
            <a:off x="444500" y="620713"/>
            <a:ext cx="11301413" cy="4181475"/>
          </a:xfrm>
          <a:ln/>
        </p:spPr>
        <p:txBody>
          <a:bodyPr>
            <a:spAutoFit/>
          </a:bodyPr>
          <a:p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【解析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汉初实行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无为而治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，并不是崇尚儒家，故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A 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项错误；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萧何入秦，收拾文书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使得汉朝能够掌握秦朝的制度，所谓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汉承秦制，有所损益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，汉初继承了秦朝有利于国家统治的制度，如皇帝制、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三公九卿制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等，故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项正确；根据</a:t>
            </a:r>
            <a:r>
              <a:rPr lang="zh-CN" altLang="en-US" dirty="0"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文书之力也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可知充分发挥了文书功能，故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项错误；秦朝的典章制度并非都适用于汉初，官吏仅熟知秦朝典章制度并不能实现对全国的统治，故</a:t>
            </a:r>
            <a:r>
              <a:rPr lang="en-US" altLang="zh-CN">
                <a:latin typeface="Times New Roman" panose="02020603050405020304" pitchFamily="18" charset="0"/>
                <a:ea typeface="楷体_GB2312" panose="02010609030101010101" pitchFamily="49" charset="-122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项错误。</a:t>
            </a:r>
            <a:endParaRPr lang="zh-CN" altLang="en-US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美好家庭family">
  <a:themeElements>
    <a:clrScheme name="">
      <a:dk1>
        <a:srgbClr val="000000"/>
      </a:dk1>
      <a:lt1>
        <a:srgbClr val="FFFFFF"/>
      </a:lt1>
      <a:dk2>
        <a:srgbClr val="FF9900"/>
      </a:dk2>
      <a:lt2>
        <a:srgbClr val="C0C0C0"/>
      </a:lt2>
      <a:accent1>
        <a:srgbClr val="3FB564"/>
      </a:accent1>
      <a:accent2>
        <a:srgbClr val="15A2E9"/>
      </a:accent2>
      <a:accent3>
        <a:srgbClr val="FFFFFF"/>
      </a:accent3>
      <a:accent4>
        <a:srgbClr val="000000"/>
      </a:accent4>
      <a:accent5>
        <a:srgbClr val="AFD6B8"/>
      </a:accent5>
      <a:accent6>
        <a:srgbClr val="1291D1"/>
      </a:accent6>
      <a:hlink>
        <a:srgbClr val="0000CC"/>
      </a:hlink>
      <a:folHlink>
        <a:srgbClr val="FF9933"/>
      </a:folHlink>
    </a:clrScheme>
    <a:fontScheme name="">
      <a:majorFont>
        <a:latin typeface="方正小标宋简体"/>
        <a:ea typeface="方正小标宋简体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00"/>
        </a:dk1>
        <a:lt1>
          <a:srgbClr val="FFFFFF"/>
        </a:lt1>
        <a:dk2>
          <a:srgbClr val="FF99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002A00"/>
        </a:accent4>
        <a:accent5>
          <a:srgbClr val="AFD6B8"/>
        </a:accent5>
        <a:accent6>
          <a:srgbClr val="1291D1"/>
        </a:accent6>
        <a:hlink>
          <a:srgbClr val="7F70D8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0311D"/>
        </a:dk1>
        <a:lt1>
          <a:srgbClr val="FFFFFF"/>
        </a:lt1>
        <a:dk2>
          <a:srgbClr val="44808E"/>
        </a:dk2>
        <a:lt2>
          <a:srgbClr val="DDDDDD"/>
        </a:lt2>
        <a:accent1>
          <a:srgbClr val="DCC242"/>
        </a:accent1>
        <a:accent2>
          <a:srgbClr val="388FDE"/>
        </a:accent2>
        <a:accent3>
          <a:srgbClr val="FFFFFF"/>
        </a:accent3>
        <a:accent4>
          <a:srgbClr val="282917"/>
        </a:accent4>
        <a:accent5>
          <a:srgbClr val="EADDB0"/>
        </a:accent5>
        <a:accent6>
          <a:srgbClr val="3180C7"/>
        </a:accent6>
        <a:hlink>
          <a:srgbClr val="57BB7D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1367BB"/>
        </a:dk2>
        <a:lt2>
          <a:srgbClr val="C0C0C0"/>
        </a:lt2>
        <a:accent1>
          <a:srgbClr val="68B3D8"/>
        </a:accent1>
        <a:accent2>
          <a:srgbClr val="EC8D4C"/>
        </a:accent2>
        <a:accent3>
          <a:srgbClr val="FFFFFF"/>
        </a:accent3>
        <a:accent4>
          <a:srgbClr val="000000"/>
        </a:accent4>
        <a:accent5>
          <a:srgbClr val="B9D5E8"/>
        </a:accent5>
        <a:accent6>
          <a:srgbClr val="D37E43"/>
        </a:accent6>
        <a:hlink>
          <a:srgbClr val="4CC737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FF99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000000"/>
        </a:accent4>
        <a:accent5>
          <a:srgbClr val="AFD6B8"/>
        </a:accent5>
        <a:accent6>
          <a:srgbClr val="1291D1"/>
        </a:accent6>
        <a:hlink>
          <a:srgbClr val="7F70D8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FF99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000000"/>
        </a:accent4>
        <a:accent5>
          <a:srgbClr val="AFD6B8"/>
        </a:accent5>
        <a:accent6>
          <a:srgbClr val="1291D1"/>
        </a:accent6>
        <a:hlink>
          <a:srgbClr val="7F70D8"/>
        </a:hlink>
        <a:folHlink>
          <a:srgbClr val="F0E7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FF99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000000"/>
        </a:accent4>
        <a:accent5>
          <a:srgbClr val="AFD6B8"/>
        </a:accent5>
        <a:accent6>
          <a:srgbClr val="1291D1"/>
        </a:accent6>
        <a:hlink>
          <a:srgbClr val="0000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8162</Words>
  <Application>WPS 演示</Application>
  <PresentationFormat>自定义</PresentationFormat>
  <Paragraphs>477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49</vt:i4>
      </vt:variant>
    </vt:vector>
  </HeadingPairs>
  <TitlesOfParts>
    <vt:vector size="64" baseType="lpstr">
      <vt:lpstr>Arial</vt:lpstr>
      <vt:lpstr>宋体</vt:lpstr>
      <vt:lpstr>Wingdings</vt:lpstr>
      <vt:lpstr>方正小标宋简体</vt:lpstr>
      <vt:lpstr>Verdana</vt:lpstr>
      <vt:lpstr>黑体</vt:lpstr>
      <vt:lpstr>Times New Roman</vt:lpstr>
      <vt:lpstr>方正小标宋_GBK</vt:lpstr>
      <vt:lpstr>Courier New</vt:lpstr>
      <vt:lpstr>楷体_GB2312</vt:lpstr>
      <vt:lpstr>仿宋_GB2312</vt:lpstr>
      <vt:lpstr>微软雅黑</vt:lpstr>
      <vt:lpstr>Arial Unicode MS</vt:lpstr>
      <vt:lpstr>美好家庭family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Bill</dc:creator>
  <cp:lastModifiedBy>K I D</cp:lastModifiedBy>
  <cp:revision>284</cp:revision>
  <dcterms:created xsi:type="dcterms:W3CDTF">2017-02-02T06:19:15Z</dcterms:created>
  <dcterms:modified xsi:type="dcterms:W3CDTF">2019-02-15T14:00:51Z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